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7" r:id="rId2"/>
    <p:sldId id="258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8" r:id="rId17"/>
    <p:sldId id="29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802" autoAdjust="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6/15/2020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FULL STACK WEB DEVELOPMENT WITH JAVA</a:t>
            </a:r>
          </a:p>
          <a:p>
            <a:r>
              <a:rPr lang="en-US" sz="2800" smtClean="0">
                <a:solidFill>
                  <a:srgbClr val="FF0000"/>
                </a:solidFill>
                <a:latin typeface="Corbel" pitchFamily="34" charset="0"/>
              </a:rPr>
              <a:t>Lecture-7</a:t>
            </a:r>
            <a:endParaRPr lang="en-US" sz="2800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Corbel" pitchFamily="34" charset="0"/>
              </a:rPr>
              <a:t>(Advance jdbc-3)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CONTI.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Create one more SQL statement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SQL = "UPDATE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SET age = 35 " + "WHERE id = 100"; </a:t>
            </a:r>
          </a:p>
          <a:p>
            <a:pPr>
              <a:buNone/>
            </a:pPr>
            <a:r>
              <a:rPr lang="en-IN" sz="22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Add above SQL statement in the batch. 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stmt.addBatch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(SQL); </a:t>
            </a:r>
          </a:p>
          <a:p>
            <a:pPr>
              <a:buNone/>
            </a:pPr>
            <a:r>
              <a:rPr lang="en-IN" sz="22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Create an </a:t>
            </a:r>
            <a:r>
              <a:rPr lang="en-IN" sz="2200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2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[] to hold returned values 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[] count =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stmt.executeBatch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 </a:t>
            </a:r>
          </a:p>
          <a:p>
            <a:pPr>
              <a:buNone/>
            </a:pPr>
            <a:r>
              <a:rPr lang="en-IN" sz="22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//Explicitly commit statements to apply changes 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conn.commit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endParaRPr lang="en-IN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534400" cy="987552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EXECUTING BATCH FOR</a:t>
            </a:r>
            <a:br>
              <a:rPr lang="en-IN" sz="3200" b="1" dirty="0" smtClean="0">
                <a:latin typeface="Corbel" pitchFamily="34" charset="0"/>
              </a:rPr>
            </a:br>
            <a:r>
              <a:rPr lang="en-IN" sz="3200" b="1" dirty="0" smtClean="0">
                <a:latin typeface="Corbel" pitchFamily="34" charset="0"/>
              </a:rPr>
              <a:t>PREPARED STATEMENT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Sequence of steps to use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Batch Processing </a:t>
            </a:r>
            <a:r>
              <a:rPr lang="en-IN" sz="2400" dirty="0" smtClean="0">
                <a:latin typeface="Corbel" pitchFamily="34" charset="0"/>
              </a:rPr>
              <a:t>with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PreparedStatement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Object −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Create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SQL statements </a:t>
            </a:r>
            <a:r>
              <a:rPr lang="en-IN" dirty="0" smtClean="0">
                <a:latin typeface="Corbel" pitchFamily="34" charset="0"/>
              </a:rPr>
              <a:t>with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placeholders.</a:t>
            </a:r>
          </a:p>
          <a:p>
            <a:endParaRPr lang="en-IN" sz="2200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Create </a:t>
            </a:r>
            <a:r>
              <a:rPr lang="en-IN" b="1" dirty="0" err="1" smtClean="0">
                <a:solidFill>
                  <a:srgbClr val="00B050"/>
                </a:solidFill>
                <a:latin typeface="Corbel" pitchFamily="34" charset="0"/>
              </a:rPr>
              <a:t>PreparedStatement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dirty="0" smtClean="0">
                <a:latin typeface="Corbel" pitchFamily="34" charset="0"/>
              </a:rPr>
              <a:t>object using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prepareStatement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  <a:r>
              <a:rPr lang="en-IN" dirty="0" smtClean="0">
                <a:latin typeface="Corbel" pitchFamily="34" charset="0"/>
              </a:rPr>
              <a:t>method passing it the 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SQL statement</a:t>
            </a:r>
          </a:p>
          <a:p>
            <a:endParaRPr lang="en-IN" sz="2200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Set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auto-commit</a:t>
            </a:r>
            <a:r>
              <a:rPr lang="en-IN" dirty="0" smtClean="0">
                <a:latin typeface="Corbel" pitchFamily="34" charset="0"/>
              </a:rPr>
              <a:t> to false using 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setAutoCommit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().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CONTI.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dirty="0" smtClean="0">
                <a:latin typeface="Corbel" pitchFamily="34" charset="0"/>
              </a:rPr>
              <a:t>Call appropriate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setter( ) </a:t>
            </a:r>
            <a:r>
              <a:rPr lang="en-IN" dirty="0" smtClean="0">
                <a:latin typeface="Corbel" pitchFamily="34" charset="0"/>
              </a:rPr>
              <a:t>methods </a:t>
            </a:r>
          </a:p>
          <a:p>
            <a:endParaRPr lang="en-IN" sz="2200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Call the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addBatch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  <a:r>
              <a:rPr lang="en-IN" dirty="0" smtClean="0">
                <a:latin typeface="Corbel" pitchFamily="34" charset="0"/>
              </a:rPr>
              <a:t>method on created </a:t>
            </a:r>
            <a:r>
              <a:rPr lang="en-IN" b="1" dirty="0" err="1" smtClean="0">
                <a:solidFill>
                  <a:srgbClr val="00B050"/>
                </a:solidFill>
                <a:latin typeface="Corbel" pitchFamily="34" charset="0"/>
              </a:rPr>
              <a:t>PreparedStatement</a:t>
            </a:r>
            <a:r>
              <a:rPr lang="en-IN" dirty="0" smtClean="0">
                <a:latin typeface="Corbel" pitchFamily="34" charset="0"/>
              </a:rPr>
              <a:t> object.</a:t>
            </a:r>
          </a:p>
          <a:p>
            <a:endParaRPr lang="en-IN" sz="2200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Execute all the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SQL statements </a:t>
            </a:r>
            <a:r>
              <a:rPr lang="en-IN" dirty="0" smtClean="0">
                <a:latin typeface="Corbel" pitchFamily="34" charset="0"/>
              </a:rPr>
              <a:t>using 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executeBatch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  <a:r>
              <a:rPr lang="en-IN" dirty="0" smtClean="0">
                <a:latin typeface="Corbel" pitchFamily="34" charset="0"/>
              </a:rPr>
              <a:t> method on created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Statement</a:t>
            </a:r>
            <a:r>
              <a:rPr lang="en-IN" dirty="0" smtClean="0">
                <a:latin typeface="Corbel" pitchFamily="34" charset="0"/>
              </a:rPr>
              <a:t> object.</a:t>
            </a:r>
          </a:p>
          <a:p>
            <a:endParaRPr lang="en-IN" sz="2200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Finally,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commit</a:t>
            </a:r>
            <a:r>
              <a:rPr lang="en-IN" dirty="0" smtClean="0">
                <a:latin typeface="Corbel" pitchFamily="34" charset="0"/>
              </a:rPr>
              <a:t> all the changes using 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commit()</a:t>
            </a:r>
            <a:r>
              <a:rPr lang="en-IN" dirty="0" smtClean="0">
                <a:latin typeface="Corbel" pitchFamily="34" charset="0"/>
              </a:rPr>
              <a:t> method</a:t>
            </a:r>
            <a:endParaRPr lang="en-IN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Create SQL statement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SQL = "INSERT INTO Books VALUES(?, ?, ?)";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Create </a:t>
            </a:r>
            <a:r>
              <a:rPr lang="en-IN" sz="2400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PreparedStatement</a:t>
            </a: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object </a:t>
            </a:r>
          </a:p>
          <a:p>
            <a:pPr>
              <a:buNone/>
            </a:pPr>
            <a:r>
              <a:rPr lang="en-IN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PreparedStatement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pstmt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</a:t>
            </a:r>
            <a:r>
              <a:rPr lang="en-IN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conn.preparedStatement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(SQL);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//Set auto-commit to false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conn.setAutoCommit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(false);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Set the variables</a:t>
            </a:r>
          </a:p>
          <a:p>
            <a:pPr>
              <a:buNone/>
            </a:pPr>
            <a:r>
              <a:rPr lang="en-IN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pstmt.setInt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( 1, 400 );</a:t>
            </a:r>
          </a:p>
          <a:p>
            <a:pPr>
              <a:buNone/>
            </a:pPr>
            <a:r>
              <a:rPr lang="en-IN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pstmt.setString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( 2, “Java Gems" );</a:t>
            </a:r>
          </a:p>
          <a:p>
            <a:pPr>
              <a:buNone/>
            </a:pPr>
            <a:r>
              <a:rPr lang="en-IN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pstmt.setInt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( 3, 780 );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Add it to the batch</a:t>
            </a:r>
          </a:p>
          <a:p>
            <a:pPr>
              <a:buNone/>
            </a:pPr>
            <a:r>
              <a:rPr lang="en-IN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pstmt.addBatch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 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CONTI.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Again set the variables for next </a:t>
            </a:r>
            <a:r>
              <a:rPr lang="en-IN" sz="2200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rec</a:t>
            </a:r>
            <a:r>
              <a:rPr lang="en-IN" sz="22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pstmt.setInt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( 1, 401 );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pstmt.setString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( 2, “JEE Programming" ); 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pstmt.setInt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( 3, 800); </a:t>
            </a:r>
          </a:p>
          <a:p>
            <a:pPr>
              <a:buNone/>
            </a:pPr>
            <a:r>
              <a:rPr lang="en-IN" sz="22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Add it to the batch 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pstmt.addBatch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 </a:t>
            </a:r>
          </a:p>
          <a:p>
            <a:pPr>
              <a:buNone/>
            </a:pPr>
            <a:r>
              <a:rPr lang="en-IN" sz="22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//Create an </a:t>
            </a:r>
            <a:r>
              <a:rPr lang="en-IN" sz="2200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2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[] to hold returned values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[] count =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stmt.executeBatch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 </a:t>
            </a:r>
          </a:p>
          <a:p>
            <a:pPr>
              <a:buNone/>
            </a:pPr>
            <a:r>
              <a:rPr lang="en-IN" sz="2200" dirty="0" smtClean="0">
                <a:solidFill>
                  <a:srgbClr val="00B050"/>
                </a:solidFill>
                <a:latin typeface="Corbel" pitchFamily="34" charset="0"/>
              </a:rPr>
              <a:t>//Explicitly commit statements to apply changes 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conn.commit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TRANSACTION MANAGMENT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 term ‘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TRANSACTION</a:t>
            </a:r>
            <a:r>
              <a:rPr lang="en-IN" sz="2400" dirty="0" smtClean="0">
                <a:latin typeface="Corbel" pitchFamily="34" charset="0"/>
              </a:rPr>
              <a:t>’ 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database terminology </a:t>
            </a:r>
            <a:r>
              <a:rPr lang="en-IN" sz="2400" dirty="0" smtClean="0">
                <a:latin typeface="Corbel" pitchFamily="34" charset="0"/>
              </a:rPr>
              <a:t>is defined as a set of c0-related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SQL statements </a:t>
            </a:r>
            <a:r>
              <a:rPr lang="en-IN" sz="2400" dirty="0" smtClean="0">
                <a:latin typeface="Corbel" pitchFamily="34" charset="0"/>
              </a:rPr>
              <a:t>which should work as a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single unit </a:t>
            </a:r>
            <a:r>
              <a:rPr lang="en-IN" sz="2400" dirty="0" smtClean="0">
                <a:latin typeface="Corbel" pitchFamily="34" charset="0"/>
              </a:rPr>
              <a:t>, thus either all of them should be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executed</a:t>
            </a:r>
            <a:r>
              <a:rPr lang="en-IN" sz="2400" dirty="0" smtClean="0">
                <a:latin typeface="Corbel" pitchFamily="34" charset="0"/>
              </a:rPr>
              <a:t> (</a:t>
            </a:r>
            <a:r>
              <a:rPr lang="en-IN" sz="2400" dirty="0" err="1" smtClean="0">
                <a:latin typeface="Corbel" pitchFamily="34" charset="0"/>
              </a:rPr>
              <a:t>i.e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commited</a:t>
            </a:r>
            <a:r>
              <a:rPr lang="en-IN" sz="2400" dirty="0" smtClean="0">
                <a:latin typeface="Corbel" pitchFamily="34" charset="0"/>
              </a:rPr>
              <a:t>) or none of them is </a:t>
            </a:r>
            <a:r>
              <a:rPr lang="en-IN" sz="2400" b="1" dirty="0" err="1" smtClean="0">
                <a:solidFill>
                  <a:schemeClr val="accent1"/>
                </a:solidFill>
                <a:latin typeface="Corbel" pitchFamily="34" charset="0"/>
              </a:rPr>
              <a:t>commited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By default when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Connection</a:t>
            </a:r>
            <a:r>
              <a:rPr lang="en-IN" sz="2400" dirty="0" smtClean="0">
                <a:latin typeface="Corbel" pitchFamily="34" charset="0"/>
              </a:rPr>
              <a:t> object  is created it remains in “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auto commit</a:t>
            </a:r>
            <a:r>
              <a:rPr lang="en-IN" sz="2400" dirty="0" smtClean="0">
                <a:latin typeface="Corbel" pitchFamily="34" charset="0"/>
              </a:rPr>
              <a:t>”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mode </a:t>
            </a:r>
            <a:r>
              <a:rPr lang="en-IN" sz="2400" dirty="0" err="1" smtClean="0">
                <a:latin typeface="Corbel" pitchFamily="34" charset="0"/>
              </a:rPr>
              <a:t>i.e</a:t>
            </a:r>
            <a:r>
              <a:rPr lang="en-IN" sz="2400" dirty="0" smtClean="0">
                <a:latin typeface="Corbel" pitchFamily="34" charset="0"/>
              </a:rPr>
              <a:t> after every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SQL statement </a:t>
            </a:r>
            <a:r>
              <a:rPr lang="en-IN" sz="2400" dirty="0" smtClean="0">
                <a:latin typeface="Corbel" pitchFamily="34" charset="0"/>
              </a:rPr>
              <a:t>an automatic “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commit</a:t>
            </a:r>
            <a:r>
              <a:rPr lang="en-IN" sz="2400" dirty="0" smtClean="0">
                <a:latin typeface="Corbel" pitchFamily="34" charset="0"/>
              </a:rPr>
              <a:t>”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command is automatically  generated.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try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//Assume a valid connection object </a:t>
            </a:r>
            <a:r>
              <a:rPr lang="en-IN" sz="2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conn</a:t>
            </a:r>
            <a:r>
              <a:rPr lang="en-IN" sz="2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conn.setAutoCommit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(false);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Statement stmt =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conn.createStatement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SQL = "INSERT INTO Books VALUES (106, ‘Learning PHP’,450)";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stmt.executeUpdate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(SQL);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//Submit a malformed SQL statement that breaks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SQL = "INSERTED IN Books VALUES (107, ‘Oracle 12 c', 680)";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CONTI.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stmt.executeUpdate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(SQL);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If there is no error. 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conn.commit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catch(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SQLException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se)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If there is any error. 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conn.rollback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History.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Executing batch updates.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Executing batch updates using statements.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Executing batch update for prepared statement.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Transaction management.</a:t>
            </a:r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HISTORY</a:t>
            </a:r>
            <a:endParaRPr lang="en-US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In traditional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JDBC</a:t>
            </a:r>
            <a:r>
              <a:rPr lang="en-IN" sz="2400" dirty="0" smtClean="0">
                <a:latin typeface="Corbel" pitchFamily="34" charset="0"/>
              </a:rPr>
              <a:t> programming , to perform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any transaction </a:t>
            </a:r>
            <a:r>
              <a:rPr lang="en-IN" sz="2400" dirty="0" smtClean="0">
                <a:latin typeface="Corbel" pitchFamily="34" charset="0"/>
              </a:rPr>
              <a:t>we have to send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separate request </a:t>
            </a:r>
            <a:r>
              <a:rPr lang="en-IN" sz="2400" dirty="0" smtClean="0">
                <a:latin typeface="Corbel" pitchFamily="34" charset="0"/>
              </a:rPr>
              <a:t>to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So , if  there are </a:t>
            </a:r>
            <a:r>
              <a:rPr lang="en-IN" sz="2400" b="1" u="sng" dirty="0" smtClean="0">
                <a:solidFill>
                  <a:srgbClr val="0070C0"/>
                </a:solidFill>
                <a:latin typeface="Corbel" pitchFamily="34" charset="0"/>
              </a:rPr>
              <a:t>n</a:t>
            </a:r>
            <a:r>
              <a:rPr lang="en-IN" sz="2400" dirty="0" smtClean="0">
                <a:latin typeface="Corbel" pitchFamily="34" charset="0"/>
              </a:rPr>
              <a:t> no. 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transactions</a:t>
            </a:r>
            <a:r>
              <a:rPr lang="en-IN" sz="2400" dirty="0" smtClean="0">
                <a:latin typeface="Corbel" pitchFamily="34" charset="0"/>
              </a:rPr>
              <a:t> then we must make </a:t>
            </a:r>
            <a:r>
              <a:rPr lang="en-IN" sz="2400" b="1" u="sng" dirty="0" smtClean="0">
                <a:solidFill>
                  <a:srgbClr val="0070C0"/>
                </a:solidFill>
                <a:latin typeface="Corbel" pitchFamily="34" charset="0"/>
              </a:rPr>
              <a:t>n</a:t>
            </a:r>
            <a:r>
              <a:rPr lang="en-IN" sz="2400" dirty="0" smtClean="0">
                <a:latin typeface="Corbel" pitchFamily="34" charset="0"/>
              </a:rPr>
              <a:t> no.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requests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to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And finally this will causes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poor performance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DISADVANTAGE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There is also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possibility</a:t>
            </a:r>
            <a:r>
              <a:rPr lang="en-IN" sz="2400" dirty="0" smtClean="0">
                <a:latin typeface="Corbel" pitchFamily="34" charset="0"/>
              </a:rPr>
              <a:t> of leading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 result in ‘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inconsistent</a:t>
            </a:r>
            <a:r>
              <a:rPr lang="en-IN" sz="2400" dirty="0" smtClean="0">
                <a:latin typeface="Corbel" pitchFamily="34" charset="0"/>
              </a:rPr>
              <a:t>’  in the case of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interrelated transactions.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No.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network round trips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too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fro</a:t>
            </a:r>
            <a:r>
              <a:rPr lang="en-IN" sz="2400" dirty="0" smtClean="0">
                <a:latin typeface="Corbel" pitchFamily="34" charset="0"/>
              </a:rPr>
              <a:t> calls are more between frontend and backend.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To avoid this we use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BATCH PROCESSING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EXECUTING BATCH</a:t>
            </a:r>
            <a:br>
              <a:rPr lang="en-IN" sz="3200" b="1" dirty="0" smtClean="0">
                <a:latin typeface="Corbel" pitchFamily="34" charset="0"/>
              </a:rPr>
            </a:br>
            <a:r>
              <a:rPr lang="en-IN" sz="3200" b="1" dirty="0" smtClean="0">
                <a:latin typeface="Corbel" pitchFamily="34" charset="0"/>
              </a:rPr>
              <a:t>UPDATES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Batch update </a:t>
            </a:r>
            <a:r>
              <a:rPr lang="en-IN" sz="2400" dirty="0" smtClean="0">
                <a:latin typeface="Corbel" pitchFamily="34" charset="0"/>
              </a:rPr>
              <a:t>is a 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facility</a:t>
            </a:r>
            <a:r>
              <a:rPr lang="en-IN" sz="2400" dirty="0" smtClean="0">
                <a:latin typeface="Corbel" pitchFamily="34" charset="0"/>
              </a:rPr>
              <a:t> provided by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Java</a:t>
            </a:r>
            <a:r>
              <a:rPr lang="en-IN" sz="2400" dirty="0" smtClean="0">
                <a:latin typeface="Corbel" pitchFamily="34" charset="0"/>
              </a:rPr>
              <a:t>, using which we can execute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group of updates </a:t>
            </a:r>
            <a:r>
              <a:rPr lang="en-IN" sz="2400" dirty="0" smtClean="0">
                <a:latin typeface="Corbel" pitchFamily="34" charset="0"/>
              </a:rPr>
              <a:t>,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that is,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insert</a:t>
            </a:r>
            <a:r>
              <a:rPr lang="en-IN" sz="2400" dirty="0" smtClean="0">
                <a:latin typeface="Corbel" pitchFamily="34" charset="0"/>
              </a:rPr>
              <a:t> 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update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delete</a:t>
            </a:r>
            <a:r>
              <a:rPr lang="en-IN" sz="2400" dirty="0" smtClean="0">
                <a:latin typeface="Corbel" pitchFamily="34" charset="0"/>
              </a:rPr>
              <a:t> as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single query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Thus , rather than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sending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one query </a:t>
            </a:r>
            <a:r>
              <a:rPr lang="en-IN" sz="2400" dirty="0" smtClean="0">
                <a:latin typeface="Corbel" pitchFamily="34" charset="0"/>
              </a:rPr>
              <a:t>at a time , we can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send </a:t>
            </a:r>
            <a:r>
              <a:rPr lang="en-IN" sz="2400" dirty="0" smtClean="0">
                <a:latin typeface="Corbel" pitchFamily="34" charset="0"/>
              </a:rPr>
              <a:t>an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entire batch </a:t>
            </a:r>
            <a:r>
              <a:rPr lang="en-IN" sz="2400" dirty="0" smtClean="0">
                <a:latin typeface="Corbel" pitchFamily="34" charset="0"/>
              </a:rPr>
              <a:t>to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server </a:t>
            </a:r>
            <a:r>
              <a:rPr lang="en-IN" sz="2400" dirty="0" smtClean="0">
                <a:latin typeface="Corbel" pitchFamily="34" charset="0"/>
              </a:rPr>
              <a:t>to be processed, which can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definitely improve </a:t>
            </a:r>
            <a:r>
              <a:rPr lang="en-IN" sz="2400" dirty="0" smtClean="0">
                <a:latin typeface="Corbel" pitchFamily="34" charset="0"/>
              </a:rPr>
              <a:t>the 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performance</a:t>
            </a:r>
            <a:r>
              <a:rPr lang="en-IN" sz="2400" dirty="0" smtClean="0">
                <a:latin typeface="Corbel" pitchFamily="34" charset="0"/>
              </a:rPr>
              <a:t> of our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application</a:t>
            </a:r>
            <a:r>
              <a:rPr lang="en-IN" sz="2400" dirty="0" smtClean="0">
                <a:latin typeface="Corbel" pitchFamily="34" charset="0"/>
              </a:rPr>
              <a:t>. 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ADVANTAGES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Corbel" pitchFamily="34" charset="0"/>
              </a:rPr>
              <a:t>It leads to ‘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consistency</a:t>
            </a:r>
            <a:r>
              <a:rPr lang="en-IN" dirty="0" smtClean="0">
                <a:latin typeface="Corbel" pitchFamily="34" charset="0"/>
              </a:rPr>
              <a:t>’ of the 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database</a:t>
            </a:r>
          </a:p>
          <a:p>
            <a:endParaRPr lang="en-IN" dirty="0" smtClean="0">
              <a:latin typeface="Corbel" pitchFamily="34" charset="0"/>
            </a:endParaRPr>
          </a:p>
          <a:p>
            <a:endParaRPr lang="en-IN" dirty="0" smtClean="0">
              <a:latin typeface="Corbel" pitchFamily="34" charset="0"/>
            </a:endParaRPr>
          </a:p>
          <a:p>
            <a:endParaRPr lang="en-IN" dirty="0" smtClean="0">
              <a:latin typeface="Corbel" pitchFamily="34" charset="0"/>
            </a:endParaRPr>
          </a:p>
          <a:p>
            <a:endParaRPr lang="en-IN" dirty="0" smtClean="0">
              <a:latin typeface="Corbel" pitchFamily="34" charset="0"/>
            </a:endParaRPr>
          </a:p>
          <a:p>
            <a:r>
              <a:rPr lang="en-IN" dirty="0" smtClean="0">
                <a:latin typeface="Corbel" pitchFamily="34" charset="0"/>
              </a:rPr>
              <a:t>No. of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network round trips  </a:t>
            </a:r>
            <a:r>
              <a:rPr lang="en-IN" dirty="0" smtClean="0">
                <a:latin typeface="Corbel" pitchFamily="34" charset="0"/>
              </a:rPr>
              <a:t>and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too </a:t>
            </a:r>
            <a:r>
              <a:rPr lang="en-IN" dirty="0" smtClean="0">
                <a:latin typeface="Corbel" pitchFamily="34" charset="0"/>
              </a:rPr>
              <a:t>and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fro</a:t>
            </a:r>
            <a:r>
              <a:rPr lang="en-IN" dirty="0" smtClean="0">
                <a:latin typeface="Corbel" pitchFamily="34" charset="0"/>
              </a:rPr>
              <a:t> calls will be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reduced</a:t>
            </a:r>
            <a:r>
              <a:rPr lang="en-IN" dirty="0" smtClean="0">
                <a:latin typeface="Corbel" pitchFamily="34" charset="0"/>
              </a:rPr>
              <a:t>.</a:t>
            </a:r>
            <a:endParaRPr lang="en-IN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01828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Corbel" pitchFamily="34" charset="0"/>
              </a:rPr>
              <a:t>STEPS REQUIRED FOR</a:t>
            </a:r>
            <a:br>
              <a:rPr lang="en-IN" b="1" dirty="0" smtClean="0">
                <a:latin typeface="Corbel" pitchFamily="34" charset="0"/>
              </a:rPr>
            </a:br>
            <a:r>
              <a:rPr lang="en-IN" b="1" dirty="0" smtClean="0">
                <a:latin typeface="Corbel" pitchFamily="34" charset="0"/>
              </a:rPr>
              <a:t>EXECUTING BATCH UPDATE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Sequence</a:t>
            </a:r>
            <a:r>
              <a:rPr lang="en-IN" sz="2400" dirty="0" smtClean="0">
                <a:latin typeface="Corbel" pitchFamily="34" charset="0"/>
              </a:rPr>
              <a:t>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steps</a:t>
            </a:r>
            <a:r>
              <a:rPr lang="en-IN" sz="2400" dirty="0" smtClean="0">
                <a:latin typeface="Corbel" pitchFamily="34" charset="0"/>
              </a:rPr>
              <a:t> to use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Batch Processing </a:t>
            </a:r>
            <a:r>
              <a:rPr lang="en-IN" sz="2400" dirty="0" smtClean="0">
                <a:latin typeface="Corbel" pitchFamily="34" charset="0"/>
              </a:rPr>
              <a:t>with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Statement</a:t>
            </a:r>
            <a:r>
              <a:rPr lang="en-IN" sz="2400" dirty="0" smtClean="0"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Object −</a:t>
            </a:r>
          </a:p>
          <a:p>
            <a:pPr>
              <a:buNone/>
            </a:pPr>
            <a:endParaRPr lang="en-IN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Create a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Statement</a:t>
            </a:r>
            <a:r>
              <a:rPr lang="en-IN" dirty="0" smtClean="0">
                <a:latin typeface="Corbel" pitchFamily="34" charset="0"/>
              </a:rPr>
              <a:t> object using 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createStatement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dirty="0" smtClean="0">
                <a:latin typeface="Corbel" pitchFamily="34" charset="0"/>
              </a:rPr>
              <a:t>method.</a:t>
            </a:r>
          </a:p>
          <a:p>
            <a:endParaRPr lang="en-IN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Set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auto-commit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dirty="0" smtClean="0">
                <a:latin typeface="Corbel" pitchFamily="34" charset="0"/>
              </a:rPr>
              <a:t>to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false</a:t>
            </a:r>
            <a:r>
              <a:rPr lang="en-IN" dirty="0" smtClean="0">
                <a:latin typeface="Corbel" pitchFamily="34" charset="0"/>
              </a:rPr>
              <a:t> using 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setAutoCommit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 </a:t>
            </a:r>
            <a:r>
              <a:rPr lang="en-IN" dirty="0" smtClean="0">
                <a:latin typeface="Corbel" pitchFamily="34" charset="0"/>
              </a:rPr>
              <a:t>method of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Connection</a:t>
            </a:r>
            <a:r>
              <a:rPr lang="en-IN" dirty="0" smtClean="0">
                <a:latin typeface="Corbel" pitchFamily="34" charset="0"/>
              </a:rPr>
              <a:t> object.</a:t>
            </a:r>
          </a:p>
          <a:p>
            <a:endParaRPr lang="en-IN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Add as many as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SQL statements </a:t>
            </a:r>
            <a:r>
              <a:rPr lang="en-IN" dirty="0" smtClean="0">
                <a:latin typeface="Corbel" pitchFamily="34" charset="0"/>
              </a:rPr>
              <a:t>you like into batch using 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addBatch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  <a:r>
              <a:rPr lang="en-IN" dirty="0" smtClean="0">
                <a:latin typeface="Corbel" pitchFamily="34" charset="0"/>
              </a:rPr>
              <a:t>method on the created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Statement </a:t>
            </a:r>
            <a:r>
              <a:rPr lang="en-IN" dirty="0" smtClean="0">
                <a:latin typeface="Corbel" pitchFamily="34" charset="0"/>
              </a:rPr>
              <a:t>object.</a:t>
            </a:r>
          </a:p>
          <a:p>
            <a:endParaRPr lang="en-IN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Conti.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IN" dirty="0" smtClean="0">
                <a:latin typeface="Corbel" pitchFamily="34" charset="0"/>
              </a:rPr>
              <a:t>Execute all the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SQL statements </a:t>
            </a:r>
            <a:r>
              <a:rPr lang="en-IN" dirty="0" smtClean="0">
                <a:latin typeface="Corbel" pitchFamily="34" charset="0"/>
              </a:rPr>
              <a:t>using 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executeBatch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 </a:t>
            </a:r>
            <a:r>
              <a:rPr lang="en-IN" dirty="0" smtClean="0">
                <a:latin typeface="Corbel" pitchFamily="34" charset="0"/>
              </a:rPr>
              <a:t>method on created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Statement</a:t>
            </a:r>
            <a:r>
              <a:rPr lang="en-IN" dirty="0" smtClean="0">
                <a:latin typeface="Corbel" pitchFamily="34" charset="0"/>
              </a:rPr>
              <a:t> object.</a:t>
            </a:r>
          </a:p>
          <a:p>
            <a:endParaRPr lang="en-IN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Finally,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commit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dirty="0" smtClean="0">
                <a:latin typeface="Corbel" pitchFamily="34" charset="0"/>
              </a:rPr>
              <a:t>all the changes using 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commit()</a:t>
            </a:r>
            <a:r>
              <a:rPr lang="en-IN" dirty="0" smtClean="0">
                <a:latin typeface="Corbel" pitchFamily="34" charset="0"/>
              </a:rPr>
              <a:t> method.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662828" cy="511666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Create statement object 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Statement stmt = </a:t>
            </a:r>
            <a:r>
              <a:rPr lang="en-IN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conn.createStatement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Set auto-commit to false </a:t>
            </a:r>
          </a:p>
          <a:p>
            <a:pPr>
              <a:buNone/>
            </a:pP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conn.setAutoCommit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(false);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Create SQL statement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SQL = "INSERT INTO Books VALUES(200, ‘Let Us C’, ,’C’300)";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Add above SQL statement in the batch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stmt.addBatch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(SQL);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Create one more SQL statement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SQL = "INSERT INTO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VALUES(201,'Raj', 35)";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Add above SQL statement in the batch.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stmt.addBatch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(SQL); 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2001</TotalTime>
  <Words>766</Words>
  <Application>Microsoft Office PowerPoint</Application>
  <PresentationFormat>On-screen Show (4:3)</PresentationFormat>
  <Paragraphs>147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Slide 1</vt:lpstr>
      <vt:lpstr>Today’s Agenda</vt:lpstr>
      <vt:lpstr>HISTORY</vt:lpstr>
      <vt:lpstr>DISADVANTAGE</vt:lpstr>
      <vt:lpstr>EXECUTING BATCH UPDATES</vt:lpstr>
      <vt:lpstr>ADVANTAGES</vt:lpstr>
      <vt:lpstr>STEPS REQUIRED FOR EXECUTING BATCH UPDATE</vt:lpstr>
      <vt:lpstr>Conti.</vt:lpstr>
      <vt:lpstr>EXAMPLE</vt:lpstr>
      <vt:lpstr>CONTI.</vt:lpstr>
      <vt:lpstr>EXECUTING BATCH FOR PREPARED STATEMENT</vt:lpstr>
      <vt:lpstr>CONTI.</vt:lpstr>
      <vt:lpstr>EXAMPLE</vt:lpstr>
      <vt:lpstr>CONTI.</vt:lpstr>
      <vt:lpstr>TRANSACTION MANAGMENT</vt:lpstr>
      <vt:lpstr>EXAMPLE</vt:lpstr>
      <vt:lpstr>CONTI.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157</cp:revision>
  <dcterms:created xsi:type="dcterms:W3CDTF">2016-02-04T12:02:26Z</dcterms:created>
  <dcterms:modified xsi:type="dcterms:W3CDTF">2020-06-15T07:47:45Z</dcterms:modified>
</cp:coreProperties>
</file>