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7" r:id="rId2"/>
    <p:sldId id="258" r:id="rId3"/>
    <p:sldId id="326" r:id="rId4"/>
    <p:sldId id="329" r:id="rId5"/>
    <p:sldId id="328" r:id="rId6"/>
    <p:sldId id="327" r:id="rId7"/>
    <p:sldId id="330" r:id="rId8"/>
    <p:sldId id="302" r:id="rId9"/>
    <p:sldId id="303" r:id="rId10"/>
    <p:sldId id="304" r:id="rId11"/>
    <p:sldId id="305" r:id="rId12"/>
    <p:sldId id="323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5" r:id="rId22"/>
    <p:sldId id="316" r:id="rId23"/>
    <p:sldId id="319" r:id="rId24"/>
    <p:sldId id="320" r:id="rId25"/>
    <p:sldId id="321" r:id="rId26"/>
    <p:sldId id="32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70056EB-0BF4-4DD4-A4A5-94FAA3F11DE4}"/>
    <pc:docChg chg="modSld">
      <pc:chgData name="Sharma Computer Academy" userId="08476b32c11f4418" providerId="LiveId" clId="{370056EB-0BF4-4DD4-A4A5-94FAA3F11DE4}" dt="2021-06-09T15:36:04.053" v="12"/>
      <pc:docMkLst>
        <pc:docMk/>
      </pc:docMkLst>
      <pc:sldChg chg="modAnim">
        <pc:chgData name="Sharma Computer Academy" userId="08476b32c11f4418" providerId="LiveId" clId="{370056EB-0BF4-4DD4-A4A5-94FAA3F11DE4}" dt="2021-06-09T15:36:04.053" v="12"/>
        <pc:sldMkLst>
          <pc:docMk/>
          <pc:sldMk cId="0" sldId="302"/>
        </pc:sldMkLst>
      </pc:sldChg>
      <pc:sldChg chg="modAnim">
        <pc:chgData name="Sharma Computer Academy" userId="08476b32c11f4418" providerId="LiveId" clId="{370056EB-0BF4-4DD4-A4A5-94FAA3F11DE4}" dt="2021-06-09T15:35:11.230" v="1"/>
        <pc:sldMkLst>
          <pc:docMk/>
          <pc:sldMk cId="0" sldId="326"/>
        </pc:sldMkLst>
      </pc:sldChg>
      <pc:sldChg chg="modAnim">
        <pc:chgData name="Sharma Computer Academy" userId="08476b32c11f4418" providerId="LiveId" clId="{370056EB-0BF4-4DD4-A4A5-94FAA3F11DE4}" dt="2021-06-09T15:35:40.291" v="8"/>
        <pc:sldMkLst>
          <pc:docMk/>
          <pc:sldMk cId="0" sldId="327"/>
        </pc:sldMkLst>
      </pc:sldChg>
      <pc:sldChg chg="modAnim">
        <pc:chgData name="Sharma Computer Academy" userId="08476b32c11f4418" providerId="LiveId" clId="{370056EB-0BF4-4DD4-A4A5-94FAA3F11DE4}" dt="2021-06-09T15:35:32.344" v="6"/>
        <pc:sldMkLst>
          <pc:docMk/>
          <pc:sldMk cId="0" sldId="328"/>
        </pc:sldMkLst>
      </pc:sldChg>
      <pc:sldChg chg="modAnim">
        <pc:chgData name="Sharma Computer Academy" userId="08476b32c11f4418" providerId="LiveId" clId="{370056EB-0BF4-4DD4-A4A5-94FAA3F11DE4}" dt="2021-06-09T15:35:20.890" v="3"/>
        <pc:sldMkLst>
          <pc:docMk/>
          <pc:sldMk cId="0" sldId="329"/>
        </pc:sldMkLst>
      </pc:sldChg>
      <pc:sldChg chg="modAnim">
        <pc:chgData name="Sharma Computer Academy" userId="08476b32c11f4418" providerId="LiveId" clId="{370056EB-0BF4-4DD4-A4A5-94FAA3F11DE4}" dt="2021-06-09T15:35:56.763" v="10"/>
        <pc:sldMkLst>
          <pc:docMk/>
          <pc:sldMk cId="0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6/9/2021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Lecture-8</a:t>
            </a: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(Advance jdbc-4)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setCommand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(String).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setCommand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400" b="1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method sets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SQL query </a:t>
            </a:r>
            <a:r>
              <a:rPr lang="en-IN" sz="2400" dirty="0">
                <a:latin typeface="Corbel" pitchFamily="34" charset="0"/>
              </a:rPr>
              <a:t>to be sent to the 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execute()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Finally, this method is called which performs the following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activities: 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Corbel" pitchFamily="34" charset="0"/>
              </a:rPr>
              <a:t>It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prepares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query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executes</a:t>
            </a:r>
            <a:r>
              <a:rPr lang="en-IN" sz="2400" dirty="0">
                <a:latin typeface="Corbel" pitchFamily="34" charset="0"/>
              </a:rPr>
              <a:t> it.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Fetches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returned by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query</a:t>
            </a:r>
            <a:r>
              <a:rPr lang="en-IN" sz="2400" dirty="0">
                <a:latin typeface="Corbel" pitchFamily="34" charset="0"/>
              </a:rPr>
              <a:t> and stores it in the internal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of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CachedRowSetImpl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closes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/>
          <a:lstStyle/>
          <a:p>
            <a:pPr>
              <a:buNone/>
            </a:pPr>
            <a:r>
              <a:rPr lang="en-IN" dirty="0"/>
              <a:t>                     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00364" y="1785926"/>
            <a:ext cx="257176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rbel" pitchFamily="34" charset="0"/>
              </a:rPr>
              <a:t>Opens the connection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3240" y="2928934"/>
            <a:ext cx="23574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rbel" pitchFamily="34" charset="0"/>
              </a:rPr>
              <a:t>Execute the query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3240" y="4214818"/>
            <a:ext cx="235745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rbel" pitchFamily="34" charset="0"/>
              </a:rPr>
              <a:t>Fetches the data and store in </a:t>
            </a:r>
            <a:r>
              <a:rPr lang="en-IN" b="1" dirty="0" err="1">
                <a:latin typeface="Corbel" pitchFamily="34" charset="0"/>
              </a:rPr>
              <a:t>rowset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4678" y="5572140"/>
            <a:ext cx="235745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orbel" pitchFamily="34" charset="0"/>
              </a:rPr>
              <a:t>Close the connection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143372" y="2571744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214810" y="5143512"/>
            <a:ext cx="214314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214810" y="3857628"/>
            <a:ext cx="214314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java.sql.*;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javax.sql.*;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javax.sql.rowset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MyCachedRowSetImpl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Class.forName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oracle.jdbc.OracleDriver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 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ClassNotFoundException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cnf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 .out .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 can’t load the driver”);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System.exit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(0);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CachedRowSet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new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com.sun.rowset.CachedRowSetImpl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jdbc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: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oracle:thin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:@//. . . .”);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crs.setUsername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scott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crs.setPassword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(“tiger” 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crs.setCommand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employee”);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crs.execute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crs.next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crs.getString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(1)+”\t”+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crs.getInt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 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error:”+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sql.getMessage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UPDATING THE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CACHEDROWSET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400" dirty="0">
                <a:latin typeface="Corbel" pitchFamily="34" charset="0"/>
              </a:rPr>
              <a:t>In order to update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</a:t>
            </a:r>
            <a:r>
              <a:rPr lang="en-IN" sz="2400" dirty="0">
                <a:latin typeface="Corbel" pitchFamily="34" charset="0"/>
              </a:rPr>
              <a:t> all steps are same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Scrollable/Updatable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However , since it is not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connected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original data-source </a:t>
            </a:r>
            <a:r>
              <a:rPr lang="en-IN" sz="2400" dirty="0">
                <a:latin typeface="Corbel" pitchFamily="34" charset="0"/>
              </a:rPr>
              <a:t>while it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being updated </a:t>
            </a:r>
            <a:r>
              <a:rPr lang="en-IN" sz="2400" dirty="0">
                <a:latin typeface="Corbel" pitchFamily="34" charset="0"/>
              </a:rPr>
              <a:t>so ,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extra method </a:t>
            </a:r>
            <a:r>
              <a:rPr lang="en-IN" sz="2400" dirty="0">
                <a:latin typeface="Corbel" pitchFamily="34" charset="0"/>
              </a:rPr>
              <a:t>has to be called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passing on changes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original database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STEPS FOR UPDATING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sz="2600" dirty="0">
                <a:latin typeface="Corbel" pitchFamily="34" charset="0"/>
              </a:rPr>
              <a:t>A  call is made to  </a:t>
            </a:r>
            <a:r>
              <a:rPr lang="en-IN" sz="2600" b="1" dirty="0" err="1">
                <a:solidFill>
                  <a:srgbClr val="0070C0"/>
                </a:solidFill>
                <a:latin typeface="Corbel" pitchFamily="34" charset="0"/>
              </a:rPr>
              <a:t>updateXXX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600" b="1" dirty="0">
                <a:latin typeface="Corbel" pitchFamily="34" charset="0"/>
              </a:rPr>
              <a:t> </a:t>
            </a:r>
            <a:r>
              <a:rPr lang="en-IN" sz="2600" dirty="0">
                <a:latin typeface="Corbel" pitchFamily="34" charset="0"/>
              </a:rPr>
              <a:t>method to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update</a:t>
            </a:r>
            <a:r>
              <a:rPr lang="en-IN" sz="2600" dirty="0">
                <a:latin typeface="Corbel" pitchFamily="34" charset="0"/>
              </a:rPr>
              <a:t> the </a:t>
            </a:r>
            <a:r>
              <a:rPr lang="en-IN" sz="2600" b="1" dirty="0">
                <a:solidFill>
                  <a:srgbClr val="7030A0"/>
                </a:solidFill>
                <a:latin typeface="Corbel" pitchFamily="34" charset="0"/>
              </a:rPr>
              <a:t>column </a:t>
            </a:r>
            <a:r>
              <a:rPr lang="en-IN" sz="2600" dirty="0">
                <a:latin typeface="Corbel" pitchFamily="34" charset="0"/>
              </a:rPr>
              <a:t>to be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changed</a:t>
            </a:r>
            <a:r>
              <a:rPr lang="en-IN" sz="2600" dirty="0">
                <a:latin typeface="Corbel" pitchFamily="34" charset="0"/>
              </a:rPr>
              <a:t>.</a:t>
            </a:r>
          </a:p>
          <a:p>
            <a:endParaRPr lang="en-IN" sz="2600" dirty="0">
              <a:latin typeface="Corbel" pitchFamily="34" charset="0"/>
            </a:endParaRPr>
          </a:p>
          <a:p>
            <a:r>
              <a:rPr lang="en-IN" sz="2600" dirty="0">
                <a:latin typeface="Corbel" pitchFamily="34" charset="0"/>
              </a:rPr>
              <a:t>Then , the </a:t>
            </a:r>
            <a:r>
              <a:rPr lang="en-IN" sz="2600" b="1" dirty="0" err="1">
                <a:solidFill>
                  <a:srgbClr val="0070C0"/>
                </a:solidFill>
                <a:latin typeface="Corbel" pitchFamily="34" charset="0"/>
              </a:rPr>
              <a:t>updateRow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IN" sz="2600" b="1" dirty="0">
                <a:latin typeface="Corbel" pitchFamily="34" charset="0"/>
              </a:rPr>
              <a:t>  </a:t>
            </a:r>
            <a:r>
              <a:rPr lang="en-IN" sz="2600" dirty="0">
                <a:latin typeface="Corbel" pitchFamily="34" charset="0"/>
              </a:rPr>
              <a:t>method is called before the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cursor </a:t>
            </a:r>
            <a:r>
              <a:rPr lang="en-IN" sz="2600" dirty="0">
                <a:latin typeface="Corbel" pitchFamily="34" charset="0"/>
              </a:rPr>
              <a:t>moves to the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next row</a:t>
            </a:r>
            <a:r>
              <a:rPr lang="en-IN" sz="2600" dirty="0">
                <a:latin typeface="Corbel" pitchFamily="34" charset="0"/>
              </a:rPr>
              <a:t>.</a:t>
            </a:r>
          </a:p>
          <a:p>
            <a:endParaRPr lang="en-IN" sz="2600" dirty="0">
              <a:latin typeface="Corbel" pitchFamily="34" charset="0"/>
            </a:endParaRPr>
          </a:p>
          <a:p>
            <a:r>
              <a:rPr lang="en-IN" sz="2600" dirty="0">
                <a:latin typeface="Corbel" pitchFamily="34" charset="0"/>
              </a:rPr>
              <a:t>Finally, when all rows have been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updated</a:t>
            </a:r>
            <a:r>
              <a:rPr lang="en-IN" sz="2600" dirty="0">
                <a:latin typeface="Corbel" pitchFamily="34" charset="0"/>
              </a:rPr>
              <a:t>  a call to </a:t>
            </a:r>
            <a:r>
              <a:rPr lang="en-IN" sz="2600" b="1" dirty="0" err="1">
                <a:solidFill>
                  <a:srgbClr val="0070C0"/>
                </a:solidFill>
                <a:latin typeface="Corbel" pitchFamily="34" charset="0"/>
              </a:rPr>
              <a:t>acceptChanges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600" dirty="0">
                <a:latin typeface="Corbel" pitchFamily="34" charset="0"/>
              </a:rPr>
              <a:t>method is made </a:t>
            </a:r>
          </a:p>
          <a:p>
            <a:endParaRPr lang="en-IN" sz="2600" dirty="0">
              <a:latin typeface="Corbel" pitchFamily="34" charset="0"/>
            </a:endParaRPr>
          </a:p>
          <a:p>
            <a:r>
              <a:rPr lang="en-IN" sz="2600" dirty="0">
                <a:latin typeface="Corbel" pitchFamily="34" charset="0"/>
              </a:rPr>
              <a:t>This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re-opens </a:t>
            </a:r>
            <a:r>
              <a:rPr lang="en-IN" sz="2600" dirty="0">
                <a:latin typeface="Corbel" pitchFamily="34" charset="0"/>
              </a:rPr>
              <a:t>the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600" dirty="0">
                <a:latin typeface="Corbel" pitchFamily="34" charset="0"/>
              </a:rPr>
              <a:t> to the </a:t>
            </a:r>
            <a:r>
              <a:rPr lang="en-IN" sz="2600" b="1" dirty="0">
                <a:solidFill>
                  <a:srgbClr val="7030A0"/>
                </a:solidFill>
                <a:latin typeface="Corbel" pitchFamily="34" charset="0"/>
              </a:rPr>
              <a:t>database </a:t>
            </a:r>
            <a:r>
              <a:rPr lang="en-IN" sz="2600" dirty="0">
                <a:latin typeface="Corbel" pitchFamily="34" charset="0"/>
              </a:rPr>
              <a:t>and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updates </a:t>
            </a:r>
            <a:r>
              <a:rPr lang="en-IN" sz="2600" dirty="0">
                <a:latin typeface="Corbel" pitchFamily="34" charset="0"/>
              </a:rPr>
              <a:t>the </a:t>
            </a:r>
            <a:r>
              <a:rPr lang="en-IN" sz="2600" b="1" dirty="0">
                <a:solidFill>
                  <a:srgbClr val="7030A0"/>
                </a:solidFill>
                <a:latin typeface="Corbel" pitchFamily="34" charset="0"/>
              </a:rPr>
              <a:t>underlying data-source</a:t>
            </a:r>
            <a:r>
              <a:rPr lang="en-IN" sz="26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77500" lnSpcReduction="20000"/>
          </a:bodyPr>
          <a:lstStyle/>
          <a:p>
            <a:r>
              <a:rPr lang="en-IN" sz="3100" dirty="0">
                <a:latin typeface="Corbel" pitchFamily="34" charset="0"/>
              </a:rPr>
              <a:t>To give an  </a:t>
            </a:r>
            <a:r>
              <a:rPr lang="en-IN" sz="3100" b="1" dirty="0">
                <a:solidFill>
                  <a:srgbClr val="7030A0"/>
                </a:solidFill>
                <a:latin typeface="Corbel" pitchFamily="34" charset="0"/>
              </a:rPr>
              <a:t>increment </a:t>
            </a:r>
            <a:r>
              <a:rPr lang="en-IN" sz="3100" dirty="0">
                <a:latin typeface="Corbel" pitchFamily="34" charset="0"/>
              </a:rPr>
              <a:t> of </a:t>
            </a:r>
            <a:r>
              <a:rPr lang="en-IN" sz="3100" b="1" dirty="0">
                <a:solidFill>
                  <a:srgbClr val="C00000"/>
                </a:solidFill>
                <a:latin typeface="Corbel" pitchFamily="34" charset="0"/>
              </a:rPr>
              <a:t>1000/- </a:t>
            </a:r>
            <a:r>
              <a:rPr lang="en-IN" sz="3100" dirty="0">
                <a:latin typeface="Corbel" pitchFamily="34" charset="0"/>
              </a:rPr>
              <a:t>to the </a:t>
            </a:r>
            <a:r>
              <a:rPr lang="en-IN" sz="3100" b="1" dirty="0">
                <a:solidFill>
                  <a:srgbClr val="0070C0"/>
                </a:solidFill>
                <a:latin typeface="Corbel" pitchFamily="34" charset="0"/>
              </a:rPr>
              <a:t>employees </a:t>
            </a:r>
            <a:r>
              <a:rPr lang="en-IN" sz="3100" dirty="0">
                <a:latin typeface="Corbel" pitchFamily="34" charset="0"/>
              </a:rPr>
              <a:t>having </a:t>
            </a:r>
            <a:r>
              <a:rPr lang="en-IN" sz="3100" b="1" dirty="0">
                <a:solidFill>
                  <a:srgbClr val="00B050"/>
                </a:solidFill>
                <a:latin typeface="Corbel" pitchFamily="34" charset="0"/>
              </a:rPr>
              <a:t>dept no. ‘20’.</a:t>
            </a:r>
          </a:p>
          <a:p>
            <a:endParaRPr lang="en-IN" sz="3100" dirty="0">
              <a:latin typeface="Corbel" pitchFamily="34" charset="0"/>
            </a:endParaRPr>
          </a:p>
          <a:p>
            <a:r>
              <a:rPr lang="en-IN" sz="3100" dirty="0">
                <a:latin typeface="Corbel" pitchFamily="34" charset="0"/>
              </a:rPr>
              <a:t>Same as above code , from ‘ </a:t>
            </a:r>
            <a:r>
              <a:rPr lang="en-IN" sz="3100" b="1" dirty="0">
                <a:solidFill>
                  <a:srgbClr val="0070C0"/>
                </a:solidFill>
                <a:latin typeface="Corbel" pitchFamily="34" charset="0"/>
              </a:rPr>
              <a:t>while loop</a:t>
            </a:r>
            <a:r>
              <a:rPr lang="en-IN" sz="3100" dirty="0">
                <a:latin typeface="Corbel" pitchFamily="34" charset="0"/>
              </a:rPr>
              <a:t>’ changes are:</a:t>
            </a:r>
          </a:p>
          <a:p>
            <a:pPr>
              <a:buNone/>
            </a:pPr>
            <a:r>
              <a:rPr lang="en-IN" sz="3100" dirty="0"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(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crs.next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crs.getInt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deptno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”)==20)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crs.updateInt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(2,crs.getInt(“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sal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”)+1000);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crs.updateRow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crs.acceptChanges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();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Disconnected architecture.</a:t>
            </a:r>
          </a:p>
          <a:p>
            <a:pPr>
              <a:buSzPct val="100000"/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Establishing connection to database with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CachedRowSet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Updating the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CachedRowSet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Inserting records in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CachedRowSet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Deleting a record .</a:t>
            </a: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INSERTING RECORDS IN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CACHEDROWSET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>
                <a:latin typeface="Corbel" pitchFamily="34" charset="0"/>
              </a:rPr>
              <a:t>A call is done to 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moveToInsertRow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moves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cursor</a:t>
            </a:r>
            <a:r>
              <a:rPr lang="en-IN" sz="2400" dirty="0">
                <a:latin typeface="Corbel" pitchFamily="34" charset="0"/>
              </a:rPr>
              <a:t> to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special position </a:t>
            </a:r>
            <a:r>
              <a:rPr lang="en-IN" sz="2400" dirty="0">
                <a:latin typeface="Corbel" pitchFamily="34" charset="0"/>
              </a:rPr>
              <a:t>which allows insertion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new record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Update </a:t>
            </a:r>
            <a:r>
              <a:rPr lang="en-IN" sz="2400" dirty="0">
                <a:latin typeface="Corbel" pitchFamily="34" charset="0"/>
              </a:rPr>
              <a:t>the data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newly added </a:t>
            </a:r>
            <a:r>
              <a:rPr lang="en-IN" sz="2400" dirty="0">
                <a:latin typeface="Corbel" pitchFamily="34" charset="0"/>
              </a:rPr>
              <a:t>row.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Call the </a:t>
            </a:r>
            <a:r>
              <a:rPr lang="en-IN" sz="2400" dirty="0" err="1">
                <a:solidFill>
                  <a:srgbClr val="0070C0"/>
                </a:solidFill>
                <a:latin typeface="Corbel" pitchFamily="34" charset="0"/>
              </a:rPr>
              <a:t>insertRow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method so that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newly added row </a:t>
            </a:r>
            <a:r>
              <a:rPr lang="en-IN" sz="2400" dirty="0">
                <a:latin typeface="Corbel" pitchFamily="34" charset="0"/>
              </a:rPr>
              <a:t>gets inserted in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CachedRowSetImpl</a:t>
            </a:r>
            <a:r>
              <a:rPr lang="en-IN" sz="2400" dirty="0">
                <a:latin typeface="Corbel" pitchFamily="34" charset="0"/>
              </a:rPr>
              <a:t>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>
                <a:latin typeface="Corbel" pitchFamily="34" charset="0"/>
              </a:rPr>
              <a:t>Call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moveToCurrentRow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() </a:t>
            </a:r>
            <a:r>
              <a:rPr lang="en-IN" sz="2400" dirty="0">
                <a:latin typeface="Corbel" pitchFamily="34" charset="0"/>
              </a:rPr>
              <a:t>method to send back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row-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ptr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position</a:t>
            </a:r>
            <a:r>
              <a:rPr lang="en-IN" sz="2400" dirty="0">
                <a:latin typeface="Corbel" pitchFamily="34" charset="0"/>
              </a:rPr>
              <a:t> it was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previously</a:t>
            </a:r>
            <a:r>
              <a:rPr lang="en-IN" sz="2400" dirty="0">
                <a:latin typeface="Corbel" pitchFamily="34" charset="0"/>
              </a:rPr>
              <a:t> at , before insertion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Make a call to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acceptChanges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transfer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changes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original database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java.sql.*;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javax.sql.*;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javax.sql.rowset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MyCachedRowSetImpl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Class.forName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oracle.driver.OracleDriver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catch 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ClassNotFoundException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cnf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 .out .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 cant load the driver”);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System.exit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(0);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try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CachedRowSet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new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com.sun.rowset.CachedRowSetImpl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jdbc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: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oracle:thin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:@//. . .”);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crs.setUsername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scott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crs.setPassword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(“tiger” 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crs.setCommand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(“select *  from books”);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crs.execute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crs.moveToInsertRow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(“bookid”,112);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crs.updateString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(“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bookname”,”Java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from ground up”);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crs.updateInt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(“bookprice”,750);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crs.insertRow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crs.moveToCurrentRow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crs.acceptChanges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01828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DELETING 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CACHEDROWSET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>
                <a:latin typeface="Corbel" pitchFamily="34" charset="0"/>
              </a:rPr>
              <a:t>Only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methods  </a:t>
            </a:r>
            <a:r>
              <a:rPr lang="en-IN" sz="2400" dirty="0">
                <a:latin typeface="Corbel" pitchFamily="34" charset="0"/>
              </a:rPr>
              <a:t>have to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called</a:t>
            </a:r>
            <a:r>
              <a:rPr lang="en-IN" sz="2400" dirty="0">
                <a:latin typeface="Corbel" pitchFamily="34" charset="0"/>
              </a:rPr>
              <a:t> and they are:</a:t>
            </a:r>
          </a:p>
          <a:p>
            <a:endParaRPr lang="en-IN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200" b="1" dirty="0">
                <a:latin typeface="Corbel" pitchFamily="34" charset="0"/>
              </a:rPr>
              <a:t>             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deleteRow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200" b="1" dirty="0">
                <a:latin typeface="Corbel" pitchFamily="34" charset="0"/>
              </a:rPr>
              <a:t>             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acceptChanges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( )</a:t>
            </a:r>
          </a:p>
          <a:p>
            <a:pPr marL="1611630" lvl="4" indent="-514350">
              <a:buFont typeface="+mj-lt"/>
              <a:buAutoNum type="arabicPeriod"/>
            </a:pPr>
            <a:endParaRPr lang="en-IN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>
              <a:buNone/>
            </a:pPr>
            <a:r>
              <a:rPr lang="en-IN" dirty="0"/>
              <a:t>      </a:t>
            </a:r>
          </a:p>
          <a:p>
            <a:pPr>
              <a:buNone/>
            </a:pPr>
            <a:r>
              <a:rPr lang="en-IN" dirty="0"/>
              <a:t>  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DISCONNECTED 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ARCHITECHTURE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database programming </a:t>
            </a:r>
            <a:r>
              <a:rPr lang="en-IN" sz="2400" dirty="0">
                <a:latin typeface="Corbel" pitchFamily="34" charset="0"/>
              </a:rPr>
              <a:t>which we have done until now 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explicitly established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server </a:t>
            </a:r>
            <a:r>
              <a:rPr lang="en-IN" sz="2400" dirty="0">
                <a:latin typeface="Corbel" pitchFamily="34" charset="0"/>
              </a:rPr>
              <a:t>using the ‘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’ object, then a query was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prepared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executed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When any of these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activities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taking place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continuously remains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open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Corbel" pitchFamily="34" charset="0"/>
              </a:rPr>
              <a:t>DISCONNECTED </a:t>
            </a:r>
            <a:br>
              <a:rPr lang="en-IN" sz="3200" b="1" dirty="0">
                <a:latin typeface="Corbel" pitchFamily="34" charset="0"/>
              </a:rPr>
            </a:br>
            <a:r>
              <a:rPr lang="en-IN" sz="3200" b="1" dirty="0">
                <a:latin typeface="Corbel" pitchFamily="34" charset="0"/>
              </a:rPr>
              <a:t>ARCHITECHTURE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But 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apps </a:t>
            </a:r>
            <a:r>
              <a:rPr lang="en-IN" sz="2400" dirty="0">
                <a:latin typeface="Corbel" pitchFamily="34" charset="0"/>
              </a:rPr>
              <a:t>this kind of programming is not considered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beneficial</a:t>
            </a:r>
            <a:r>
              <a:rPr lang="en-IN" sz="2400" dirty="0">
                <a:latin typeface="Corbel" pitchFamily="34" charset="0"/>
              </a:rPr>
              <a:t> and keeping this in mind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allow us another approach called   “</a:t>
            </a:r>
            <a:r>
              <a:rPr lang="en-IN" sz="2400" b="1" u="sng" dirty="0">
                <a:solidFill>
                  <a:schemeClr val="accent1"/>
                </a:solidFill>
                <a:latin typeface="Corbel" pitchFamily="34" charset="0"/>
              </a:rPr>
              <a:t>DISCONNECTED ARCHITECHTURE</a:t>
            </a:r>
            <a:r>
              <a:rPr lang="en-IN" sz="2400" dirty="0">
                <a:latin typeface="Corbel" pitchFamily="34" charset="0"/>
              </a:rPr>
              <a:t>”.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main difference </a:t>
            </a:r>
            <a:r>
              <a:rPr lang="en-IN" sz="2400" dirty="0">
                <a:latin typeface="Corbel" pitchFamily="34" charset="0"/>
              </a:rPr>
              <a:t>between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two</a:t>
            </a:r>
            <a:r>
              <a:rPr lang="en-IN" sz="2400" dirty="0">
                <a:latin typeface="Corbel" pitchFamily="34" charset="0"/>
              </a:rPr>
              <a:t> is that in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disconnected architecture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is established for a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very small duration of time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as soon as the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result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fetched</a:t>
            </a:r>
            <a:r>
              <a:rPr lang="en-IN" sz="2400" dirty="0">
                <a:latin typeface="Corbel" pitchFamily="34" charset="0"/>
              </a:rPr>
              <a:t> , the connection also gets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terminated automatically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CACHEDROWSET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program</a:t>
            </a:r>
            <a:r>
              <a:rPr lang="en-IN" sz="2400" dirty="0">
                <a:latin typeface="Corbel" pitchFamily="34" charset="0"/>
              </a:rPr>
              <a:t> then works with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local copy </a:t>
            </a:r>
            <a:r>
              <a:rPr lang="en-IN" sz="2400" dirty="0"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</a:t>
            </a:r>
            <a:r>
              <a:rPr lang="en-IN" sz="2400" dirty="0">
                <a:latin typeface="Corbel" pitchFamily="34" charset="0"/>
              </a:rPr>
              <a:t>stored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local computer RAM </a:t>
            </a:r>
            <a:r>
              <a:rPr lang="en-IN" sz="2400" dirty="0">
                <a:latin typeface="Corbel" pitchFamily="34" charset="0"/>
              </a:rPr>
              <a:t>thereby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releasing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server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overhead</a:t>
            </a:r>
            <a:r>
              <a:rPr lang="en-IN" sz="2400" dirty="0">
                <a:latin typeface="Corbel" pitchFamily="34" charset="0"/>
              </a:rPr>
              <a:t> maintaining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program</a:t>
            </a:r>
            <a:r>
              <a:rPr lang="en-IN" sz="2400" dirty="0">
                <a:latin typeface="Corbel" pitchFamily="34" charset="0"/>
              </a:rPr>
              <a:t> can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modify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local copy </a:t>
            </a:r>
            <a:r>
              <a:rPr lang="en-IN" sz="2400" dirty="0">
                <a:latin typeface="Corbel" pitchFamily="34" charset="0"/>
              </a:rPr>
              <a:t>of data even if it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disconnected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modified</a:t>
            </a:r>
            <a:r>
              <a:rPr lang="en-IN" sz="2400" dirty="0">
                <a:latin typeface="Corbel" pitchFamily="34" charset="0"/>
              </a:rPr>
              <a:t> data is sent back 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server</a:t>
            </a:r>
            <a:r>
              <a:rPr lang="en-IN" sz="2400" dirty="0">
                <a:latin typeface="Corbel" pitchFamily="34" charset="0"/>
              </a:rPr>
              <a:t> as soon as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established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CACHEDROWSET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establish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fetch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result</a:t>
            </a:r>
            <a:r>
              <a:rPr lang="en-IN" sz="2400" dirty="0">
                <a:latin typeface="Corbel" pitchFamily="34" charset="0"/>
              </a:rPr>
              <a:t> a special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interface</a:t>
            </a:r>
            <a:r>
              <a:rPr lang="en-IN" sz="2400" dirty="0">
                <a:latin typeface="Corbel" pitchFamily="34" charset="0"/>
              </a:rPr>
              <a:t> called “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RowSet</a:t>
            </a:r>
            <a:r>
              <a:rPr lang="en-IN" sz="2400" dirty="0">
                <a:latin typeface="Corbel" pitchFamily="34" charset="0"/>
              </a:rPr>
              <a:t>” available in the package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javax.sql</a:t>
            </a:r>
            <a:r>
              <a:rPr lang="en-IN" sz="2400" dirty="0">
                <a:latin typeface="Corbel" pitchFamily="34" charset="0"/>
              </a:rPr>
              <a:t> is used.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RowSet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interface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interface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is further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extended</a:t>
            </a:r>
            <a:r>
              <a:rPr lang="en-IN" sz="2400" dirty="0">
                <a:latin typeface="Corbel" pitchFamily="34" charset="0"/>
              </a:rPr>
              <a:t> by a special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interface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Corbel" pitchFamily="34" charset="0"/>
              </a:rPr>
              <a:t>CACHEDROWSET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implemented</a:t>
            </a:r>
            <a:r>
              <a:rPr lang="en-IN" sz="2400" dirty="0">
                <a:latin typeface="Corbel" pitchFamily="34" charset="0"/>
              </a:rPr>
              <a:t> by a special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class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CachedRowSetImpl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CachedRowSetImpl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 class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connects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executes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query</a:t>
            </a:r>
            <a:r>
              <a:rPr lang="en-IN" sz="2400" dirty="0">
                <a:latin typeface="Corbel" pitchFamily="34" charset="0"/>
              </a:rPr>
              <a:t> ,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retrieves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result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automatically </a:t>
            </a:r>
            <a:r>
              <a:rPr lang="en-IN" sz="2400" dirty="0">
                <a:latin typeface="Corbel" pitchFamily="34" charset="0"/>
              </a:rPr>
              <a:t>closes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orbel" pitchFamily="34" charset="0"/>
              </a:rPr>
              <a:t>CONNECTION WITH </a:t>
            </a:r>
            <a:br>
              <a:rPr lang="en-IN" b="1" dirty="0">
                <a:latin typeface="Corbel" pitchFamily="34" charset="0"/>
              </a:rPr>
            </a:br>
            <a:r>
              <a:rPr lang="en-IN" b="1" dirty="0">
                <a:latin typeface="Corbel" pitchFamily="34" charset="0"/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When we are using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CachedRowSetImpl</a:t>
            </a:r>
            <a:r>
              <a:rPr lang="en-IN" sz="2400" dirty="0">
                <a:latin typeface="Corbel" pitchFamily="34" charset="0"/>
              </a:rPr>
              <a:t> we can easily avoid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,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Statement</a:t>
            </a:r>
            <a:r>
              <a:rPr lang="en-IN" sz="2400" dirty="0">
                <a:latin typeface="Corbel" pitchFamily="34" charset="0"/>
              </a:rPr>
              <a:t> ,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is because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entire process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establishing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setting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username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password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fetching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handled </a:t>
            </a:r>
            <a:r>
              <a:rPr lang="en-IN" sz="2400" dirty="0">
                <a:latin typeface="Corbel" pitchFamily="34" charset="0"/>
              </a:rPr>
              <a:t>with 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single object </a:t>
            </a:r>
            <a:r>
              <a:rPr lang="en-IN" sz="2400" dirty="0">
                <a:latin typeface="Corbel" pitchFamily="34" charset="0"/>
              </a:rPr>
              <a:t>which is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CachedRowSetImpl</a:t>
            </a:r>
            <a:r>
              <a:rPr lang="en-IN" sz="2400" dirty="0">
                <a:latin typeface="Corbel" pitchFamily="34" charset="0"/>
              </a:rPr>
              <a:t>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Corbel" pitchFamily="34" charset="0"/>
              </a:rPr>
              <a:t>METHODS USED FOR</a:t>
            </a:r>
            <a:br>
              <a:rPr lang="en-IN" sz="2400" b="1" dirty="0">
                <a:latin typeface="Corbel" pitchFamily="34" charset="0"/>
              </a:rPr>
            </a:br>
            <a:r>
              <a:rPr lang="en-IN" sz="2400" b="1" dirty="0">
                <a:latin typeface="Corbel" pitchFamily="34" charset="0"/>
              </a:rPr>
              <a:t> CONNECTION IN </a:t>
            </a:r>
            <a:br>
              <a:rPr lang="en-IN" sz="2400" b="1" dirty="0">
                <a:latin typeface="Corbel" pitchFamily="34" charset="0"/>
              </a:rPr>
            </a:br>
            <a:r>
              <a:rPr lang="en-IN" sz="2400" b="1" dirty="0">
                <a:latin typeface="Corbel" pitchFamily="34" charset="0"/>
              </a:rPr>
              <a:t>DISCONNECTED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setUrl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(String) 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setUsername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String)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setPassword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(String).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These methods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fill up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required parameter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establishing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connection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 </a:t>
            </a:r>
            <a:r>
              <a:rPr lang="en-IN" sz="2400" dirty="0">
                <a:latin typeface="Corbel" pitchFamily="34" charset="0"/>
              </a:rPr>
              <a:t>which are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connection </a:t>
            </a:r>
            <a:r>
              <a:rPr lang="en-IN" sz="2400" b="1" dirty="0" err="1">
                <a:solidFill>
                  <a:schemeClr val="accent6"/>
                </a:solidFill>
                <a:latin typeface="Corbel" pitchFamily="34" charset="0"/>
              </a:rPr>
              <a:t>url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username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password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2646</TotalTime>
  <Words>1162</Words>
  <Application>Microsoft Office PowerPoint</Application>
  <PresentationFormat>On-screen Show (4:3)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DISCONNECTED  ARCHITECHTURE</vt:lpstr>
      <vt:lpstr>DISCONNECTED  ARCHITECHTURE</vt:lpstr>
      <vt:lpstr>CACHEDROWSET</vt:lpstr>
      <vt:lpstr>CACHEDROWSET</vt:lpstr>
      <vt:lpstr>CACHEDROWSET</vt:lpstr>
      <vt:lpstr>CONNECTION WITH  DATABASE</vt:lpstr>
      <vt:lpstr>METHODS USED FOR  CONNECTION IN  DISCONNECTED ARCHITECTURE</vt:lpstr>
      <vt:lpstr>Conti.</vt:lpstr>
      <vt:lpstr>ACTIVITY </vt:lpstr>
      <vt:lpstr>DIAGRAM</vt:lpstr>
      <vt:lpstr>EXAMPLE</vt:lpstr>
      <vt:lpstr>CONTI.</vt:lpstr>
      <vt:lpstr>Conti.</vt:lpstr>
      <vt:lpstr>CONTI.</vt:lpstr>
      <vt:lpstr>UPDATING THE CACHEDROWSET</vt:lpstr>
      <vt:lpstr>STEPS FOR UPDATING</vt:lpstr>
      <vt:lpstr>EXAMPLE</vt:lpstr>
      <vt:lpstr>INSERTING RECORDS IN CACHEDROWSET</vt:lpstr>
      <vt:lpstr>CONTI.</vt:lpstr>
      <vt:lpstr>EXAMPLE</vt:lpstr>
      <vt:lpstr>CONTI.</vt:lpstr>
      <vt:lpstr>CONTI.</vt:lpstr>
      <vt:lpstr>CONTI.</vt:lpstr>
      <vt:lpstr>DELETING  CACHEDROWSET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212</cp:revision>
  <dcterms:created xsi:type="dcterms:W3CDTF">2016-02-04T12:02:26Z</dcterms:created>
  <dcterms:modified xsi:type="dcterms:W3CDTF">2021-06-09T16:43:24Z</dcterms:modified>
</cp:coreProperties>
</file>