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5"/>
  </p:notesMasterIdLst>
  <p:sldIdLst>
    <p:sldId id="376" r:id="rId2"/>
    <p:sldId id="377" r:id="rId3"/>
    <p:sldId id="345" r:id="rId4"/>
    <p:sldId id="371" r:id="rId5"/>
    <p:sldId id="372" r:id="rId6"/>
    <p:sldId id="347" r:id="rId7"/>
    <p:sldId id="361" r:id="rId8"/>
    <p:sldId id="360" r:id="rId9"/>
    <p:sldId id="367" r:id="rId10"/>
    <p:sldId id="373" r:id="rId11"/>
    <p:sldId id="374" r:id="rId12"/>
    <p:sldId id="375" r:id="rId13"/>
    <p:sldId id="26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49" autoAdjust="0"/>
    <p:restoredTop sz="93768" autoAdjust="0"/>
  </p:normalViewPr>
  <p:slideViewPr>
    <p:cSldViewPr>
      <p:cViewPr varScale="1">
        <p:scale>
          <a:sx n="91" d="100"/>
          <a:sy n="91" d="100"/>
        </p:scale>
        <p:origin x="1330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90F745A-B542-47A9-B1BE-0AF1162A0FB1}"/>
    <pc:docChg chg="custSel modSld">
      <pc:chgData name="Sharma Computer Academy" userId="08476b32c11f4418" providerId="LiveId" clId="{490F745A-B542-47A9-B1BE-0AF1162A0FB1}" dt="2022-11-01T07:56:13.186" v="88" actId="14100"/>
      <pc:docMkLst>
        <pc:docMk/>
      </pc:docMkLst>
      <pc:sldChg chg="modSp mod">
        <pc:chgData name="Sharma Computer Academy" userId="08476b32c11f4418" providerId="LiveId" clId="{490F745A-B542-47A9-B1BE-0AF1162A0FB1}" dt="2022-11-01T07:56:13.186" v="88" actId="14100"/>
        <pc:sldMkLst>
          <pc:docMk/>
          <pc:sldMk cId="0" sldId="373"/>
        </pc:sldMkLst>
        <pc:spChg chg="mod">
          <ac:chgData name="Sharma Computer Academy" userId="08476b32c11f4418" providerId="LiveId" clId="{490F745A-B542-47A9-B1BE-0AF1162A0FB1}" dt="2022-11-01T07:56:13.186" v="88" actId="14100"/>
          <ac:spMkLst>
            <pc:docMk/>
            <pc:sldMk cId="0" sldId="37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01-11-2022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11/1/2022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11/1/2022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scalive4u@gmail.com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1371600" y="3044552"/>
            <a:ext cx="6400800" cy="175260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solidFill>
                  <a:srgbClr val="002060"/>
                </a:solidFill>
                <a:latin typeface="Corbel" pitchFamily="34" charset="0"/>
              </a:rPr>
              <a:t>FULL STACK WEB DEVELOPMENT WITH JAVA</a:t>
            </a:r>
          </a:p>
          <a:p>
            <a:r>
              <a:rPr lang="en-US" sz="2800" dirty="0">
                <a:solidFill>
                  <a:srgbClr val="FF0000"/>
                </a:solidFill>
                <a:latin typeface="Corbel" pitchFamily="34" charset="0"/>
              </a:rPr>
              <a:t>Lecture-9</a:t>
            </a:r>
          </a:p>
          <a:p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(</a:t>
            </a:r>
            <a:r>
              <a:rPr lang="en-US" sz="2800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800" dirty="0">
                <a:solidFill>
                  <a:srgbClr val="00B050"/>
                </a:solidFill>
                <a:latin typeface="Corbel" pitchFamily="34" charset="0"/>
              </a:rPr>
              <a:t>)</a:t>
            </a:r>
            <a:endParaRPr lang="en-IN" sz="2800" dirty="0">
              <a:solidFill>
                <a:srgbClr val="FF000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0" y="260648"/>
            <a:ext cx="1872208" cy="18722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60648"/>
            <a:ext cx="1447995" cy="1944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>
                <a:latin typeface="Corbel" pitchFamily="34" charset="0"/>
              </a:rPr>
              <a:t>STEPS REQUIRED FOR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DEVELOPING A SERVLET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Inherit the required interface/classes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Override the necessary methods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Compile the code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Create the appropriate directory structure under the web-server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Place the .class file 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itchFamily="34" charset="0"/>
              </a:rPr>
              <a:t>Create an XML file by the name of “web.xml” which is called as deployment descriptor  file.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Start the web 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Open the browser and request the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I</a:t>
            </a:r>
            <a:r>
              <a:rPr lang="en-US" sz="2800" b="1" dirty="0">
                <a:latin typeface="Corbel" pitchFamily="34" charset="0"/>
              </a:rPr>
              <a:t>NHERITNG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THE REQUIRED  INTERFACE/CLASS</a:t>
            </a:r>
            <a:endParaRPr lang="en-IN" sz="28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In order to design </a:t>
            </a:r>
            <a:r>
              <a:rPr lang="en-US" sz="2400" dirty="0" err="1"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we have to create a public class which must inherit an interface called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</a:t>
            </a:r>
            <a:r>
              <a:rPr lang="en-US" sz="2400" dirty="0">
                <a:latin typeface="Corbel" pitchFamily="34" charset="0"/>
              </a:rPr>
              <a:t>available in the package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javax.servlet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interface has 5 methods which are: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getServletInfo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getServletConfig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init()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service()</a:t>
            </a:r>
          </a:p>
          <a:p>
            <a:pPr lvl="1"/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destroy()</a:t>
            </a:r>
            <a:endParaRPr lang="en-IN" sz="2400" b="1" dirty="0">
              <a:solidFill>
                <a:srgbClr val="7030A0"/>
              </a:solidFill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METHODS OF SERVLET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5" descr="slide_14.jpg"/>
          <p:cNvPicPr>
            <a:picLocks noGrp="1" noChangeAspect="1"/>
          </p:cNvPicPr>
          <p:nvPr>
            <p:ph sz="quarter" idx="1"/>
          </p:nvPr>
        </p:nvPicPr>
        <p:blipFill>
          <a:blip r:embed="rId4"/>
          <a:stretch>
            <a:fillRect/>
          </a:stretch>
        </p:blipFill>
        <p:spPr>
          <a:xfrm>
            <a:off x="142844" y="1428736"/>
            <a:ext cx="9001156" cy="5286411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rbel" pitchFamily="34" charset="0"/>
              </a:rPr>
              <a:t>End Of Lecture 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Content Placeholder 3" descr="Thanks.pn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142844" y="1428736"/>
            <a:ext cx="8858312" cy="2071702"/>
          </a:xfrm>
          <a:solidFill>
            <a:schemeClr val="bg2"/>
          </a:solidFill>
        </p:spPr>
      </p:pic>
      <p:sp>
        <p:nvSpPr>
          <p:cNvPr id="5" name="TextBox 4"/>
          <p:cNvSpPr txBox="1"/>
          <p:nvPr/>
        </p:nvSpPr>
        <p:spPr>
          <a:xfrm>
            <a:off x="142844" y="2857496"/>
            <a:ext cx="8858312" cy="412420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latin typeface="Corbel" pitchFamily="34" charset="0"/>
                <a:hlinkClick r:id="rId3"/>
              </a:rPr>
              <a:t>scalive4u@gmail.com</a:t>
            </a:r>
            <a:endParaRPr lang="en-US" sz="2000" b="1" dirty="0">
              <a:solidFill>
                <a:srgbClr val="FF0000"/>
              </a:solidFill>
              <a:latin typeface="Corbel" pitchFamily="34" charset="0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Corbel" pitchFamily="34" charset="0"/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  <a:latin typeface="Corbel" pitchFamily="34" charset="0"/>
              </a:rPr>
              <a:t>0755-4271659, 9826686245</a:t>
            </a:r>
          </a:p>
          <a:p>
            <a:endParaRPr lang="en-US" sz="2800" b="1" u="sng" dirty="0">
              <a:solidFill>
                <a:srgbClr val="0070C0"/>
              </a:solidFill>
              <a:latin typeface="Corbel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Agenda for Next Lecture: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Writing the first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program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Deploying it in the server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Common Errors</a:t>
            </a:r>
          </a:p>
          <a:p>
            <a:pPr marL="514350" indent="-514350">
              <a:buAutoNum type="arabicPeriod"/>
            </a:pP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FF0000"/>
                </a:solidFill>
                <a:latin typeface="Corbel" pitchFamily="34" charset="0"/>
              </a:rPr>
              <a:t>HTTPServlet</a:t>
            </a:r>
            <a:r>
              <a:rPr lang="en-US" sz="2400" b="1" dirty="0">
                <a:solidFill>
                  <a:srgbClr val="FF0000"/>
                </a:solidFill>
                <a:latin typeface="Corbel" pitchFamily="34" charset="0"/>
              </a:rPr>
              <a:t> class</a:t>
            </a:r>
          </a:p>
          <a:p>
            <a:pPr marL="514350" indent="-514350">
              <a:buAutoNum type="arabicPeriod"/>
            </a:pPr>
            <a:endParaRPr lang="en-US" sz="2800" b="1" u="sng" dirty="0">
              <a:solidFill>
                <a:srgbClr val="0070C0"/>
              </a:solidFill>
            </a:endParaRPr>
          </a:p>
          <a:p>
            <a:endParaRPr lang="en-US" sz="2800" b="1" u="sng" dirty="0">
              <a:solidFill>
                <a:srgbClr val="0070C0"/>
              </a:solidFill>
            </a:endParaRPr>
          </a:p>
          <a:p>
            <a:pPr marL="342900" indent="-342900"/>
            <a:endParaRPr lang="en-US" b="1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1"/>
            <a:ext cx="1368152" cy="10801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>
              <a:buSzPct val="100000"/>
            </a:pPr>
            <a:endParaRPr lang="en-US" sz="2400" dirty="0"/>
          </a:p>
          <a:p>
            <a:pPr>
              <a:buSzPct val="100000"/>
            </a:pP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Servlets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Introduction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What Is The Need Of A 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?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Container</a:t>
            </a:r>
          </a:p>
          <a:p>
            <a:pPr>
              <a:buSzPct val="100000"/>
            </a:pPr>
            <a:endParaRPr lang="en-US" sz="2400" b="1" dirty="0"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Request and response of 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Servlet</a:t>
            </a: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92281" y="188640"/>
            <a:ext cx="1872208" cy="108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8534400" cy="8447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orbel" pitchFamily="34" charset="0"/>
              </a:rPr>
              <a:t>INTRODUCTION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6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sz="2400" dirty="0">
                <a:latin typeface="Corbel" pitchFamily="34" charset="0"/>
              </a:rPr>
              <a:t>A “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” is a server – side application which runs on the server side of a web- connection.</a:t>
            </a:r>
          </a:p>
          <a:p>
            <a:endParaRPr lang="en-US" sz="2400" dirty="0">
              <a:latin typeface="Corbel" pitchFamily="34" charset="0"/>
            </a:endParaRPr>
          </a:p>
          <a:p>
            <a:pPr>
              <a:buNone/>
            </a:pPr>
            <a:r>
              <a:rPr lang="en-US" sz="2400" dirty="0">
                <a:latin typeface="Corbel" pitchFamily="34" charset="0"/>
              </a:rPr>
              <a:t> </a:t>
            </a:r>
          </a:p>
          <a:p>
            <a:r>
              <a:rPr lang="en-US" sz="2400" dirty="0">
                <a:latin typeface="Corbel" pitchFamily="34" charset="0"/>
              </a:rPr>
              <a:t>Just as applets  dynamically extends capability functionality of a browser similarly , </a:t>
            </a:r>
            <a:r>
              <a:rPr lang="en-US" sz="2400" dirty="0" err="1"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dynamically extends the functionality of a server.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SERVLET IS REQUIRED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To provide Dynamic Behaviour to our website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As we know , HTML can only be used to design the UI of the page i.e. it can be used to generate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user interface elements </a:t>
            </a:r>
            <a:r>
              <a:rPr lang="en-IN" sz="2400" dirty="0">
                <a:latin typeface="Corbel" pitchFamily="34" charset="0"/>
              </a:rPr>
              <a:t>of our application and accept </a:t>
            </a:r>
            <a:r>
              <a:rPr lang="en-IN" sz="2400" dirty="0">
                <a:solidFill>
                  <a:srgbClr val="7030A0"/>
                </a:solidFill>
                <a:latin typeface="Corbel" pitchFamily="34" charset="0"/>
              </a:rPr>
              <a:t>input data</a:t>
            </a:r>
            <a:r>
              <a:rPr lang="en-IN" sz="2400" dirty="0">
                <a:latin typeface="Corbel" pitchFamily="34" charset="0"/>
              </a:rPr>
              <a:t>.</a:t>
            </a:r>
          </a:p>
          <a:p>
            <a:endParaRPr lang="en-IN" sz="2400" dirty="0">
              <a:latin typeface="Corbel" pitchFamily="34" charset="0"/>
            </a:endParaRPr>
          </a:p>
          <a:p>
            <a:r>
              <a:rPr lang="en-IN" sz="2400" dirty="0">
                <a:latin typeface="Corbel" pitchFamily="34" charset="0"/>
              </a:rPr>
              <a:t>But HTML has no way to process the data i.e. it does not know what it has to do with this data and how to generate the next </a:t>
            </a:r>
            <a:r>
              <a:rPr lang="en-IN" sz="2400" dirty="0" err="1">
                <a:latin typeface="Corbel" pitchFamily="34" charset="0"/>
              </a:rPr>
              <a:t>repsonse</a:t>
            </a:r>
            <a:r>
              <a:rPr lang="en-IN" sz="2400" dirty="0">
                <a:latin typeface="Corbel" pitchFamily="34" charset="0"/>
              </a:rPr>
              <a:t>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WHY SERVLET IS REQUIRED ?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>
                <a:latin typeface="Corbel" pitchFamily="34" charset="0"/>
              </a:rPr>
              <a:t>This is where </a:t>
            </a:r>
            <a:r>
              <a:rPr lang="en-IN" dirty="0" err="1">
                <a:latin typeface="Corbel" pitchFamily="34" charset="0"/>
              </a:rPr>
              <a:t>servlets</a:t>
            </a:r>
            <a:r>
              <a:rPr lang="en-IN" dirty="0">
                <a:latin typeface="Corbel" pitchFamily="34" charset="0"/>
              </a:rPr>
              <a:t> come into the picture. </a:t>
            </a:r>
          </a:p>
          <a:p>
            <a:endParaRPr lang="en-IN" dirty="0">
              <a:latin typeface="Corbel" pitchFamily="34" charset="0"/>
            </a:endParaRPr>
          </a:p>
          <a:p>
            <a:r>
              <a:rPr lang="en-IN" dirty="0">
                <a:latin typeface="Corbel" pitchFamily="34" charset="0"/>
              </a:rPr>
              <a:t>Thus a </a:t>
            </a:r>
            <a:r>
              <a:rPr lang="en-IN" dirty="0" err="1">
                <a:latin typeface="Corbel" pitchFamily="34" charset="0"/>
              </a:rPr>
              <a:t>servlet</a:t>
            </a:r>
            <a:r>
              <a:rPr lang="en-IN" dirty="0">
                <a:latin typeface="Corbel" pitchFamily="34" charset="0"/>
              </a:rPr>
              <a:t> is a piece of java code that:</a:t>
            </a:r>
          </a:p>
          <a:p>
            <a:pPr lvl="1"/>
            <a:endParaRPr lang="en-IN" dirty="0">
              <a:solidFill>
                <a:srgbClr val="0070C0"/>
              </a:solidFill>
              <a:latin typeface="Corbel" pitchFamily="34" charset="0"/>
            </a:endParaRP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Lives on the server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Gets called by the HTML page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Fetches the data sent by the HTML page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Processes it ( i.e. communicates with the DB or any other resource)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Generates the response as an HTML file</a:t>
            </a:r>
          </a:p>
          <a:p>
            <a:pPr lvl="1"/>
            <a:r>
              <a:rPr lang="en-IN" dirty="0">
                <a:solidFill>
                  <a:srgbClr val="0070C0"/>
                </a:solidFill>
                <a:latin typeface="Corbel" pitchFamily="34" charset="0"/>
              </a:rPr>
              <a:t>Returns it </a:t>
            </a:r>
          </a:p>
          <a:p>
            <a:pPr marL="514350" indent="-514350">
              <a:buSzPct val="130000"/>
              <a:buFont typeface="Arial" pitchFamily="34" charset="0"/>
              <a:buChar char="•"/>
            </a:pPr>
            <a:endParaRPr lang="en-US" dirty="0">
              <a:latin typeface="Corbel" pitchFamily="34" charset="0"/>
            </a:endParaRPr>
          </a:p>
          <a:p>
            <a:pPr marL="514350" indent="-514350">
              <a:buSzPct val="130000"/>
              <a:buFont typeface="Arial" pitchFamily="34" charset="0"/>
              <a:buChar char="•"/>
            </a:pPr>
            <a:r>
              <a:rPr lang="en-US" dirty="0">
                <a:latin typeface="Corbel" pitchFamily="34" charset="0"/>
              </a:rPr>
              <a:t>This is called dynamic page generation which is the </a:t>
            </a:r>
          </a:p>
          <a:p>
            <a:pPr marL="514350" indent="-514350">
              <a:buNone/>
            </a:pPr>
            <a:r>
              <a:rPr lang="en-US" dirty="0">
                <a:latin typeface="Corbel" pitchFamily="34" charset="0"/>
              </a:rPr>
              <a:t>       main responsibility of the </a:t>
            </a:r>
            <a:r>
              <a:rPr lang="en-US" dirty="0" err="1">
                <a:latin typeface="Corbel" pitchFamily="34" charset="0"/>
              </a:rPr>
              <a:t>servlet</a:t>
            </a:r>
            <a:r>
              <a:rPr lang="en-US" dirty="0">
                <a:latin typeface="Corbel" pitchFamily="34" charset="0"/>
              </a:rPr>
              <a:t>.</a:t>
            </a:r>
            <a:endParaRPr lang="en-IN" dirty="0">
              <a:latin typeface="Corbel" pitchFamily="34" charset="0"/>
            </a:endParaRPr>
          </a:p>
          <a:p>
            <a:endParaRPr lang="en-IN" dirty="0"/>
          </a:p>
          <a:p>
            <a:pPr lvl="1">
              <a:buNone/>
            </a:pP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Corbel" pitchFamily="34" charset="0"/>
              </a:rPr>
              <a:t>PICTORIAL </a:t>
            </a:r>
            <a:br>
              <a:rPr lang="en-US" sz="2800" b="1" dirty="0">
                <a:latin typeface="Corbel" pitchFamily="34" charset="0"/>
              </a:rPr>
            </a:br>
            <a:r>
              <a:rPr lang="en-US" sz="2800" b="1" dirty="0">
                <a:latin typeface="Corbel" pitchFamily="34" charset="0"/>
              </a:rPr>
              <a:t>REPRESENTATION</a:t>
            </a:r>
            <a:endParaRPr lang="en-IN" sz="2800" b="1" dirty="0">
              <a:latin typeface="Corbel" pitchFamily="34" charset="0"/>
            </a:endParaRPr>
          </a:p>
        </p:txBody>
      </p:sp>
      <p:pic>
        <p:nvPicPr>
          <p:cNvPr id="6" name="Content Placeholder 5" descr="Picture-5.pn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301625" y="1532121"/>
            <a:ext cx="8504238" cy="4562108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SERVLET  CONTAINER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>
                <a:solidFill>
                  <a:srgbClr val="7030A0"/>
                </a:solidFill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don’t have a </a:t>
            </a:r>
            <a:r>
              <a:rPr lang="en-US" sz="2400" b="1" dirty="0">
                <a:latin typeface="Corbel" pitchFamily="34" charset="0"/>
              </a:rPr>
              <a:t>main() </a:t>
            </a:r>
            <a:r>
              <a:rPr lang="en-US" sz="2400" dirty="0">
                <a:latin typeface="Corbel" pitchFamily="34" charset="0"/>
              </a:rPr>
              <a:t>method like a regular java program and they are totally under the control of another  special java code called as “</a:t>
            </a: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Container</a:t>
            </a:r>
            <a:r>
              <a:rPr lang="en-US" sz="2400" dirty="0">
                <a:latin typeface="Corbel" pitchFamily="34" charset="0"/>
              </a:rPr>
              <a:t>”.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When the web server like ( apache, </a:t>
            </a:r>
            <a:r>
              <a:rPr lang="en-US" sz="2400" dirty="0" err="1">
                <a:latin typeface="Corbel" pitchFamily="34" charset="0"/>
              </a:rPr>
              <a:t>iis</a:t>
            </a:r>
            <a:r>
              <a:rPr lang="en-US" sz="2400" dirty="0">
                <a:latin typeface="Corbel" pitchFamily="34" charset="0"/>
              </a:rPr>
              <a:t>) gets request for </a:t>
            </a:r>
            <a:r>
              <a:rPr lang="en-US" sz="2400" dirty="0" err="1">
                <a:latin typeface="Corbel" pitchFamily="34" charset="0"/>
              </a:rPr>
              <a:t>servlets</a:t>
            </a:r>
            <a:r>
              <a:rPr lang="en-US" sz="2400" dirty="0">
                <a:latin typeface="Corbel" pitchFamily="34" charset="0"/>
              </a:rPr>
              <a:t> it doesn’t directly handover it to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, rather  this request is transferred to the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Container first. </a:t>
            </a:r>
            <a:endParaRPr lang="en-IN" sz="2400" dirty="0">
              <a:latin typeface="Corbe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latin typeface="Corbel" pitchFamily="34" charset="0"/>
              </a:rPr>
              <a:t>SERVLET  CONTAINER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Corbel" pitchFamily="34" charset="0"/>
              </a:rPr>
              <a:t>It is the “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Server Container</a:t>
            </a:r>
            <a:r>
              <a:rPr lang="en-US" sz="2400" dirty="0">
                <a:latin typeface="Corbel" pitchFamily="34" charset="0"/>
              </a:rPr>
              <a:t>” which gives request to the </a:t>
            </a:r>
            <a:r>
              <a:rPr lang="en-US" sz="2400" dirty="0" err="1">
                <a:latin typeface="Corbel" pitchFamily="34" charset="0"/>
              </a:rPr>
              <a:t>Servlet</a:t>
            </a:r>
            <a:r>
              <a:rPr lang="en-US" sz="2400" dirty="0">
                <a:latin typeface="Corbel" pitchFamily="34" charset="0"/>
              </a:rPr>
              <a:t>  takes back response from it and send to the client.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 </a:t>
            </a:r>
            <a:r>
              <a:rPr lang="en-IN" sz="2400" dirty="0">
                <a:latin typeface="Corbel" pitchFamily="34" charset="0"/>
              </a:rPr>
              <a:t> A </a:t>
            </a:r>
            <a:r>
              <a:rPr lang="en-IN" sz="2400" b="1" dirty="0" err="1">
                <a:solidFill>
                  <a:srgbClr val="0070C0"/>
                </a:solidFill>
                <a:latin typeface="Corbel" pitchFamily="34" charset="0"/>
              </a:rPr>
              <a:t>Servlet</a:t>
            </a:r>
            <a:r>
              <a:rPr lang="en-IN" sz="2400" b="1" dirty="0">
                <a:solidFill>
                  <a:srgbClr val="0070C0"/>
                </a:solidFill>
                <a:latin typeface="Corbel" pitchFamily="34" charset="0"/>
              </a:rPr>
              <a:t> container</a:t>
            </a:r>
            <a:r>
              <a:rPr lang="en-IN" sz="2400" dirty="0">
                <a:latin typeface="Corbel" pitchFamily="34" charset="0"/>
              </a:rPr>
              <a:t> is responsible for managing the lifecycle of </a:t>
            </a:r>
            <a:r>
              <a:rPr lang="en-IN" sz="2400" dirty="0" err="1">
                <a:latin typeface="Corbel" pitchFamily="34" charset="0"/>
              </a:rPr>
              <a:t>servlets</a:t>
            </a:r>
            <a:r>
              <a:rPr lang="en-IN" sz="2400" dirty="0">
                <a:latin typeface="Corbel" pitchFamily="34" charset="0"/>
              </a:rPr>
              <a:t>, mapping a URL to a particular </a:t>
            </a:r>
            <a:r>
              <a:rPr lang="en-IN" sz="2400" dirty="0" err="1">
                <a:latin typeface="Corbel" pitchFamily="34" charset="0"/>
              </a:rPr>
              <a:t>servlet</a:t>
            </a:r>
            <a:r>
              <a:rPr lang="en-IN" sz="2400" dirty="0">
                <a:latin typeface="Corbel" pitchFamily="34" charset="0"/>
              </a:rPr>
              <a:t> and ensuring that the URL requester has the correct access rights.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214290"/>
            <a:ext cx="8534400" cy="8447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orbel" pitchFamily="34" charset="0"/>
              </a:rPr>
              <a:t>REQUEST-RESPONSE</a:t>
            </a:r>
            <a:br>
              <a:rPr lang="en-US" b="1" dirty="0">
                <a:latin typeface="Corbel" pitchFamily="34" charset="0"/>
              </a:rPr>
            </a:br>
            <a:r>
              <a:rPr lang="en-US" b="1" dirty="0">
                <a:latin typeface="Corbel" pitchFamily="34" charset="0"/>
              </a:rPr>
              <a:t>MODEL</a:t>
            </a:r>
            <a:endParaRPr lang="en-IN" b="1" dirty="0">
              <a:latin typeface="Corbel" pitchFamily="34" charset="0"/>
            </a:endParaRPr>
          </a:p>
        </p:txBody>
      </p:sp>
      <p:pic>
        <p:nvPicPr>
          <p:cNvPr id="6" name="Content Placeholder 5" descr="java-web-programming-29-servlet-basic-7-638.jpg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214282" y="1531937"/>
            <a:ext cx="8715436" cy="4826021"/>
          </a:xfrm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21" y="72008"/>
            <a:ext cx="1196111" cy="1268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68344" y="0"/>
            <a:ext cx="1368152" cy="1340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3882</TotalTime>
  <Words>530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Corbel</vt:lpstr>
      <vt:lpstr>Georgia</vt:lpstr>
      <vt:lpstr>Wingdings</vt:lpstr>
      <vt:lpstr>Wingdings 2</vt:lpstr>
      <vt:lpstr>Civic</vt:lpstr>
      <vt:lpstr>PowerPoint Presentation</vt:lpstr>
      <vt:lpstr>Today’s Agenda</vt:lpstr>
      <vt:lpstr>INTRODUCTION</vt:lpstr>
      <vt:lpstr>WHY SERVLET IS REQUIRED ?</vt:lpstr>
      <vt:lpstr>WHY SERVLET IS REQUIRED ?</vt:lpstr>
      <vt:lpstr>PICTORIAL  REPRESENTATION</vt:lpstr>
      <vt:lpstr>SERVLET  CONTAINER</vt:lpstr>
      <vt:lpstr>SERVLET  CONTAINER</vt:lpstr>
      <vt:lpstr>REQUEST-RESPONSE MODEL</vt:lpstr>
      <vt:lpstr>STEPS REQUIRED FOR  DEVELOPING A SERVLET</vt:lpstr>
      <vt:lpstr>INHERITNG  THE REQUIRED  INTERFACE/CLASS</vt:lpstr>
      <vt:lpstr>METHODS OF SERVLET</vt:lpstr>
      <vt:lpstr>End Of Lecture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312</cp:revision>
  <dcterms:created xsi:type="dcterms:W3CDTF">2016-02-04T12:02:26Z</dcterms:created>
  <dcterms:modified xsi:type="dcterms:W3CDTF">2022-11-01T07:56:15Z</dcterms:modified>
</cp:coreProperties>
</file>