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257" r:id="rId2"/>
    <p:sldId id="258" r:id="rId3"/>
    <p:sldId id="857" r:id="rId4"/>
    <p:sldId id="858" r:id="rId5"/>
    <p:sldId id="859" r:id="rId6"/>
    <p:sldId id="860" r:id="rId7"/>
    <p:sldId id="861" r:id="rId8"/>
    <p:sldId id="862" r:id="rId9"/>
    <p:sldId id="863" r:id="rId10"/>
    <p:sldId id="800" r:id="rId11"/>
    <p:sldId id="833" r:id="rId12"/>
    <p:sldId id="834" r:id="rId13"/>
    <p:sldId id="835" r:id="rId14"/>
    <p:sldId id="864" r:id="rId15"/>
    <p:sldId id="836" r:id="rId16"/>
    <p:sldId id="837" r:id="rId17"/>
    <p:sldId id="803" r:id="rId18"/>
    <p:sldId id="819" r:id="rId19"/>
    <p:sldId id="817" r:id="rId20"/>
    <p:sldId id="838" r:id="rId21"/>
    <p:sldId id="840" r:id="rId22"/>
    <p:sldId id="839" r:id="rId23"/>
    <p:sldId id="841" r:id="rId24"/>
    <p:sldId id="842" r:id="rId25"/>
    <p:sldId id="843" r:id="rId26"/>
    <p:sldId id="845" r:id="rId27"/>
    <p:sldId id="844" r:id="rId28"/>
    <p:sldId id="856" r:id="rId29"/>
    <p:sldId id="847" r:id="rId30"/>
    <p:sldId id="846" r:id="rId31"/>
    <p:sldId id="848" r:id="rId32"/>
    <p:sldId id="850" r:id="rId33"/>
    <p:sldId id="851" r:id="rId34"/>
    <p:sldId id="852" r:id="rId35"/>
    <p:sldId id="853" r:id="rId36"/>
    <p:sldId id="854" r:id="rId37"/>
    <p:sldId id="85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06-09-2020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9/6/2020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9/6/2020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9/6/2020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Lecture-26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TO </a:t>
            </a:r>
            <a:br>
              <a:rPr lang="en-US" b="1" dirty="0" smtClean="0"/>
            </a:br>
            <a:r>
              <a:rPr lang="en-US" b="1" dirty="0" smtClean="0"/>
              <a:t>SIMPLE TAGS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From </a:t>
            </a:r>
            <a:r>
              <a:rPr lang="en-IN" b="1" dirty="0" smtClean="0">
                <a:solidFill>
                  <a:srgbClr val="C00000"/>
                </a:solidFill>
              </a:rPr>
              <a:t>JSP 2.0 </a:t>
            </a:r>
            <a:r>
              <a:rPr lang="en-IN" dirty="0" smtClean="0"/>
              <a:t>, SUN introduced </a:t>
            </a:r>
            <a:r>
              <a:rPr lang="en-IN" b="1" dirty="0" smtClean="0">
                <a:solidFill>
                  <a:srgbClr val="7030A0"/>
                </a:solidFill>
              </a:rPr>
              <a:t>Simple Tags</a:t>
            </a:r>
          </a:p>
          <a:p>
            <a:pPr>
              <a:buNone/>
            </a:pPr>
            <a:r>
              <a:rPr lang="en-IN" dirty="0" smtClean="0"/>
              <a:t> 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Simple Tags </a:t>
            </a:r>
            <a:r>
              <a:rPr lang="en-IN" dirty="0" smtClean="0"/>
              <a:t>let us create custom tags that </a:t>
            </a:r>
            <a:r>
              <a:rPr lang="en-IN" b="1" dirty="0" smtClean="0">
                <a:solidFill>
                  <a:srgbClr val="0070C0"/>
                </a:solidFill>
              </a:rPr>
              <a:t>out-perform tag file-based solutions</a:t>
            </a:r>
            <a:r>
              <a:rPr lang="en-IN" dirty="0" smtClean="0"/>
              <a:t>, and are </a:t>
            </a:r>
            <a:r>
              <a:rPr lang="en-IN" b="1" dirty="0" smtClean="0">
                <a:solidFill>
                  <a:srgbClr val="0070C0"/>
                </a:solidFill>
              </a:rPr>
              <a:t>far easier to write</a:t>
            </a:r>
            <a:r>
              <a:rPr lang="en-IN" dirty="0" smtClean="0"/>
              <a:t> than tags based on the previous </a:t>
            </a:r>
            <a:r>
              <a:rPr lang="en-IN" b="1" dirty="0" smtClean="0">
                <a:solidFill>
                  <a:srgbClr val="7030A0"/>
                </a:solidFill>
              </a:rPr>
              <a:t>custom tag</a:t>
            </a:r>
            <a:r>
              <a:rPr lang="en-IN" dirty="0" smtClean="0"/>
              <a:t> API.</a:t>
            </a:r>
          </a:p>
          <a:p>
            <a:endParaRPr lang="en-IN" dirty="0" smtClean="0">
              <a:solidFill>
                <a:srgbClr val="FF0000"/>
              </a:solidFill>
            </a:endParaRPr>
          </a:p>
          <a:p>
            <a:r>
              <a:rPr lang="en-IN" dirty="0" smtClean="0">
                <a:solidFill>
                  <a:srgbClr val="FF0000"/>
                </a:solidFill>
              </a:rPr>
              <a:t>Moreover that is the reason they are called “Simple Tag”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STEPS REQD FOR</a:t>
            </a:r>
            <a:br>
              <a:rPr lang="en-US" b="1" dirty="0" smtClean="0"/>
            </a:br>
            <a:r>
              <a:rPr lang="en-US" b="1" dirty="0" smtClean="0"/>
              <a:t>SIMPLE TAGS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handling of </a:t>
            </a:r>
            <a:r>
              <a:rPr lang="en-IN" b="1" dirty="0" smtClean="0">
                <a:solidFill>
                  <a:srgbClr val="7030A0"/>
                </a:solidFill>
              </a:rPr>
              <a:t>Simple Tags </a:t>
            </a:r>
            <a:r>
              <a:rPr lang="en-IN" dirty="0" smtClean="0"/>
              <a:t>contains </a:t>
            </a:r>
            <a:r>
              <a:rPr lang="en-IN" b="1" dirty="0" smtClean="0">
                <a:solidFill>
                  <a:srgbClr val="C00000"/>
                </a:solidFill>
              </a:rPr>
              <a:t>3 steps</a:t>
            </a:r>
            <a:r>
              <a:rPr lang="en-IN" dirty="0" smtClean="0"/>
              <a:t>:</a:t>
            </a:r>
          </a:p>
          <a:p>
            <a:pPr lvl="1"/>
            <a:endParaRPr lang="en-IN" dirty="0" smtClean="0">
              <a:solidFill>
                <a:srgbClr val="FF0000"/>
              </a:solidFill>
            </a:endParaRP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Creation Of it’s Object</a:t>
            </a:r>
          </a:p>
          <a:p>
            <a:pPr lvl="1"/>
            <a:endParaRPr lang="en-IN" b="1" dirty="0" smtClean="0">
              <a:solidFill>
                <a:srgbClr val="FF0000"/>
              </a:solidFill>
            </a:endParaRPr>
          </a:p>
          <a:p>
            <a:pPr lvl="1"/>
            <a:r>
              <a:rPr lang="en-IN" b="1" dirty="0" smtClean="0">
                <a:solidFill>
                  <a:srgbClr val="FF0000"/>
                </a:solidFill>
              </a:rPr>
              <a:t>Initialization Of Attributes</a:t>
            </a:r>
          </a:p>
          <a:p>
            <a:pPr lvl="1"/>
            <a:endParaRPr lang="en-IN" b="1" dirty="0" smtClean="0">
              <a:solidFill>
                <a:srgbClr val="FF0000"/>
              </a:solidFill>
            </a:endParaRPr>
          </a:p>
          <a:p>
            <a:pPr lvl="1"/>
            <a:r>
              <a:rPr lang="en-IN" b="1" smtClean="0">
                <a:solidFill>
                  <a:srgbClr val="FF0000"/>
                </a:solidFill>
              </a:rPr>
              <a:t>Overriding </a:t>
            </a:r>
            <a:r>
              <a:rPr lang="en-IN" b="1" dirty="0" smtClean="0">
                <a:solidFill>
                  <a:srgbClr val="FF0000"/>
                </a:solidFill>
              </a:rPr>
              <a:t>of </a:t>
            </a:r>
            <a:r>
              <a:rPr lang="en-IN" b="1" dirty="0" err="1" smtClean="0">
                <a:solidFill>
                  <a:srgbClr val="C00000"/>
                </a:solidFill>
              </a:rPr>
              <a:t>doTag</a:t>
            </a:r>
            <a:r>
              <a:rPr lang="en-IN" b="1" dirty="0" smtClean="0">
                <a:solidFill>
                  <a:srgbClr val="C00000"/>
                </a:solidFill>
              </a:rPr>
              <a:t>( ) </a:t>
            </a:r>
            <a:r>
              <a:rPr lang="en-IN" b="1" dirty="0" smtClean="0">
                <a:solidFill>
                  <a:srgbClr val="FF0000"/>
                </a:solidFill>
              </a:rPr>
              <a:t>method</a:t>
            </a:r>
          </a:p>
          <a:p>
            <a:endParaRPr lang="en-IN" dirty="0" smtClean="0"/>
          </a:p>
          <a:p>
            <a:r>
              <a:rPr lang="en-IN" dirty="0" smtClean="0"/>
              <a:t>Of the above </a:t>
            </a:r>
            <a:r>
              <a:rPr lang="en-IN" b="1" dirty="0" smtClean="0">
                <a:solidFill>
                  <a:srgbClr val="002060"/>
                </a:solidFill>
              </a:rPr>
              <a:t>3 steps </a:t>
            </a:r>
            <a:r>
              <a:rPr lang="en-IN" dirty="0" smtClean="0"/>
              <a:t>the programmer has to perform only the </a:t>
            </a:r>
            <a:r>
              <a:rPr lang="en-IN" b="1" dirty="0" smtClean="0">
                <a:solidFill>
                  <a:srgbClr val="002060"/>
                </a:solidFill>
              </a:rPr>
              <a:t>3</a:t>
            </a:r>
            <a:r>
              <a:rPr lang="en-IN" b="1" baseline="30000" dirty="0" smtClean="0">
                <a:solidFill>
                  <a:srgbClr val="002060"/>
                </a:solidFill>
              </a:rPr>
              <a:t>rd</a:t>
            </a:r>
            <a:r>
              <a:rPr lang="en-IN" b="1" dirty="0" smtClean="0">
                <a:solidFill>
                  <a:srgbClr val="002060"/>
                </a:solidFill>
              </a:rPr>
              <a:t> step </a:t>
            </a:r>
            <a:r>
              <a:rPr lang="en-IN" dirty="0" smtClean="0"/>
              <a:t>and previous </a:t>
            </a:r>
            <a:r>
              <a:rPr lang="en-IN" b="1" dirty="0" smtClean="0">
                <a:solidFill>
                  <a:srgbClr val="002060"/>
                </a:solidFill>
              </a:rPr>
              <a:t>2 steps </a:t>
            </a:r>
            <a:r>
              <a:rPr lang="en-IN" dirty="0" smtClean="0"/>
              <a:t>are automatically handled by the </a:t>
            </a:r>
            <a:r>
              <a:rPr lang="en-IN" b="1" dirty="0" smtClean="0">
                <a:solidFill>
                  <a:srgbClr val="002060"/>
                </a:solidFill>
              </a:rPr>
              <a:t>container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</a:t>
            </a:r>
            <a:br>
              <a:rPr lang="en-US" b="1" dirty="0" smtClean="0"/>
            </a:br>
            <a:r>
              <a:rPr lang="en-US" b="1" dirty="0" err="1" smtClean="0">
                <a:solidFill>
                  <a:srgbClr val="7030A0"/>
                </a:solidFill>
              </a:rPr>
              <a:t>SimpleTagSupport</a:t>
            </a:r>
            <a:r>
              <a:rPr lang="en-US" b="1" dirty="0" smtClean="0"/>
              <a:t> 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A simple tag handler subclasses a support class called '</a:t>
            </a:r>
            <a:r>
              <a:rPr lang="en-IN" b="1" dirty="0" err="1" smtClean="0">
                <a:solidFill>
                  <a:srgbClr val="7030A0"/>
                </a:solidFill>
              </a:rPr>
              <a:t>SimpleTagSupport</a:t>
            </a:r>
            <a:r>
              <a:rPr lang="en-IN" dirty="0" smtClean="0"/>
              <a:t>'. 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This class is a very handy implementation of the '</a:t>
            </a:r>
            <a:r>
              <a:rPr lang="en-IN" b="1" dirty="0" err="1" smtClean="0">
                <a:solidFill>
                  <a:srgbClr val="7030A0"/>
                </a:solidFill>
              </a:rPr>
              <a:t>SimpleTag</a:t>
            </a:r>
            <a:r>
              <a:rPr lang="en-IN" dirty="0" smtClean="0"/>
              <a:t>' interface. </a:t>
            </a:r>
          </a:p>
          <a:p>
            <a:endParaRPr lang="en-IN" dirty="0" smtClean="0"/>
          </a:p>
          <a:p>
            <a:r>
              <a:rPr lang="en-IN" dirty="0" smtClean="0"/>
              <a:t>It provides implementations of all 5 of this interface’s methods, the most important of which is the </a:t>
            </a:r>
            <a:r>
              <a:rPr lang="en-IN" b="1" dirty="0" err="1" smtClean="0">
                <a:solidFill>
                  <a:srgbClr val="C00000"/>
                </a:solidFill>
              </a:rPr>
              <a:t>doTag</a:t>
            </a:r>
            <a:r>
              <a:rPr lang="en-IN" b="1" dirty="0" smtClean="0">
                <a:solidFill>
                  <a:srgbClr val="C00000"/>
                </a:solidFill>
              </a:rPr>
              <a:t>()</a:t>
            </a:r>
            <a:r>
              <a:rPr lang="en-IN" dirty="0" smtClean="0"/>
              <a:t> method.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</a:t>
            </a:r>
            <a:br>
              <a:rPr lang="en-US" b="1" dirty="0" smtClean="0"/>
            </a:br>
            <a:r>
              <a:rPr lang="en-US" b="1" dirty="0" err="1" smtClean="0">
                <a:solidFill>
                  <a:srgbClr val="7030A0"/>
                </a:solidFill>
              </a:rPr>
              <a:t>SimpleTagSupport</a:t>
            </a:r>
            <a:r>
              <a:rPr lang="en-US" b="1" dirty="0" smtClean="0"/>
              <a:t> 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The </a:t>
            </a:r>
            <a:r>
              <a:rPr lang="en-IN" b="1" dirty="0" err="1" smtClean="0">
                <a:solidFill>
                  <a:srgbClr val="C00000"/>
                </a:solidFill>
              </a:rPr>
              <a:t>doTag</a:t>
            </a:r>
            <a:r>
              <a:rPr lang="en-IN" b="1" dirty="0" smtClean="0">
                <a:solidFill>
                  <a:srgbClr val="C00000"/>
                </a:solidFill>
              </a:rPr>
              <a:t>()</a:t>
            </a:r>
            <a:r>
              <a:rPr lang="en-IN" dirty="0" smtClean="0"/>
              <a:t> method in </a:t>
            </a:r>
            <a:r>
              <a:rPr lang="en-IN" b="1" dirty="0" err="1" smtClean="0">
                <a:solidFill>
                  <a:srgbClr val="7030A0"/>
                </a:solidFill>
              </a:rPr>
              <a:t>SimpleTagSupport</a:t>
            </a:r>
            <a:r>
              <a:rPr lang="en-IN" b="1" dirty="0" smtClean="0">
                <a:solidFill>
                  <a:srgbClr val="C00000"/>
                </a:solidFill>
              </a:rPr>
              <a:t> </a:t>
            </a:r>
            <a:r>
              <a:rPr lang="en-IN" dirty="0" smtClean="0"/>
              <a:t>actually does nothing — it’s up to the developer, to override this method and code his tag’s functionality. </a:t>
            </a:r>
          </a:p>
          <a:p>
            <a:endParaRPr lang="en-US" dirty="0" smtClean="0"/>
          </a:p>
          <a:p>
            <a:r>
              <a:rPr lang="en-US" dirty="0" smtClean="0"/>
              <a:t>It’s prototype is:</a:t>
            </a:r>
          </a:p>
          <a:p>
            <a:pPr>
              <a:buNone/>
            </a:pP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00B050"/>
                </a:solidFill>
              </a:rPr>
              <a:t>public void </a:t>
            </a:r>
            <a:r>
              <a:rPr lang="en-IN" sz="2000" b="1" dirty="0" err="1" smtClean="0">
                <a:solidFill>
                  <a:srgbClr val="00B050"/>
                </a:solidFill>
              </a:rPr>
              <a:t>doTag</a:t>
            </a:r>
            <a:r>
              <a:rPr lang="en-IN" sz="2000" b="1" dirty="0" smtClean="0">
                <a:solidFill>
                  <a:srgbClr val="00B050"/>
                </a:solidFill>
              </a:rPr>
              <a:t>() throws </a:t>
            </a:r>
            <a:r>
              <a:rPr lang="en-IN" sz="2000" b="1" dirty="0" err="1" smtClean="0">
                <a:solidFill>
                  <a:srgbClr val="00B050"/>
                </a:solidFill>
              </a:rPr>
              <a:t>JspException,IOException</a:t>
            </a:r>
            <a:endParaRPr lang="en-IN" sz="2000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SYNTAX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public class </a:t>
            </a:r>
            <a:r>
              <a:rPr lang="en-IN" sz="2000" b="1" dirty="0" err="1" smtClean="0">
                <a:solidFill>
                  <a:srgbClr val="C00000"/>
                </a:solidFill>
              </a:rPr>
              <a:t>MyTag</a:t>
            </a:r>
            <a:r>
              <a:rPr lang="en-IN" sz="2000" b="1" dirty="0" smtClean="0">
                <a:solidFill>
                  <a:srgbClr val="C00000"/>
                </a:solidFill>
              </a:rPr>
              <a:t> </a:t>
            </a:r>
            <a:r>
              <a:rPr lang="en-IN" sz="2000" b="1" dirty="0" smtClean="0">
                <a:solidFill>
                  <a:srgbClr val="7030A0"/>
                </a:solidFill>
              </a:rPr>
              <a:t>extends </a:t>
            </a:r>
            <a:r>
              <a:rPr lang="en-IN" sz="2000" b="1" dirty="0" err="1" smtClean="0">
                <a:solidFill>
                  <a:srgbClr val="7030A0"/>
                </a:solidFill>
              </a:rPr>
              <a:t>SimpleTagSupport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public void </a:t>
            </a:r>
            <a:r>
              <a:rPr lang="en-IN" sz="2000" b="1" dirty="0" err="1" smtClean="0">
                <a:solidFill>
                  <a:srgbClr val="7030A0"/>
                </a:solidFill>
              </a:rPr>
              <a:t>doTag</a:t>
            </a:r>
            <a:r>
              <a:rPr lang="en-IN" sz="2000" b="1" dirty="0" smtClean="0">
                <a:solidFill>
                  <a:srgbClr val="7030A0"/>
                </a:solidFill>
              </a:rPr>
              <a:t>() throws </a:t>
            </a:r>
            <a:r>
              <a:rPr lang="en-IN" sz="2000" b="1" dirty="0" err="1" smtClean="0">
                <a:solidFill>
                  <a:srgbClr val="7030A0"/>
                </a:solidFill>
              </a:rPr>
              <a:t>JspException,IOException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00B050"/>
                </a:solidFill>
              </a:rPr>
              <a:t>// logic of tag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b="1" dirty="0" smtClean="0">
                <a:solidFill>
                  <a:srgbClr val="7030A0"/>
                </a:solidFill>
              </a:rPr>
              <a:t>}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}</a:t>
            </a:r>
            <a:endParaRPr lang="en-IN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LIFE –CYLCE OF</a:t>
            </a:r>
            <a:br>
              <a:rPr lang="en-US" b="1" dirty="0" smtClean="0"/>
            </a:br>
            <a:r>
              <a:rPr lang="en-US" b="1" dirty="0" smtClean="0">
                <a:solidFill>
                  <a:srgbClr val="7030A0"/>
                </a:solidFill>
              </a:rPr>
              <a:t>Simple Tag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Following is the life-cycle of Simple Tag: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A new Tag Handler object is created whenever the container encounters a </a:t>
            </a:r>
            <a:r>
              <a:rPr lang="en-IN" dirty="0" err="1" smtClean="0"/>
              <a:t>simpe</a:t>
            </a:r>
            <a:r>
              <a:rPr lang="en-IN" dirty="0" smtClean="0"/>
              <a:t> tag in our </a:t>
            </a:r>
            <a:r>
              <a:rPr lang="en-IN" dirty="0" err="1" smtClean="0"/>
              <a:t>jsp</a:t>
            </a:r>
            <a:r>
              <a:rPr lang="en-IN" dirty="0" smtClean="0"/>
              <a:t> page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container calls back the </a:t>
            </a:r>
            <a:r>
              <a:rPr lang="en-IN" b="1" dirty="0" err="1" smtClean="0">
                <a:solidFill>
                  <a:srgbClr val="7030A0"/>
                </a:solidFill>
              </a:rPr>
              <a:t>setJspContext</a:t>
            </a:r>
            <a:r>
              <a:rPr lang="en-IN" b="1" dirty="0" smtClean="0">
                <a:solidFill>
                  <a:srgbClr val="7030A0"/>
                </a:solidFill>
              </a:rPr>
              <a:t>() </a:t>
            </a:r>
            <a:r>
              <a:rPr lang="en-IN" dirty="0" smtClean="0"/>
              <a:t>method so that we can get the </a:t>
            </a:r>
            <a:r>
              <a:rPr lang="en-IN" dirty="0" err="1" smtClean="0"/>
              <a:t>JspContext</a:t>
            </a:r>
            <a:r>
              <a:rPr lang="en-IN" dirty="0" smtClean="0"/>
              <a:t> object.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container then calls attribute setter methods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If a body exists, the container calls back the </a:t>
            </a:r>
            <a:r>
              <a:rPr lang="en-IN" b="1" dirty="0" err="1" smtClean="0">
                <a:solidFill>
                  <a:srgbClr val="7030A0"/>
                </a:solidFill>
              </a:rPr>
              <a:t>setJspBody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  <a:r>
              <a:rPr lang="en-IN" dirty="0" smtClean="0"/>
              <a:t> method to set the body of the tag as a </a:t>
            </a:r>
            <a:r>
              <a:rPr lang="en-IN" b="1" dirty="0" err="1" smtClean="0">
                <a:solidFill>
                  <a:srgbClr val="7030A0"/>
                </a:solidFill>
              </a:rPr>
              <a:t>JspFragment</a:t>
            </a:r>
            <a:r>
              <a:rPr lang="en-IN" dirty="0" smtClean="0"/>
              <a:t>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container calls back the </a:t>
            </a:r>
            <a:r>
              <a:rPr lang="en-IN" b="1" dirty="0" err="1" smtClean="0">
                <a:solidFill>
                  <a:srgbClr val="7030A0"/>
                </a:solidFill>
              </a:rPr>
              <a:t>doTag</a:t>
            </a:r>
            <a:r>
              <a:rPr lang="en-IN" b="1" dirty="0" smtClean="0">
                <a:solidFill>
                  <a:srgbClr val="7030A0"/>
                </a:solidFill>
              </a:rPr>
              <a:t>(), </a:t>
            </a:r>
            <a:r>
              <a:rPr lang="en-IN" dirty="0" smtClean="0"/>
              <a:t>which caries out all the business logic.</a:t>
            </a:r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sz="2600" b="1" dirty="0" smtClean="0"/>
              <a:t>OBTAINING </a:t>
            </a:r>
            <a:r>
              <a:rPr lang="en-US" sz="2600" b="1" dirty="0" smtClean="0">
                <a:solidFill>
                  <a:srgbClr val="7030A0"/>
                </a:solidFill>
              </a:rPr>
              <a:t>out </a:t>
            </a:r>
            <a:r>
              <a:rPr lang="en-US" sz="2600" b="1" dirty="0" smtClean="0"/>
              <a:t/>
            </a:r>
            <a:br>
              <a:rPr lang="en-US" sz="2600" b="1" dirty="0" smtClean="0"/>
            </a:br>
            <a:r>
              <a:rPr lang="en-US" sz="2600" b="1" dirty="0" smtClean="0"/>
              <a:t>OBJECT IN SIMPLE TAGS</a:t>
            </a:r>
            <a:endParaRPr lang="en-US" sz="26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In </a:t>
            </a:r>
            <a:r>
              <a:rPr lang="en-IN" b="1" dirty="0" smtClean="0">
                <a:solidFill>
                  <a:srgbClr val="7030A0"/>
                </a:solidFill>
              </a:rPr>
              <a:t>JSP</a:t>
            </a:r>
            <a:r>
              <a:rPr lang="en-IN" dirty="0" smtClean="0"/>
              <a:t> we get a built in object called out of </a:t>
            </a:r>
            <a:r>
              <a:rPr lang="en-IN" b="1" dirty="0" err="1" smtClean="0">
                <a:solidFill>
                  <a:srgbClr val="7030A0"/>
                </a:solidFill>
              </a:rPr>
              <a:t>JspWriter</a:t>
            </a:r>
            <a:r>
              <a:rPr lang="en-IN" dirty="0" smtClean="0"/>
              <a:t> using which we can write output to the page.</a:t>
            </a:r>
          </a:p>
          <a:p>
            <a:endParaRPr lang="en-IN" dirty="0" smtClean="0"/>
          </a:p>
          <a:p>
            <a:r>
              <a:rPr lang="en-IN" dirty="0" smtClean="0"/>
              <a:t>But in </a:t>
            </a:r>
            <a:r>
              <a:rPr lang="en-IN" b="1" dirty="0" smtClean="0">
                <a:solidFill>
                  <a:srgbClr val="7030A0"/>
                </a:solidFill>
              </a:rPr>
              <a:t>Simple Tags </a:t>
            </a:r>
            <a:r>
              <a:rPr lang="en-IN" dirty="0" smtClean="0"/>
              <a:t>we need to call </a:t>
            </a:r>
            <a:r>
              <a:rPr lang="en-IN" b="1" dirty="0" smtClean="0">
                <a:solidFill>
                  <a:srgbClr val="0070C0"/>
                </a:solidFill>
              </a:rPr>
              <a:t>two methods </a:t>
            </a:r>
            <a:r>
              <a:rPr lang="en-IN" dirty="0" smtClean="0"/>
              <a:t>to get a </a:t>
            </a:r>
            <a:r>
              <a:rPr lang="en-IN" b="1" dirty="0" err="1" smtClean="0">
                <a:solidFill>
                  <a:srgbClr val="7030A0"/>
                </a:solidFill>
              </a:rPr>
              <a:t>JspWriter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object.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method </a:t>
            </a:r>
            <a:r>
              <a:rPr lang="en-IN" b="1" dirty="0" err="1" smtClean="0">
                <a:solidFill>
                  <a:srgbClr val="C00000"/>
                </a:solidFill>
              </a:rPr>
              <a:t>getJspContext</a:t>
            </a:r>
            <a:r>
              <a:rPr lang="en-IN" b="1" dirty="0" smtClean="0">
                <a:solidFill>
                  <a:srgbClr val="C00000"/>
                </a:solidFill>
              </a:rPr>
              <a:t>( ) </a:t>
            </a:r>
            <a:r>
              <a:rPr lang="en-IN" dirty="0" smtClean="0"/>
              <a:t>which returns the </a:t>
            </a:r>
            <a:r>
              <a:rPr lang="en-IN" b="1" dirty="0" err="1" smtClean="0">
                <a:solidFill>
                  <a:srgbClr val="7030A0"/>
                </a:solidFill>
              </a:rPr>
              <a:t>JspContext</a:t>
            </a:r>
            <a:r>
              <a:rPr lang="en-IN" dirty="0" smtClean="0"/>
              <a:t> object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The method </a:t>
            </a:r>
            <a:r>
              <a:rPr lang="en-IN" b="1" dirty="0" err="1" smtClean="0">
                <a:solidFill>
                  <a:srgbClr val="C00000"/>
                </a:solidFill>
              </a:rPr>
              <a:t>getOut</a:t>
            </a:r>
            <a:r>
              <a:rPr lang="en-IN" b="1" dirty="0" smtClean="0">
                <a:solidFill>
                  <a:srgbClr val="C00000"/>
                </a:solidFill>
              </a:rPr>
              <a:t>( ) </a:t>
            </a:r>
            <a:r>
              <a:rPr lang="en-IN" dirty="0" smtClean="0"/>
              <a:t>which belongs to </a:t>
            </a:r>
            <a:r>
              <a:rPr lang="en-IN" b="1" dirty="0" err="1" smtClean="0">
                <a:solidFill>
                  <a:srgbClr val="7030A0"/>
                </a:solidFill>
              </a:rPr>
              <a:t>JspContext</a:t>
            </a:r>
            <a:r>
              <a:rPr lang="en-IN" dirty="0" smtClean="0"/>
              <a:t> object and returns the </a:t>
            </a:r>
            <a:r>
              <a:rPr lang="en-IN" b="1" dirty="0" err="1" smtClean="0">
                <a:solidFill>
                  <a:srgbClr val="7030A0"/>
                </a:solidFill>
              </a:rPr>
              <a:t>JspWriter</a:t>
            </a:r>
            <a:r>
              <a:rPr lang="en-IN" dirty="0" smtClean="0"/>
              <a:t> object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Tag Handler </a:t>
            </a:r>
            <a:r>
              <a:rPr lang="en-US" b="1" dirty="0" smtClean="0"/>
              <a:t>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511666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package </a:t>
            </a:r>
            <a:r>
              <a:rPr lang="en-IN" b="1" dirty="0" err="1" smtClean="0">
                <a:solidFill>
                  <a:srgbClr val="C00000"/>
                </a:solidFill>
              </a:rPr>
              <a:t>simpleTags</a:t>
            </a:r>
            <a:r>
              <a:rPr lang="en-IN" b="1" dirty="0" smtClean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javax.servlet.jsp.tagext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java.io.*;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java.util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public class </a:t>
            </a:r>
            <a:r>
              <a:rPr lang="en-IN" b="1" dirty="0" err="1" smtClean="0">
                <a:solidFill>
                  <a:srgbClr val="00B050"/>
                </a:solidFill>
              </a:rPr>
              <a:t>MyDateTag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smtClean="0">
                <a:solidFill>
                  <a:srgbClr val="7030A0"/>
                </a:solidFill>
              </a:rPr>
              <a:t>extends </a:t>
            </a:r>
            <a:r>
              <a:rPr lang="en-IN" b="1" dirty="0" err="1" smtClean="0">
                <a:solidFill>
                  <a:srgbClr val="00B050"/>
                </a:solidFill>
              </a:rPr>
              <a:t>SimpleTagSupport</a:t>
            </a:r>
            <a:endParaRPr lang="en-IN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</a:t>
            </a:r>
            <a:r>
              <a:rPr lang="en-IN" b="1" dirty="0" smtClean="0">
                <a:solidFill>
                  <a:srgbClr val="00B050"/>
                </a:solidFill>
              </a:rPr>
              <a:t>public void </a:t>
            </a:r>
            <a:r>
              <a:rPr lang="en-IN" b="1" dirty="0" err="1" smtClean="0">
                <a:solidFill>
                  <a:srgbClr val="00B050"/>
                </a:solidFill>
              </a:rPr>
              <a:t>doTag</a:t>
            </a:r>
            <a:r>
              <a:rPr lang="en-IN" b="1" dirty="0" smtClean="0">
                <a:solidFill>
                  <a:srgbClr val="00B050"/>
                </a:solidFill>
              </a:rPr>
              <a:t>() throws </a:t>
            </a:r>
            <a:r>
              <a:rPr lang="en-IN" b="1" dirty="0" err="1" smtClean="0">
                <a:solidFill>
                  <a:srgbClr val="00B050"/>
                </a:solidFill>
              </a:rPr>
              <a:t>JspException,IOException</a:t>
            </a:r>
            <a:endParaRPr lang="en-IN" b="1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err="1" smtClean="0">
                <a:solidFill>
                  <a:srgbClr val="7030A0"/>
                </a:solidFill>
              </a:rPr>
              <a:t>JspContext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err="1" smtClean="0">
                <a:solidFill>
                  <a:srgbClr val="7030A0"/>
                </a:solidFill>
              </a:rPr>
              <a:t>ctxt</a:t>
            </a:r>
            <a:r>
              <a:rPr lang="en-IN" b="1" dirty="0" smtClean="0">
                <a:solidFill>
                  <a:srgbClr val="7030A0"/>
                </a:solidFill>
              </a:rPr>
              <a:t>=</a:t>
            </a:r>
            <a:r>
              <a:rPr lang="en-IN" b="1" dirty="0" err="1" smtClean="0">
                <a:solidFill>
                  <a:srgbClr val="7030A0"/>
                </a:solidFill>
              </a:rPr>
              <a:t>getJspContext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err="1" smtClean="0">
                <a:solidFill>
                  <a:srgbClr val="7030A0"/>
                </a:solidFill>
              </a:rPr>
              <a:t>JspWriter</a:t>
            </a:r>
            <a:r>
              <a:rPr lang="en-IN" b="1" dirty="0" smtClean="0">
                <a:solidFill>
                  <a:srgbClr val="7030A0"/>
                </a:solidFill>
              </a:rPr>
              <a:t> out=</a:t>
            </a:r>
            <a:r>
              <a:rPr lang="en-IN" b="1" dirty="0" err="1" smtClean="0">
                <a:solidFill>
                  <a:srgbClr val="7030A0"/>
                </a:solidFill>
              </a:rPr>
              <a:t>ctxt.getOut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 err="1" smtClean="0">
                <a:solidFill>
                  <a:srgbClr val="7030A0"/>
                </a:solidFill>
              </a:rPr>
              <a:t>out.println</a:t>
            </a:r>
            <a:r>
              <a:rPr lang="en-IN" b="1" dirty="0" smtClean="0">
                <a:solidFill>
                  <a:srgbClr val="7030A0"/>
                </a:solidFill>
              </a:rPr>
              <a:t>("&lt;h1 align='</a:t>
            </a:r>
            <a:r>
              <a:rPr lang="en-IN" b="1" dirty="0" err="1" smtClean="0">
                <a:solidFill>
                  <a:srgbClr val="7030A0"/>
                </a:solidFill>
              </a:rPr>
              <a:t>center</a:t>
            </a:r>
            <a:r>
              <a:rPr lang="en-IN" b="1" dirty="0" smtClean="0">
                <a:solidFill>
                  <a:srgbClr val="7030A0"/>
                </a:solidFill>
              </a:rPr>
              <a:t>'&gt;The current date and time is "+new Date()+"&lt;/h1&gt;");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	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tld</a:t>
            </a:r>
            <a:r>
              <a:rPr lang="en-US" b="1" dirty="0" smtClean="0"/>
              <a:t> FILE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&lt;tag&gt;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&lt;name&gt;</a:t>
            </a:r>
            <a:r>
              <a:rPr lang="en-IN" sz="2000" b="1" dirty="0" err="1" smtClean="0">
                <a:solidFill>
                  <a:srgbClr val="7030A0"/>
                </a:solidFill>
              </a:rPr>
              <a:t>showdate</a:t>
            </a:r>
            <a:r>
              <a:rPr lang="en-IN" sz="2000" b="1" dirty="0" smtClean="0">
                <a:solidFill>
                  <a:srgbClr val="7030A0"/>
                </a:solidFill>
              </a:rPr>
              <a:t>&lt;/name&gt;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&lt;tag-class&gt;</a:t>
            </a:r>
            <a:r>
              <a:rPr lang="en-IN" sz="2000" b="1" dirty="0" err="1" smtClean="0">
                <a:solidFill>
                  <a:srgbClr val="7030A0"/>
                </a:solidFill>
              </a:rPr>
              <a:t>simpleTags.MyDateTag</a:t>
            </a:r>
            <a:r>
              <a:rPr lang="en-IN" sz="2000" b="1" dirty="0" smtClean="0">
                <a:solidFill>
                  <a:srgbClr val="7030A0"/>
                </a:solidFill>
              </a:rPr>
              <a:t>&lt;/tag-class&gt;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&lt;body-content&gt;empty&lt;/body-content&gt;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&lt;/tag&gt;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jsp</a:t>
            </a:r>
            <a:r>
              <a:rPr lang="en-US" b="1" dirty="0" smtClean="0"/>
              <a:t> PAGE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&lt;%@ </a:t>
            </a:r>
            <a:r>
              <a:rPr lang="en-IN" sz="1800" b="1" dirty="0" err="1" smtClean="0">
                <a:solidFill>
                  <a:srgbClr val="7030A0"/>
                </a:solidFill>
              </a:rPr>
              <a:t>taglib</a:t>
            </a:r>
            <a:r>
              <a:rPr lang="en-IN" sz="1800" b="1" dirty="0" smtClean="0">
                <a:solidFill>
                  <a:srgbClr val="7030A0"/>
                </a:solidFill>
              </a:rPr>
              <a:t> </a:t>
            </a:r>
            <a:r>
              <a:rPr lang="en-IN" sz="1800" b="1" dirty="0" err="1" smtClean="0">
                <a:solidFill>
                  <a:srgbClr val="7030A0"/>
                </a:solidFill>
              </a:rPr>
              <a:t>uri</a:t>
            </a:r>
            <a:r>
              <a:rPr lang="en-IN" sz="1800" b="1" dirty="0" smtClean="0">
                <a:solidFill>
                  <a:srgbClr val="7030A0"/>
                </a:solidFill>
              </a:rPr>
              <a:t>="/WEB-INF/</a:t>
            </a:r>
            <a:r>
              <a:rPr lang="en-IN" sz="1800" b="1" dirty="0" err="1" smtClean="0">
                <a:solidFill>
                  <a:srgbClr val="7030A0"/>
                </a:solidFill>
              </a:rPr>
              <a:t>tlds</a:t>
            </a:r>
            <a:r>
              <a:rPr lang="en-IN" sz="1800" b="1" dirty="0" smtClean="0">
                <a:solidFill>
                  <a:srgbClr val="7030A0"/>
                </a:solidFill>
              </a:rPr>
              <a:t>/mytld.tld"   prefix=“</a:t>
            </a:r>
            <a:r>
              <a:rPr lang="en-IN" sz="1800" b="1" dirty="0" err="1" smtClean="0">
                <a:solidFill>
                  <a:srgbClr val="7030A0"/>
                </a:solidFill>
              </a:rPr>
              <a:t>mytag</a:t>
            </a:r>
            <a:r>
              <a:rPr lang="en-IN" sz="1800" b="1" dirty="0" smtClean="0">
                <a:solidFill>
                  <a:srgbClr val="7030A0"/>
                </a:solidFill>
              </a:rPr>
              <a:t>” %&gt;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&lt;html&gt;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&lt;title&gt;Welcome To Simple Tags&lt;/title&gt;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&lt;body </a:t>
            </a:r>
            <a:r>
              <a:rPr lang="en-IN" sz="2000" b="1" dirty="0" err="1" smtClean="0">
                <a:solidFill>
                  <a:srgbClr val="C00000"/>
                </a:solidFill>
              </a:rPr>
              <a:t>bgcolor</a:t>
            </a:r>
            <a:r>
              <a:rPr lang="en-IN" sz="2000" b="1" dirty="0" smtClean="0">
                <a:solidFill>
                  <a:srgbClr val="C00000"/>
                </a:solidFill>
              </a:rPr>
              <a:t>="pink"&gt;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&lt;</a:t>
            </a:r>
            <a:r>
              <a:rPr lang="en-IN" sz="2000" b="1" dirty="0" err="1" smtClean="0">
                <a:solidFill>
                  <a:srgbClr val="7030A0"/>
                </a:solidFill>
              </a:rPr>
              <a:t>mytag:showdate</a:t>
            </a:r>
            <a:r>
              <a:rPr lang="en-IN" sz="2000" b="1" dirty="0" smtClean="0">
                <a:solidFill>
                  <a:srgbClr val="7030A0"/>
                </a:solidFill>
              </a:rPr>
              <a:t>/&gt;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&lt;/html&gt;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Introduction To Custom Tags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Advantages Of Custom Tags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Ways To Create Custom Tags</a:t>
            </a:r>
          </a:p>
          <a:p>
            <a:pPr>
              <a:buSzPct val="100000"/>
              <a:buNone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Examples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TAGS </a:t>
            </a:r>
            <a:br>
              <a:rPr lang="en-US" b="1" dirty="0" smtClean="0"/>
            </a:br>
            <a:r>
              <a:rPr lang="en-US" b="1" dirty="0" smtClean="0"/>
              <a:t>WITH ATTRIBUTES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also pass </a:t>
            </a:r>
            <a:r>
              <a:rPr lang="en-US" b="1" dirty="0" smtClean="0">
                <a:solidFill>
                  <a:srgbClr val="00B050"/>
                </a:solidFill>
              </a:rPr>
              <a:t>attributes</a:t>
            </a:r>
            <a:r>
              <a:rPr lang="en-US" dirty="0" smtClean="0"/>
              <a:t> to Simple Tags using the following steps: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the </a:t>
            </a:r>
            <a:r>
              <a:rPr lang="en-US" b="1" dirty="0" smtClean="0">
                <a:solidFill>
                  <a:srgbClr val="0070C0"/>
                </a:solidFill>
              </a:rPr>
              <a:t>tag handler class </a:t>
            </a:r>
            <a:r>
              <a:rPr lang="en-US" dirty="0" smtClean="0"/>
              <a:t>provide a data member as well as its </a:t>
            </a:r>
            <a:r>
              <a:rPr lang="en-US" i="1" dirty="0" smtClean="0">
                <a:solidFill>
                  <a:srgbClr val="7030A0"/>
                </a:solidFill>
              </a:rPr>
              <a:t>setter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the </a:t>
            </a:r>
            <a:r>
              <a:rPr lang="en-US" b="1" dirty="0" smtClean="0">
                <a:solidFill>
                  <a:srgbClr val="FF0000"/>
                </a:solidFill>
              </a:rPr>
              <a:t>TLD</a:t>
            </a:r>
            <a:r>
              <a:rPr lang="en-US" dirty="0" smtClean="0"/>
              <a:t> file within the </a:t>
            </a:r>
            <a:r>
              <a:rPr lang="en-US" b="1" dirty="0" smtClean="0">
                <a:solidFill>
                  <a:srgbClr val="C00000"/>
                </a:solidFill>
              </a:rPr>
              <a:t>tag</a:t>
            </a:r>
            <a:r>
              <a:rPr lang="en-US" dirty="0" smtClean="0"/>
              <a:t> </a:t>
            </a:r>
            <a:r>
              <a:rPr lang="en-US" dirty="0" err="1" smtClean="0"/>
              <a:t>tag</a:t>
            </a:r>
            <a:r>
              <a:rPr lang="en-US" dirty="0" smtClean="0"/>
              <a:t>  provide one more tag called </a:t>
            </a:r>
            <a:r>
              <a:rPr lang="en-US" b="1" dirty="0" smtClean="0">
                <a:solidFill>
                  <a:srgbClr val="C00000"/>
                </a:solidFill>
              </a:rPr>
              <a:t>attribute</a:t>
            </a:r>
          </a:p>
          <a:p>
            <a:pPr lvl="1"/>
            <a:endParaRPr lang="en-US" b="1" dirty="0" smtClean="0">
              <a:solidFill>
                <a:srgbClr val="C00000"/>
              </a:solidFill>
            </a:endParaRPr>
          </a:p>
          <a:p>
            <a:pPr lvl="1"/>
            <a:r>
              <a:rPr lang="en-US" b="1" dirty="0" smtClean="0">
                <a:solidFill>
                  <a:srgbClr val="C00000"/>
                </a:solidFill>
              </a:rPr>
              <a:t>Write the </a:t>
            </a:r>
            <a:r>
              <a:rPr lang="en-US" b="1" dirty="0" err="1" smtClean="0">
                <a:solidFill>
                  <a:srgbClr val="C00000"/>
                </a:solidFill>
              </a:rPr>
              <a:t>Jsp</a:t>
            </a:r>
            <a:r>
              <a:rPr lang="en-US" b="1" dirty="0" smtClean="0">
                <a:solidFill>
                  <a:srgbClr val="C00000"/>
                </a:solidFill>
              </a:rPr>
              <a:t> page using the attribute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Tag Handler </a:t>
            </a:r>
            <a:r>
              <a:rPr lang="en-US" b="1" dirty="0" smtClean="0"/>
              <a:t>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511666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package </a:t>
            </a:r>
            <a:r>
              <a:rPr lang="en-IN" b="1" dirty="0" err="1" smtClean="0">
                <a:solidFill>
                  <a:srgbClr val="C00000"/>
                </a:solidFill>
              </a:rPr>
              <a:t>simpleTags</a:t>
            </a:r>
            <a:r>
              <a:rPr lang="en-IN" b="1" dirty="0" smtClean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javax.servlet.jsp.tagext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java.io.*;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java.util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public class </a:t>
            </a:r>
            <a:r>
              <a:rPr lang="en-IN" b="1" dirty="0" err="1" smtClean="0">
                <a:solidFill>
                  <a:srgbClr val="C00000"/>
                </a:solidFill>
              </a:rPr>
              <a:t>RowColumn</a:t>
            </a:r>
            <a:r>
              <a:rPr lang="en-IN" b="1" dirty="0" smtClean="0">
                <a:solidFill>
                  <a:srgbClr val="C00000"/>
                </a:solidFill>
              </a:rPr>
              <a:t> extends </a:t>
            </a:r>
            <a:r>
              <a:rPr lang="en-IN" b="1" dirty="0" err="1" smtClean="0">
                <a:solidFill>
                  <a:srgbClr val="C00000"/>
                </a:solidFill>
              </a:rPr>
              <a:t>SimpleTagSupport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</a:t>
            </a:r>
            <a:r>
              <a:rPr lang="en-IN" b="1" dirty="0" smtClean="0">
                <a:solidFill>
                  <a:srgbClr val="7030A0"/>
                </a:solidFill>
              </a:rPr>
              <a:t>private </a:t>
            </a:r>
            <a:r>
              <a:rPr lang="en-IN" b="1" dirty="0" err="1" smtClean="0">
                <a:solidFill>
                  <a:srgbClr val="7030A0"/>
                </a:solidFill>
              </a:rPr>
              <a:t>int</a:t>
            </a:r>
            <a:r>
              <a:rPr lang="en-IN" b="1" dirty="0" smtClean="0">
                <a:solidFill>
                  <a:srgbClr val="7030A0"/>
                </a:solidFill>
              </a:rPr>
              <a:t> rows;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private </a:t>
            </a:r>
            <a:r>
              <a:rPr lang="en-IN" b="1" dirty="0" err="1" smtClean="0">
                <a:solidFill>
                  <a:srgbClr val="7030A0"/>
                </a:solidFill>
              </a:rPr>
              <a:t>int</a:t>
            </a:r>
            <a:r>
              <a:rPr lang="en-IN" b="1" dirty="0" smtClean="0">
                <a:solidFill>
                  <a:srgbClr val="7030A0"/>
                </a:solidFill>
              </a:rPr>
              <a:t> cols;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public void </a:t>
            </a:r>
            <a:r>
              <a:rPr lang="en-IN" b="1" dirty="0" err="1" smtClean="0">
                <a:solidFill>
                  <a:srgbClr val="7030A0"/>
                </a:solidFill>
              </a:rPr>
              <a:t>setRows</a:t>
            </a:r>
            <a:r>
              <a:rPr lang="en-IN" b="1" dirty="0" smtClean="0">
                <a:solidFill>
                  <a:srgbClr val="7030A0"/>
                </a:solidFill>
              </a:rPr>
              <a:t>(</a:t>
            </a:r>
            <a:r>
              <a:rPr lang="en-IN" b="1" dirty="0" err="1" smtClean="0">
                <a:solidFill>
                  <a:srgbClr val="7030A0"/>
                </a:solidFill>
              </a:rPr>
              <a:t>int</a:t>
            </a:r>
            <a:r>
              <a:rPr lang="en-IN" b="1" dirty="0" smtClean="0">
                <a:solidFill>
                  <a:srgbClr val="7030A0"/>
                </a:solidFill>
              </a:rPr>
              <a:t> rows)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err="1" smtClean="0">
                <a:solidFill>
                  <a:srgbClr val="7030A0"/>
                </a:solidFill>
              </a:rPr>
              <a:t>this.rows</a:t>
            </a:r>
            <a:r>
              <a:rPr lang="en-IN" b="1" dirty="0" smtClean="0">
                <a:solidFill>
                  <a:srgbClr val="7030A0"/>
                </a:solidFill>
              </a:rPr>
              <a:t>=rows;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public </a:t>
            </a:r>
            <a:r>
              <a:rPr lang="en-IN" b="1" dirty="0" err="1" smtClean="0">
                <a:solidFill>
                  <a:srgbClr val="7030A0"/>
                </a:solidFill>
              </a:rPr>
              <a:t>int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err="1" smtClean="0">
                <a:solidFill>
                  <a:srgbClr val="7030A0"/>
                </a:solidFill>
              </a:rPr>
              <a:t>getRows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return rows;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public void </a:t>
            </a:r>
            <a:r>
              <a:rPr lang="en-IN" b="1" dirty="0" err="1" smtClean="0">
                <a:solidFill>
                  <a:srgbClr val="7030A0"/>
                </a:solidFill>
              </a:rPr>
              <a:t>setCols</a:t>
            </a:r>
            <a:r>
              <a:rPr lang="en-IN" b="1" dirty="0" smtClean="0">
                <a:solidFill>
                  <a:srgbClr val="7030A0"/>
                </a:solidFill>
              </a:rPr>
              <a:t>(</a:t>
            </a:r>
            <a:r>
              <a:rPr lang="en-IN" b="1" dirty="0" err="1" smtClean="0">
                <a:solidFill>
                  <a:srgbClr val="7030A0"/>
                </a:solidFill>
              </a:rPr>
              <a:t>int</a:t>
            </a:r>
            <a:r>
              <a:rPr lang="en-IN" b="1" dirty="0" smtClean="0">
                <a:solidFill>
                  <a:srgbClr val="7030A0"/>
                </a:solidFill>
              </a:rPr>
              <a:t> cols)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err="1" smtClean="0">
                <a:solidFill>
                  <a:srgbClr val="7030A0"/>
                </a:solidFill>
              </a:rPr>
              <a:t>this.cols</a:t>
            </a:r>
            <a:r>
              <a:rPr lang="en-IN" b="1" dirty="0" smtClean="0">
                <a:solidFill>
                  <a:srgbClr val="7030A0"/>
                </a:solidFill>
              </a:rPr>
              <a:t>=cols;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public </a:t>
            </a:r>
            <a:r>
              <a:rPr lang="en-IN" b="1" dirty="0" err="1" smtClean="0">
                <a:solidFill>
                  <a:srgbClr val="7030A0"/>
                </a:solidFill>
              </a:rPr>
              <a:t>int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err="1" smtClean="0">
                <a:solidFill>
                  <a:srgbClr val="7030A0"/>
                </a:solidFill>
              </a:rPr>
              <a:t>getCols</a:t>
            </a:r>
            <a:r>
              <a:rPr lang="en-IN" b="1" dirty="0" smtClean="0">
                <a:solidFill>
                  <a:srgbClr val="7030A0"/>
                </a:solidFill>
              </a:rPr>
              <a:t>()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return cols;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Tag Handler </a:t>
            </a:r>
            <a:r>
              <a:rPr lang="en-US" b="1" dirty="0" smtClean="0"/>
              <a:t>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5116662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public void </a:t>
            </a:r>
            <a:r>
              <a:rPr lang="en-IN" b="1" dirty="0" err="1" smtClean="0">
                <a:solidFill>
                  <a:srgbClr val="C00000"/>
                </a:solidFill>
              </a:rPr>
              <a:t>doTag</a:t>
            </a:r>
            <a:r>
              <a:rPr lang="en-IN" b="1" dirty="0" smtClean="0">
                <a:solidFill>
                  <a:srgbClr val="C00000"/>
                </a:solidFill>
              </a:rPr>
              <a:t>() throws </a:t>
            </a:r>
            <a:r>
              <a:rPr lang="en-IN" b="1" dirty="0" err="1" smtClean="0">
                <a:solidFill>
                  <a:srgbClr val="C00000"/>
                </a:solidFill>
              </a:rPr>
              <a:t>JspException,IOException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</a:t>
            </a:r>
            <a:r>
              <a:rPr lang="en-IN" b="1" dirty="0" err="1" smtClean="0">
                <a:solidFill>
                  <a:srgbClr val="C00000"/>
                </a:solidFill>
              </a:rPr>
              <a:t>JspContext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ctxt</a:t>
            </a:r>
            <a:r>
              <a:rPr lang="en-IN" b="1" dirty="0" smtClean="0">
                <a:solidFill>
                  <a:srgbClr val="C00000"/>
                </a:solidFill>
              </a:rPr>
              <a:t>=</a:t>
            </a:r>
            <a:r>
              <a:rPr lang="en-IN" b="1" dirty="0" err="1" smtClean="0">
                <a:solidFill>
                  <a:srgbClr val="C00000"/>
                </a:solidFill>
              </a:rPr>
              <a:t>getJspContext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</a:t>
            </a:r>
            <a:r>
              <a:rPr lang="en-IN" b="1" dirty="0" err="1" smtClean="0">
                <a:solidFill>
                  <a:srgbClr val="C00000"/>
                </a:solidFill>
              </a:rPr>
              <a:t>JspWriter</a:t>
            </a:r>
            <a:r>
              <a:rPr lang="en-IN" b="1" dirty="0" smtClean="0">
                <a:solidFill>
                  <a:srgbClr val="C00000"/>
                </a:solidFill>
              </a:rPr>
              <a:t> out=</a:t>
            </a:r>
            <a:r>
              <a:rPr lang="en-IN" b="1" dirty="0" err="1" smtClean="0">
                <a:solidFill>
                  <a:srgbClr val="C00000"/>
                </a:solidFill>
              </a:rPr>
              <a:t>ctxt.getOut</a:t>
            </a:r>
            <a:r>
              <a:rPr lang="en-IN" b="1" dirty="0" smtClean="0">
                <a:solidFill>
                  <a:srgbClr val="C0000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if(rows&gt;0 &amp;&amp; cols &gt;0)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("&lt;table border='1' align='</a:t>
            </a:r>
            <a:r>
              <a:rPr lang="en-IN" b="1" dirty="0" err="1" smtClean="0">
                <a:solidFill>
                  <a:srgbClr val="C00000"/>
                </a:solidFill>
              </a:rPr>
              <a:t>center</a:t>
            </a:r>
            <a:r>
              <a:rPr lang="en-IN" b="1" dirty="0" smtClean="0">
                <a:solidFill>
                  <a:srgbClr val="C00000"/>
                </a:solidFill>
              </a:rPr>
              <a:t>'");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for(</a:t>
            </a:r>
            <a:r>
              <a:rPr lang="en-IN" b="1" dirty="0" err="1" smtClean="0">
                <a:solidFill>
                  <a:srgbClr val="C00000"/>
                </a:solidFill>
              </a:rPr>
              <a:t>int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i</a:t>
            </a:r>
            <a:r>
              <a:rPr lang="en-IN" b="1" dirty="0" smtClean="0">
                <a:solidFill>
                  <a:srgbClr val="C00000"/>
                </a:solidFill>
              </a:rPr>
              <a:t>=1;i&lt;=</a:t>
            </a:r>
            <a:r>
              <a:rPr lang="en-IN" b="1" dirty="0" err="1" smtClean="0">
                <a:solidFill>
                  <a:srgbClr val="C00000"/>
                </a:solidFill>
              </a:rPr>
              <a:t>rows;i</a:t>
            </a:r>
            <a:r>
              <a:rPr lang="en-IN" b="1" dirty="0" smtClean="0">
                <a:solidFill>
                  <a:srgbClr val="C00000"/>
                </a:solidFill>
              </a:rPr>
              <a:t>++)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("&lt;</a:t>
            </a:r>
            <a:r>
              <a:rPr lang="en-IN" b="1" dirty="0" err="1" smtClean="0">
                <a:solidFill>
                  <a:srgbClr val="C00000"/>
                </a:solidFill>
              </a:rPr>
              <a:t>tr</a:t>
            </a:r>
            <a:r>
              <a:rPr lang="en-IN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	for(</a:t>
            </a:r>
            <a:r>
              <a:rPr lang="en-IN" b="1" dirty="0" err="1" smtClean="0">
                <a:solidFill>
                  <a:srgbClr val="C00000"/>
                </a:solidFill>
              </a:rPr>
              <a:t>int</a:t>
            </a:r>
            <a:r>
              <a:rPr lang="en-IN" b="1" dirty="0" smtClean="0">
                <a:solidFill>
                  <a:srgbClr val="C00000"/>
                </a:solidFill>
              </a:rPr>
              <a:t> j=1;j&lt;=</a:t>
            </a:r>
            <a:r>
              <a:rPr lang="en-IN" b="1" dirty="0" err="1" smtClean="0">
                <a:solidFill>
                  <a:srgbClr val="C00000"/>
                </a:solidFill>
              </a:rPr>
              <a:t>cols;j</a:t>
            </a:r>
            <a:r>
              <a:rPr lang="en-IN" b="1" dirty="0" smtClean="0">
                <a:solidFill>
                  <a:srgbClr val="C00000"/>
                </a:solidFill>
              </a:rPr>
              <a:t>++)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("&lt;td&gt;");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("row="+</a:t>
            </a:r>
            <a:r>
              <a:rPr lang="en-IN" b="1" dirty="0" err="1" smtClean="0">
                <a:solidFill>
                  <a:srgbClr val="C00000"/>
                </a:solidFill>
              </a:rPr>
              <a:t>i</a:t>
            </a:r>
            <a:r>
              <a:rPr lang="en-IN" b="1" dirty="0" smtClean="0">
                <a:solidFill>
                  <a:srgbClr val="C00000"/>
                </a:solidFill>
              </a:rPr>
              <a:t>+",</a:t>
            </a:r>
            <a:r>
              <a:rPr lang="en-IN" b="1" dirty="0" err="1" smtClean="0">
                <a:solidFill>
                  <a:srgbClr val="C00000"/>
                </a:solidFill>
              </a:rPr>
              <a:t>col</a:t>
            </a:r>
            <a:r>
              <a:rPr lang="en-IN" b="1" dirty="0" smtClean="0">
                <a:solidFill>
                  <a:srgbClr val="C00000"/>
                </a:solidFill>
              </a:rPr>
              <a:t>="+j);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("&lt;/td&gt;");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("&lt;/</a:t>
            </a:r>
            <a:r>
              <a:rPr lang="en-IN" b="1" dirty="0" err="1" smtClean="0">
                <a:solidFill>
                  <a:srgbClr val="C00000"/>
                </a:solidFill>
              </a:rPr>
              <a:t>tr</a:t>
            </a:r>
            <a:r>
              <a:rPr lang="en-IN" b="1" dirty="0" smtClean="0">
                <a:solidFill>
                  <a:srgbClr val="C00000"/>
                </a:solidFill>
              </a:rPr>
              <a:t>&gt;");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("&lt;/table&gt;");	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else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	</a:t>
            </a:r>
            <a:r>
              <a:rPr lang="en-IN" b="1" dirty="0" err="1" smtClean="0">
                <a:solidFill>
                  <a:srgbClr val="C00000"/>
                </a:solidFill>
              </a:rPr>
              <a:t>out.println</a:t>
            </a:r>
            <a:r>
              <a:rPr lang="en-IN" b="1" dirty="0" smtClean="0">
                <a:solidFill>
                  <a:srgbClr val="C00000"/>
                </a:solidFill>
              </a:rPr>
              <a:t>("Row or column missing");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tld</a:t>
            </a:r>
            <a:r>
              <a:rPr lang="en-US" b="1" dirty="0" smtClean="0"/>
              <a:t> FILE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&lt;tag&gt;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&lt;name&gt;</a:t>
            </a:r>
            <a:r>
              <a:rPr lang="en-IN" sz="2000" b="1" dirty="0" err="1" smtClean="0">
                <a:solidFill>
                  <a:srgbClr val="C00000"/>
                </a:solidFill>
              </a:rPr>
              <a:t>createtable</a:t>
            </a:r>
            <a:r>
              <a:rPr lang="en-IN" sz="2000" b="1" dirty="0" smtClean="0">
                <a:solidFill>
                  <a:srgbClr val="C00000"/>
                </a:solidFill>
              </a:rPr>
              <a:t>&lt;/name&gt;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&lt;tag-class&gt;</a:t>
            </a:r>
            <a:r>
              <a:rPr lang="en-IN" sz="2000" b="1" dirty="0" err="1" smtClean="0">
                <a:solidFill>
                  <a:srgbClr val="C00000"/>
                </a:solidFill>
              </a:rPr>
              <a:t>simpleTags.RowColumn</a:t>
            </a:r>
            <a:r>
              <a:rPr lang="en-IN" sz="2000" b="1" dirty="0" smtClean="0">
                <a:solidFill>
                  <a:srgbClr val="C00000"/>
                </a:solidFill>
              </a:rPr>
              <a:t>&lt;/tag-class&gt;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&lt;body-content&gt;empty&lt;/body-content&gt;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&lt;attribute&gt;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	&lt;name&gt;rows&lt;/name&gt;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	&lt;required&gt;false&lt;/required&gt;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&lt;</a:t>
            </a:r>
            <a:r>
              <a:rPr lang="en-IN" sz="2000" b="1" dirty="0" err="1" smtClean="0">
                <a:solidFill>
                  <a:srgbClr val="7030A0"/>
                </a:solidFill>
              </a:rPr>
              <a:t>rtexprvalue</a:t>
            </a:r>
            <a:r>
              <a:rPr lang="en-IN" sz="2000" b="1" dirty="0" smtClean="0">
                <a:solidFill>
                  <a:srgbClr val="7030A0"/>
                </a:solidFill>
              </a:rPr>
              <a:t>&gt;false&lt;/</a:t>
            </a:r>
            <a:r>
              <a:rPr lang="en-IN" sz="2000" b="1" dirty="0" err="1" smtClean="0">
                <a:solidFill>
                  <a:srgbClr val="7030A0"/>
                </a:solidFill>
              </a:rPr>
              <a:t>rtexprvalue</a:t>
            </a:r>
            <a:r>
              <a:rPr lang="en-IN" sz="2000" b="1" dirty="0" smtClean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&lt;/attribute&gt;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&lt;attribute&gt;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	&lt;name&gt;cols&lt;/name&gt;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	&lt;required&gt;false&lt;/required&gt;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	&lt;</a:t>
            </a:r>
            <a:r>
              <a:rPr lang="en-IN" sz="2000" b="1" dirty="0" err="1" smtClean="0">
                <a:solidFill>
                  <a:srgbClr val="7030A0"/>
                </a:solidFill>
              </a:rPr>
              <a:t>rtexprvalue</a:t>
            </a:r>
            <a:r>
              <a:rPr lang="en-IN" sz="2000" b="1" dirty="0" smtClean="0">
                <a:solidFill>
                  <a:srgbClr val="7030A0"/>
                </a:solidFill>
              </a:rPr>
              <a:t>&gt;false&lt;/</a:t>
            </a:r>
            <a:r>
              <a:rPr lang="en-IN" sz="2000" b="1" dirty="0" err="1" smtClean="0">
                <a:solidFill>
                  <a:srgbClr val="7030A0"/>
                </a:solidFill>
              </a:rPr>
              <a:t>rtexprvalue</a:t>
            </a:r>
            <a:r>
              <a:rPr lang="en-IN" sz="2000" b="1" dirty="0" smtClean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&lt;/attribute&gt;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	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&lt;/tag&gt;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jsp</a:t>
            </a:r>
            <a:r>
              <a:rPr lang="en-US" b="1" dirty="0" smtClean="0"/>
              <a:t> PAGE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&lt;%@ </a:t>
            </a:r>
            <a:r>
              <a:rPr lang="en-IN" sz="1800" b="1" dirty="0" err="1" smtClean="0">
                <a:solidFill>
                  <a:srgbClr val="7030A0"/>
                </a:solidFill>
              </a:rPr>
              <a:t>taglib</a:t>
            </a:r>
            <a:r>
              <a:rPr lang="en-IN" sz="1800" b="1" dirty="0" smtClean="0">
                <a:solidFill>
                  <a:srgbClr val="7030A0"/>
                </a:solidFill>
              </a:rPr>
              <a:t> </a:t>
            </a:r>
            <a:r>
              <a:rPr lang="en-IN" sz="1800" b="1" dirty="0" err="1" smtClean="0">
                <a:solidFill>
                  <a:srgbClr val="7030A0"/>
                </a:solidFill>
              </a:rPr>
              <a:t>uri</a:t>
            </a:r>
            <a:r>
              <a:rPr lang="en-IN" sz="1800" b="1" dirty="0" smtClean="0">
                <a:solidFill>
                  <a:srgbClr val="7030A0"/>
                </a:solidFill>
              </a:rPr>
              <a:t>="/WEB-INF/</a:t>
            </a:r>
            <a:r>
              <a:rPr lang="en-IN" sz="1800" b="1" dirty="0" err="1" smtClean="0">
                <a:solidFill>
                  <a:srgbClr val="7030A0"/>
                </a:solidFill>
              </a:rPr>
              <a:t>tlds</a:t>
            </a:r>
            <a:r>
              <a:rPr lang="en-IN" sz="1800" b="1" dirty="0" smtClean="0">
                <a:solidFill>
                  <a:srgbClr val="7030A0"/>
                </a:solidFill>
              </a:rPr>
              <a:t>/mytld.tld"   prefix="</a:t>
            </a:r>
            <a:r>
              <a:rPr lang="en-IN" sz="1800" b="1" dirty="0" err="1" smtClean="0">
                <a:solidFill>
                  <a:srgbClr val="7030A0"/>
                </a:solidFill>
              </a:rPr>
              <a:t>mytag</a:t>
            </a:r>
            <a:r>
              <a:rPr lang="en-IN" sz="1800" b="1" dirty="0" smtClean="0">
                <a:solidFill>
                  <a:srgbClr val="7030A0"/>
                </a:solidFill>
              </a:rPr>
              <a:t>" %&gt;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&lt;html&gt;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&lt;title&gt;Welcome To Simple Tags&lt;/title&gt;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&lt;body </a:t>
            </a:r>
            <a:r>
              <a:rPr lang="en-IN" sz="1800" b="1" dirty="0" err="1" smtClean="0">
                <a:solidFill>
                  <a:srgbClr val="C00000"/>
                </a:solidFill>
              </a:rPr>
              <a:t>bgcolor</a:t>
            </a:r>
            <a:r>
              <a:rPr lang="en-IN" sz="1800" b="1" dirty="0" smtClean="0">
                <a:solidFill>
                  <a:srgbClr val="C00000"/>
                </a:solidFill>
              </a:rPr>
              <a:t>="pink"&gt;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&lt;</a:t>
            </a:r>
            <a:r>
              <a:rPr lang="en-IN" sz="1800" b="1" dirty="0" err="1" smtClean="0">
                <a:solidFill>
                  <a:srgbClr val="7030A0"/>
                </a:solidFill>
              </a:rPr>
              <a:t>mytag:createtable</a:t>
            </a:r>
            <a:r>
              <a:rPr lang="en-IN" sz="1800" b="1" dirty="0" smtClean="0">
                <a:solidFill>
                  <a:srgbClr val="7030A0"/>
                </a:solidFill>
              </a:rPr>
              <a:t> rows="9" cols="4"/&gt;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&lt;/html&gt;</a:t>
            </a:r>
          </a:p>
          <a:p>
            <a:pPr>
              <a:buNone/>
            </a:pPr>
            <a:endParaRPr lang="en-IN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SIMPLE TAGS </a:t>
            </a:r>
            <a:br>
              <a:rPr lang="en-US" b="1" dirty="0" smtClean="0"/>
            </a:br>
            <a:r>
              <a:rPr lang="en-US" b="1" dirty="0" smtClean="0"/>
              <a:t>WITH BODY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Simple Tags </a:t>
            </a:r>
            <a:r>
              <a:rPr lang="en-IN" dirty="0" smtClean="0"/>
              <a:t>can also have  body.</a:t>
            </a:r>
          </a:p>
          <a:p>
            <a:endParaRPr lang="en-IN" dirty="0" smtClean="0"/>
          </a:p>
          <a:p>
            <a:r>
              <a:rPr lang="en-IN" dirty="0" smtClean="0"/>
              <a:t>However whatever we write in a </a:t>
            </a:r>
            <a:r>
              <a:rPr lang="en-IN" b="1" dirty="0" smtClean="0">
                <a:solidFill>
                  <a:srgbClr val="002060"/>
                </a:solidFill>
              </a:rPr>
              <a:t>Simple Tag’s </a:t>
            </a:r>
            <a:r>
              <a:rPr lang="en-IN" dirty="0" smtClean="0"/>
              <a:t>body gets pasted by the container inside a special buffer called </a:t>
            </a:r>
            <a:r>
              <a:rPr lang="en-IN" b="1" dirty="0" err="1" smtClean="0">
                <a:solidFill>
                  <a:srgbClr val="7030A0"/>
                </a:solidFill>
              </a:rPr>
              <a:t>JspFragment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 smtClean="0"/>
              <a:t>So if we want our </a:t>
            </a:r>
            <a:r>
              <a:rPr lang="en-IN" b="1" dirty="0" smtClean="0">
                <a:solidFill>
                  <a:srgbClr val="002060"/>
                </a:solidFill>
              </a:rPr>
              <a:t>Simple Tag’s </a:t>
            </a:r>
            <a:r>
              <a:rPr lang="en-IN" dirty="0" smtClean="0"/>
              <a:t>body to be displayed in the page then we need to access the </a:t>
            </a:r>
            <a:r>
              <a:rPr lang="en-IN" b="1" dirty="0" err="1" smtClean="0">
                <a:solidFill>
                  <a:srgbClr val="7030A0"/>
                </a:solidFill>
              </a:rPr>
              <a:t>JspFragment</a:t>
            </a:r>
            <a:r>
              <a:rPr lang="en-IN" dirty="0" smtClean="0"/>
              <a:t> object in our </a:t>
            </a:r>
            <a:r>
              <a:rPr lang="en-IN" b="1" dirty="0" smtClean="0">
                <a:solidFill>
                  <a:srgbClr val="002060"/>
                </a:solidFill>
              </a:rPr>
              <a:t>Tag handler </a:t>
            </a:r>
            <a:r>
              <a:rPr lang="en-IN" dirty="0" smtClean="0"/>
              <a:t>class.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STEPS REQD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First, a simple amendment to the TLD is required — the</a:t>
            </a:r>
            <a:r>
              <a:rPr lang="en-IN" i="1" dirty="0" smtClean="0">
                <a:solidFill>
                  <a:srgbClr val="C00000"/>
                </a:solidFill>
              </a:rPr>
              <a:t> body-content </a:t>
            </a:r>
            <a:r>
              <a:rPr lang="en-IN" dirty="0" smtClean="0"/>
              <a:t>element needs a value </a:t>
            </a:r>
            <a:r>
              <a:rPr lang="en-IN" dirty="0" err="1" smtClean="0"/>
              <a:t>of'</a:t>
            </a:r>
            <a:r>
              <a:rPr lang="en-IN" b="1" dirty="0" err="1" smtClean="0">
                <a:solidFill>
                  <a:srgbClr val="7030A0"/>
                </a:solidFill>
              </a:rPr>
              <a:t>scriptless</a:t>
            </a:r>
            <a:r>
              <a:rPr lang="en-IN" dirty="0" smtClean="0"/>
              <a:t>'. </a:t>
            </a:r>
          </a:p>
          <a:p>
            <a:endParaRPr lang="en-IN" dirty="0" smtClean="0"/>
          </a:p>
          <a:p>
            <a:r>
              <a:rPr lang="en-IN" dirty="0" smtClean="0"/>
              <a:t>When using '</a:t>
            </a:r>
            <a:r>
              <a:rPr lang="en-IN" b="1" dirty="0" err="1" smtClean="0">
                <a:solidFill>
                  <a:srgbClr val="7030A0"/>
                </a:solidFill>
              </a:rPr>
              <a:t>scriptless</a:t>
            </a:r>
            <a:r>
              <a:rPr lang="en-IN" dirty="0" smtClean="0"/>
              <a:t>', we’re allowed to put </a:t>
            </a:r>
            <a:r>
              <a:rPr lang="en-IN" b="1" dirty="0" smtClean="0">
                <a:solidFill>
                  <a:srgbClr val="0070C0"/>
                </a:solidFill>
              </a:rPr>
              <a:t>template text</a:t>
            </a:r>
            <a:r>
              <a:rPr lang="en-IN" dirty="0" smtClean="0"/>
              <a:t>, </a:t>
            </a:r>
            <a:r>
              <a:rPr lang="en-IN" b="1" dirty="0" smtClean="0">
                <a:solidFill>
                  <a:srgbClr val="0070C0"/>
                </a:solidFill>
              </a:rPr>
              <a:t>standard actions </a:t>
            </a:r>
            <a:r>
              <a:rPr lang="en-IN" dirty="0" smtClean="0"/>
              <a:t>and </a:t>
            </a:r>
            <a:r>
              <a:rPr lang="en-IN" b="1" dirty="0" smtClean="0">
                <a:solidFill>
                  <a:srgbClr val="0070C0"/>
                </a:solidFill>
              </a:rPr>
              <a:t>custom actions </a:t>
            </a:r>
            <a:r>
              <a:rPr lang="en-IN" dirty="0" smtClean="0"/>
              <a:t>within our tag’s body — but not java code.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We  access </a:t>
            </a:r>
            <a:r>
              <a:rPr lang="en-IN" b="1" dirty="0" err="1" smtClean="0">
                <a:solidFill>
                  <a:srgbClr val="7030A0"/>
                </a:solidFill>
              </a:rPr>
              <a:t>JspFragment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object with the </a:t>
            </a:r>
            <a:r>
              <a:rPr lang="en-IN" b="1" dirty="0" err="1" smtClean="0">
                <a:solidFill>
                  <a:srgbClr val="C00000"/>
                </a:solidFill>
              </a:rPr>
              <a:t>getJspBody</a:t>
            </a:r>
            <a:r>
              <a:rPr lang="en-IN" b="1" dirty="0" smtClean="0">
                <a:solidFill>
                  <a:srgbClr val="C00000"/>
                </a:solidFill>
              </a:rPr>
              <a:t>()</a:t>
            </a:r>
            <a:r>
              <a:rPr lang="en-IN" dirty="0" smtClean="0"/>
              <a:t> method, and then we can execute it using the </a:t>
            </a:r>
            <a:r>
              <a:rPr lang="en-IN" b="1" dirty="0" err="1" smtClean="0">
                <a:solidFill>
                  <a:srgbClr val="7030A0"/>
                </a:solidFill>
              </a:rPr>
              <a:t>JspFragment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dirty="0" smtClean="0"/>
              <a:t>object’s </a:t>
            </a:r>
            <a:r>
              <a:rPr lang="en-IN" b="1" dirty="0" smtClean="0">
                <a:solidFill>
                  <a:srgbClr val="C00000"/>
                </a:solidFill>
              </a:rPr>
              <a:t>invoke() </a:t>
            </a:r>
            <a:r>
              <a:rPr lang="en-IN" dirty="0" smtClean="0"/>
              <a:t>method. </a:t>
            </a:r>
          </a:p>
          <a:p>
            <a:pPr lvl="1"/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STEPS REQD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Another important method that is called by the container is </a:t>
            </a:r>
            <a:r>
              <a:rPr lang="en-IN" b="1" dirty="0" err="1" smtClean="0">
                <a:solidFill>
                  <a:srgbClr val="C00000"/>
                </a:solidFill>
              </a:rPr>
              <a:t>setJspBody</a:t>
            </a:r>
            <a:r>
              <a:rPr lang="en-IN" b="1" dirty="0" smtClean="0">
                <a:solidFill>
                  <a:srgbClr val="C00000"/>
                </a:solidFill>
              </a:rPr>
              <a:t>(). </a:t>
            </a:r>
          </a:p>
          <a:p>
            <a:endParaRPr lang="en-IN" b="1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This method makes the tag’s body content available as an executable fragment of any EL expressions, custom actions and template text. </a:t>
            </a:r>
          </a:p>
          <a:p>
            <a:endParaRPr lang="en-IN" dirty="0" smtClean="0"/>
          </a:p>
          <a:p>
            <a:r>
              <a:rPr lang="en-IN" dirty="0" smtClean="0"/>
              <a:t>We  access this fragment with the </a:t>
            </a:r>
            <a:r>
              <a:rPr lang="en-IN" b="1" dirty="0" err="1" smtClean="0">
                <a:solidFill>
                  <a:srgbClr val="C00000"/>
                </a:solidFill>
              </a:rPr>
              <a:t>getJspBody</a:t>
            </a:r>
            <a:r>
              <a:rPr lang="en-IN" b="1" dirty="0" smtClean="0">
                <a:solidFill>
                  <a:srgbClr val="C00000"/>
                </a:solidFill>
              </a:rPr>
              <a:t>()</a:t>
            </a:r>
            <a:r>
              <a:rPr lang="en-IN" dirty="0" smtClean="0"/>
              <a:t> method, and we can execute it using the </a:t>
            </a:r>
            <a:r>
              <a:rPr lang="en-IN" b="1" dirty="0" err="1" smtClean="0">
                <a:solidFill>
                  <a:srgbClr val="7030A0"/>
                </a:solidFill>
              </a:rPr>
              <a:t>JspFragment</a:t>
            </a:r>
            <a:r>
              <a:rPr lang="en-IN" dirty="0" smtClean="0"/>
              <a:t> object’s </a:t>
            </a:r>
            <a:r>
              <a:rPr lang="en-IN" b="1" dirty="0" smtClean="0">
                <a:solidFill>
                  <a:srgbClr val="7030A0"/>
                </a:solidFill>
              </a:rPr>
              <a:t>invoke()</a:t>
            </a:r>
            <a:r>
              <a:rPr lang="en-IN" dirty="0" smtClean="0"/>
              <a:t> method. </a:t>
            </a:r>
          </a:p>
          <a:p>
            <a:pPr lvl="1"/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STEPS REQD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The prototype of </a:t>
            </a:r>
            <a:r>
              <a:rPr lang="en-IN" b="1" dirty="0" smtClean="0">
                <a:solidFill>
                  <a:srgbClr val="C00000"/>
                </a:solidFill>
              </a:rPr>
              <a:t>invoke( ) </a:t>
            </a:r>
            <a:r>
              <a:rPr lang="en-IN" dirty="0" smtClean="0"/>
              <a:t>is:</a:t>
            </a:r>
          </a:p>
          <a:p>
            <a:pPr>
              <a:buNone/>
            </a:pPr>
            <a:endParaRPr lang="en-IN" b="1" dirty="0" smtClean="0"/>
          </a:p>
          <a:p>
            <a:pPr>
              <a:buNone/>
            </a:pPr>
            <a:r>
              <a:rPr lang="en-IN" b="1" dirty="0" smtClean="0"/>
              <a:t>	</a:t>
            </a:r>
            <a:r>
              <a:rPr lang="en-IN" b="1" dirty="0" smtClean="0">
                <a:solidFill>
                  <a:srgbClr val="00B050"/>
                </a:solidFill>
              </a:rPr>
              <a:t>public void invoke(Writer)</a:t>
            </a:r>
            <a:endParaRPr lang="en-IN" dirty="0" smtClean="0">
              <a:solidFill>
                <a:srgbClr val="00B050"/>
              </a:solidFill>
            </a:endParaRP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When </a:t>
            </a:r>
            <a:r>
              <a:rPr lang="en-IN" b="1" dirty="0" smtClean="0">
                <a:solidFill>
                  <a:srgbClr val="C00000"/>
                </a:solidFill>
              </a:rPr>
              <a:t>invoke()</a:t>
            </a:r>
            <a:r>
              <a:rPr lang="en-IN" dirty="0" smtClean="0"/>
              <a:t> is called, the fragment is executed and then written to this Writer object.</a:t>
            </a:r>
          </a:p>
          <a:p>
            <a:endParaRPr lang="en-IN" sz="2800" dirty="0" smtClean="0"/>
          </a:p>
          <a:p>
            <a:r>
              <a:rPr lang="en-IN" sz="2800" dirty="0" smtClean="0"/>
              <a:t>In simple cases we can supply </a:t>
            </a:r>
            <a:r>
              <a:rPr lang="en-IN" sz="2800" b="1" dirty="0" smtClean="0">
                <a:solidFill>
                  <a:srgbClr val="C00000"/>
                </a:solidFill>
              </a:rPr>
              <a:t>invoke()</a:t>
            </a:r>
            <a:r>
              <a:rPr lang="en-IN" sz="2800" dirty="0" smtClean="0"/>
              <a:t> an argument of </a:t>
            </a:r>
            <a:r>
              <a:rPr lang="en-IN" sz="2800" b="1" dirty="0" smtClean="0">
                <a:solidFill>
                  <a:srgbClr val="C00000"/>
                </a:solidFill>
              </a:rPr>
              <a:t>null</a:t>
            </a:r>
            <a:r>
              <a:rPr lang="en-IN" sz="2800" dirty="0" smtClean="0"/>
              <a:t>, causing it to use the current JSP’s Writer and, consequently, print the executed fragment directly to the page.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endParaRPr lang="en-IN" b="1" dirty="0" smtClean="0"/>
          </a:p>
          <a:p>
            <a:pPr lvl="1"/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STEPS REQD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TO </a:t>
            </a:r>
            <a:br>
              <a:rPr lang="en-US" b="1" dirty="0" smtClean="0"/>
            </a:br>
            <a:r>
              <a:rPr lang="en-US" b="1" dirty="0" smtClean="0"/>
              <a:t>CUSTOM TAGS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today’s development , the main focus is to use </a:t>
            </a:r>
            <a:r>
              <a:rPr lang="en-US" i="1" dirty="0" smtClean="0">
                <a:solidFill>
                  <a:srgbClr val="C00000"/>
                </a:solidFill>
              </a:rPr>
              <a:t>as less java code as possible</a:t>
            </a:r>
            <a:r>
              <a:rPr lang="en-US" dirty="0" smtClean="0"/>
              <a:t> in the </a:t>
            </a:r>
            <a:r>
              <a:rPr lang="en-US" dirty="0" err="1" smtClean="0"/>
              <a:t>jsp</a:t>
            </a:r>
            <a:r>
              <a:rPr lang="en-US" dirty="0" smtClean="0"/>
              <a:t> page .</a:t>
            </a:r>
          </a:p>
          <a:p>
            <a:endParaRPr lang="en-US" dirty="0" smtClean="0"/>
          </a:p>
          <a:p>
            <a:r>
              <a:rPr lang="en-US" dirty="0" smtClean="0"/>
              <a:t>Till now we have achieved this through </a:t>
            </a:r>
            <a:r>
              <a:rPr lang="en-US" b="1" dirty="0" smtClean="0">
                <a:solidFill>
                  <a:srgbClr val="0070C0"/>
                </a:solidFill>
              </a:rPr>
              <a:t>Java Beans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0070C0"/>
                </a:solidFill>
              </a:rPr>
              <a:t>EL</a:t>
            </a:r>
            <a:r>
              <a:rPr lang="en-US" dirty="0" smtClean="0"/>
              <a:t> but they both have a drawback which is that they may just </a:t>
            </a:r>
            <a:r>
              <a:rPr lang="en-US" b="1" dirty="0" smtClean="0">
                <a:solidFill>
                  <a:srgbClr val="00B050"/>
                </a:solidFill>
              </a:rPr>
              <a:t>create</a:t>
            </a:r>
            <a:r>
              <a:rPr lang="en-US" dirty="0" smtClean="0"/>
              <a:t> , </a:t>
            </a:r>
            <a:r>
              <a:rPr lang="en-US" b="1" dirty="0" smtClean="0">
                <a:solidFill>
                  <a:srgbClr val="00B050"/>
                </a:solidFill>
              </a:rPr>
              <a:t>initialize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access </a:t>
            </a:r>
            <a:r>
              <a:rPr lang="en-US" dirty="0" smtClean="0"/>
              <a:t>objects but cannot perform any kind of </a:t>
            </a:r>
            <a:r>
              <a:rPr lang="en-US" b="1" dirty="0" smtClean="0">
                <a:solidFill>
                  <a:srgbClr val="7030A0"/>
                </a:solidFill>
              </a:rPr>
              <a:t>processing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sz="3700" dirty="0" smtClean="0"/>
              <a:t>In simple cases we can supply </a:t>
            </a:r>
            <a:r>
              <a:rPr lang="en-IN" sz="3700" b="1" dirty="0" smtClean="0">
                <a:solidFill>
                  <a:srgbClr val="C00000"/>
                </a:solidFill>
              </a:rPr>
              <a:t>invoke()</a:t>
            </a:r>
            <a:r>
              <a:rPr lang="en-IN" sz="3700" dirty="0" smtClean="0"/>
              <a:t> an argument of </a:t>
            </a:r>
            <a:r>
              <a:rPr lang="en-IN" sz="3700" b="1" dirty="0" smtClean="0">
                <a:solidFill>
                  <a:srgbClr val="00B050"/>
                </a:solidFill>
              </a:rPr>
              <a:t>null</a:t>
            </a:r>
            <a:r>
              <a:rPr lang="en-IN" sz="3700" dirty="0" smtClean="0"/>
              <a:t>, causing it to use the current JSP’s Writer and, consequently, print the executed fragment directly to the page. </a:t>
            </a:r>
          </a:p>
          <a:p>
            <a:endParaRPr lang="en-IN" sz="3700" dirty="0" smtClean="0"/>
          </a:p>
          <a:p>
            <a:r>
              <a:rPr lang="en-IN" sz="3700" dirty="0" smtClean="0"/>
              <a:t>However in many cases, we will want to first process the body content in some way before we send it to the output stream.</a:t>
            </a:r>
          </a:p>
          <a:p>
            <a:endParaRPr lang="en-IN" sz="3700" dirty="0" smtClean="0"/>
          </a:p>
          <a:p>
            <a:r>
              <a:rPr lang="en-IN" sz="3700" dirty="0" smtClean="0"/>
              <a:t>This can be done by using a special class called </a:t>
            </a:r>
            <a:r>
              <a:rPr lang="en-IN" sz="3700" b="1" dirty="0" err="1" smtClean="0">
                <a:solidFill>
                  <a:srgbClr val="7030A0"/>
                </a:solidFill>
              </a:rPr>
              <a:t>StringWriter</a:t>
            </a:r>
            <a:endParaRPr lang="en-IN" sz="3700" b="1" dirty="0" smtClean="0">
              <a:solidFill>
                <a:srgbClr val="7030A0"/>
              </a:solidFill>
            </a:endParaRP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	</a:t>
            </a:r>
            <a:endParaRPr lang="en-IN" b="1" dirty="0" smtClean="0"/>
          </a:p>
          <a:p>
            <a:pPr lvl="1"/>
            <a:endParaRPr lang="en-US" dirty="0" smtClean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STEPS REQD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Tag Handler </a:t>
            </a:r>
            <a:r>
              <a:rPr lang="en-US" b="1" dirty="0" smtClean="0"/>
              <a:t>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511666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package </a:t>
            </a:r>
            <a:r>
              <a:rPr lang="en-IN" b="1" dirty="0" err="1" smtClean="0">
                <a:solidFill>
                  <a:srgbClr val="C00000"/>
                </a:solidFill>
              </a:rPr>
              <a:t>simpleTags</a:t>
            </a:r>
            <a:r>
              <a:rPr lang="en-IN" b="1" dirty="0" smtClean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javax.servlet.jsp.tagext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java.io.*;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java.util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public class </a:t>
            </a:r>
            <a:r>
              <a:rPr lang="en-IN" b="1" dirty="0" err="1" smtClean="0">
                <a:solidFill>
                  <a:srgbClr val="C00000"/>
                </a:solidFill>
              </a:rPr>
              <a:t>TestBody</a:t>
            </a:r>
            <a:r>
              <a:rPr lang="en-IN" b="1" dirty="0" smtClean="0">
                <a:solidFill>
                  <a:srgbClr val="C00000"/>
                </a:solidFill>
              </a:rPr>
              <a:t> extends </a:t>
            </a:r>
            <a:r>
              <a:rPr lang="en-IN" b="1" dirty="0" err="1" smtClean="0">
                <a:solidFill>
                  <a:srgbClr val="C00000"/>
                </a:solidFill>
              </a:rPr>
              <a:t>SimpleTagSupport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public void </a:t>
            </a:r>
            <a:r>
              <a:rPr lang="en-IN" b="1" dirty="0" err="1" smtClean="0">
                <a:solidFill>
                  <a:srgbClr val="C00000"/>
                </a:solidFill>
              </a:rPr>
              <a:t>doTag</a:t>
            </a:r>
            <a:r>
              <a:rPr lang="en-IN" b="1" dirty="0" smtClean="0">
                <a:solidFill>
                  <a:srgbClr val="C00000"/>
                </a:solidFill>
              </a:rPr>
              <a:t>() throws </a:t>
            </a:r>
            <a:r>
              <a:rPr lang="en-IN" b="1" dirty="0" err="1" smtClean="0">
                <a:solidFill>
                  <a:srgbClr val="C00000"/>
                </a:solidFill>
              </a:rPr>
              <a:t>JspException,IOException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	</a:t>
            </a:r>
            <a:r>
              <a:rPr lang="en-IN" b="1" dirty="0" err="1" smtClean="0">
                <a:solidFill>
                  <a:srgbClr val="7030A0"/>
                </a:solidFill>
              </a:rPr>
              <a:t>JspFragment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err="1" smtClean="0">
                <a:solidFill>
                  <a:srgbClr val="7030A0"/>
                </a:solidFill>
              </a:rPr>
              <a:t>fr</a:t>
            </a:r>
            <a:r>
              <a:rPr lang="en-IN" b="1" dirty="0" smtClean="0">
                <a:solidFill>
                  <a:srgbClr val="7030A0"/>
                </a:solidFill>
              </a:rPr>
              <a:t>=</a:t>
            </a:r>
            <a:r>
              <a:rPr lang="en-IN" b="1" dirty="0" err="1" smtClean="0">
                <a:solidFill>
                  <a:srgbClr val="7030A0"/>
                </a:solidFill>
              </a:rPr>
              <a:t>getJspBody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	</a:t>
            </a:r>
            <a:r>
              <a:rPr lang="en-IN" b="1" dirty="0" err="1" smtClean="0">
                <a:solidFill>
                  <a:srgbClr val="7030A0"/>
                </a:solidFill>
              </a:rPr>
              <a:t>fr.invoke</a:t>
            </a:r>
            <a:r>
              <a:rPr lang="en-IN" b="1" dirty="0" smtClean="0">
                <a:solidFill>
                  <a:srgbClr val="7030A0"/>
                </a:solidFill>
              </a:rPr>
              <a:t>(null);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tld</a:t>
            </a:r>
            <a:r>
              <a:rPr lang="en-US" b="1" dirty="0" smtClean="0"/>
              <a:t> FILE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&lt;tag&gt;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&lt;name&gt;</a:t>
            </a:r>
            <a:r>
              <a:rPr lang="en-IN" sz="2000" b="1" dirty="0" err="1" smtClean="0">
                <a:solidFill>
                  <a:srgbClr val="7030A0"/>
                </a:solidFill>
              </a:rPr>
              <a:t>showbody</a:t>
            </a:r>
            <a:r>
              <a:rPr lang="en-IN" sz="2000" b="1" dirty="0" smtClean="0">
                <a:solidFill>
                  <a:srgbClr val="7030A0"/>
                </a:solidFill>
              </a:rPr>
              <a:t>&lt;/name&gt;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&lt;tag-class&gt;</a:t>
            </a:r>
            <a:r>
              <a:rPr lang="en-IN" sz="2000" b="1" dirty="0" err="1" smtClean="0">
                <a:solidFill>
                  <a:srgbClr val="7030A0"/>
                </a:solidFill>
              </a:rPr>
              <a:t>simpleTags.TestBody</a:t>
            </a:r>
            <a:r>
              <a:rPr lang="en-IN" sz="2000" b="1" dirty="0" smtClean="0">
                <a:solidFill>
                  <a:srgbClr val="7030A0"/>
                </a:solidFill>
              </a:rPr>
              <a:t>&lt;/tag-class&gt;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&lt;body-content&gt;</a:t>
            </a:r>
            <a:r>
              <a:rPr lang="en-IN" sz="2000" b="1" dirty="0" err="1" smtClean="0">
                <a:solidFill>
                  <a:srgbClr val="7030A0"/>
                </a:solidFill>
              </a:rPr>
              <a:t>Scriptless</a:t>
            </a:r>
            <a:r>
              <a:rPr lang="en-IN" sz="2000" b="1" dirty="0" smtClean="0">
                <a:solidFill>
                  <a:srgbClr val="7030A0"/>
                </a:solidFill>
              </a:rPr>
              <a:t>&lt;/body-content&gt;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&lt;/tag&gt;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jsp</a:t>
            </a:r>
            <a:r>
              <a:rPr lang="en-US" b="1" dirty="0" smtClean="0"/>
              <a:t> PAGE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&lt;%@ page </a:t>
            </a:r>
            <a:r>
              <a:rPr lang="en-IN" sz="1800" b="1" dirty="0" err="1" smtClean="0">
                <a:solidFill>
                  <a:srgbClr val="C00000"/>
                </a:solidFill>
              </a:rPr>
              <a:t>isELIgnored</a:t>
            </a:r>
            <a:r>
              <a:rPr lang="en-IN" sz="1800" b="1" dirty="0" smtClean="0">
                <a:solidFill>
                  <a:srgbClr val="C00000"/>
                </a:solidFill>
              </a:rPr>
              <a:t>="false" %&gt;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&lt;%@ </a:t>
            </a:r>
            <a:r>
              <a:rPr lang="en-IN" sz="1800" b="1" dirty="0" err="1" smtClean="0">
                <a:solidFill>
                  <a:srgbClr val="C00000"/>
                </a:solidFill>
              </a:rPr>
              <a:t>taglib</a:t>
            </a:r>
            <a:r>
              <a:rPr lang="en-IN" sz="1800" b="1" dirty="0" smtClean="0">
                <a:solidFill>
                  <a:srgbClr val="C00000"/>
                </a:solidFill>
              </a:rPr>
              <a:t> </a:t>
            </a:r>
            <a:r>
              <a:rPr lang="en-IN" sz="1800" b="1" dirty="0" err="1" smtClean="0">
                <a:solidFill>
                  <a:srgbClr val="C00000"/>
                </a:solidFill>
              </a:rPr>
              <a:t>uri</a:t>
            </a:r>
            <a:r>
              <a:rPr lang="en-IN" sz="1800" b="1" dirty="0" smtClean="0">
                <a:solidFill>
                  <a:srgbClr val="C00000"/>
                </a:solidFill>
              </a:rPr>
              <a:t>="/WEB-INF/</a:t>
            </a:r>
            <a:r>
              <a:rPr lang="en-IN" sz="1800" b="1" dirty="0" err="1" smtClean="0">
                <a:solidFill>
                  <a:srgbClr val="C00000"/>
                </a:solidFill>
              </a:rPr>
              <a:t>tlds</a:t>
            </a:r>
            <a:r>
              <a:rPr lang="en-IN" sz="1800" b="1" dirty="0" smtClean="0">
                <a:solidFill>
                  <a:srgbClr val="C00000"/>
                </a:solidFill>
              </a:rPr>
              <a:t>/mytld.tld"  prefix="</a:t>
            </a:r>
            <a:r>
              <a:rPr lang="en-IN" sz="1800" b="1" dirty="0" err="1" smtClean="0">
                <a:solidFill>
                  <a:srgbClr val="C00000"/>
                </a:solidFill>
              </a:rPr>
              <a:t>mytag</a:t>
            </a:r>
            <a:r>
              <a:rPr lang="en-IN" sz="1800" b="1" dirty="0" smtClean="0">
                <a:solidFill>
                  <a:srgbClr val="C00000"/>
                </a:solidFill>
              </a:rPr>
              <a:t>" %&gt;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&lt;html&gt;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&lt;title&gt;Welcome To Simple Tags&lt;/title&gt;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&lt;body </a:t>
            </a:r>
            <a:r>
              <a:rPr lang="en-IN" sz="1800" b="1" dirty="0" err="1" smtClean="0">
                <a:solidFill>
                  <a:srgbClr val="C00000"/>
                </a:solidFill>
              </a:rPr>
              <a:t>bgcolor</a:t>
            </a:r>
            <a:r>
              <a:rPr lang="en-IN" sz="1800" b="1" dirty="0" smtClean="0">
                <a:solidFill>
                  <a:srgbClr val="C00000"/>
                </a:solidFill>
              </a:rPr>
              <a:t>="pink"&gt;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&lt;</a:t>
            </a:r>
            <a:r>
              <a:rPr lang="en-IN" sz="1800" b="1" dirty="0" err="1" smtClean="0">
                <a:solidFill>
                  <a:srgbClr val="7030A0"/>
                </a:solidFill>
              </a:rPr>
              <a:t>mytag:showbody</a:t>
            </a:r>
            <a:r>
              <a:rPr lang="en-IN" sz="1800" b="1" dirty="0" smtClean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Hello user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&lt;/</a:t>
            </a:r>
            <a:r>
              <a:rPr lang="en-IN" sz="1800" b="1" dirty="0" err="1" smtClean="0">
                <a:solidFill>
                  <a:srgbClr val="7030A0"/>
                </a:solidFill>
              </a:rPr>
              <a:t>mytag:showbody</a:t>
            </a:r>
            <a:r>
              <a:rPr lang="en-IN" sz="1800" b="1" dirty="0" smtClean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&lt;/html&gt;</a:t>
            </a:r>
            <a:endParaRPr lang="en-IN" sz="2000" b="1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MANIPULATING </a:t>
            </a:r>
            <a:br>
              <a:rPr lang="en-US" b="1" dirty="0" smtClean="0"/>
            </a:br>
            <a:r>
              <a:rPr lang="en-US" b="1" dirty="0" smtClean="0"/>
              <a:t>TAG BODY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In order to manipulate contents of Simple Tag we have to perform the following steps:</a:t>
            </a: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Create an instance of </a:t>
            </a:r>
            <a:r>
              <a:rPr lang="en-IN" b="1" dirty="0" err="1" smtClean="0">
                <a:solidFill>
                  <a:srgbClr val="7030A0"/>
                </a:solidFill>
              </a:rPr>
              <a:t>StringWriter</a:t>
            </a:r>
            <a:r>
              <a:rPr lang="en-IN" b="1" dirty="0" smtClean="0">
                <a:solidFill>
                  <a:srgbClr val="00B050"/>
                </a:solidFill>
              </a:rPr>
              <a:t> class</a:t>
            </a:r>
          </a:p>
          <a:p>
            <a:pPr lvl="1"/>
            <a:endParaRPr lang="en-IN" b="1" dirty="0" smtClean="0">
              <a:solidFill>
                <a:srgbClr val="00B050"/>
              </a:solidFill>
            </a:endParaRP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Pass the </a:t>
            </a:r>
            <a:r>
              <a:rPr lang="en-IN" b="1" dirty="0" err="1" smtClean="0">
                <a:solidFill>
                  <a:srgbClr val="7030A0"/>
                </a:solidFill>
              </a:rPr>
              <a:t>StringWriter</a:t>
            </a:r>
            <a:r>
              <a:rPr lang="en-IN" b="1" dirty="0" smtClean="0">
                <a:solidFill>
                  <a:srgbClr val="00B050"/>
                </a:solidFill>
              </a:rPr>
              <a:t> instance to the method </a:t>
            </a:r>
            <a:r>
              <a:rPr lang="en-IN" b="1" dirty="0" smtClean="0">
                <a:solidFill>
                  <a:srgbClr val="C00000"/>
                </a:solidFill>
              </a:rPr>
              <a:t>invoke() </a:t>
            </a:r>
            <a:r>
              <a:rPr lang="en-IN" b="1" dirty="0" smtClean="0">
                <a:solidFill>
                  <a:srgbClr val="00B050"/>
                </a:solidFill>
              </a:rPr>
              <a:t>of </a:t>
            </a:r>
            <a:r>
              <a:rPr lang="en-IN" b="1" dirty="0" err="1" smtClean="0">
                <a:solidFill>
                  <a:srgbClr val="7030A0"/>
                </a:solidFill>
              </a:rPr>
              <a:t>JspFragment</a:t>
            </a:r>
            <a:endParaRPr lang="en-IN" b="1" dirty="0" smtClean="0">
              <a:solidFill>
                <a:srgbClr val="7030A0"/>
              </a:solidFill>
            </a:endParaRPr>
          </a:p>
          <a:p>
            <a:pPr lvl="1"/>
            <a:endParaRPr lang="en-IN" b="1" dirty="0" smtClean="0">
              <a:solidFill>
                <a:srgbClr val="00B050"/>
              </a:solidFill>
            </a:endParaRP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The method </a:t>
            </a:r>
            <a:r>
              <a:rPr lang="en-IN" b="1" dirty="0" smtClean="0">
                <a:solidFill>
                  <a:srgbClr val="C00000"/>
                </a:solidFill>
              </a:rPr>
              <a:t>invoke( ) </a:t>
            </a:r>
            <a:r>
              <a:rPr lang="en-IN" b="1" dirty="0" smtClean="0">
                <a:solidFill>
                  <a:srgbClr val="00B050"/>
                </a:solidFill>
              </a:rPr>
              <a:t>will send the output to the </a:t>
            </a:r>
            <a:r>
              <a:rPr lang="en-IN" b="1" dirty="0" err="1" smtClean="0">
                <a:solidFill>
                  <a:srgbClr val="7030A0"/>
                </a:solidFill>
              </a:rPr>
              <a:t>StringWriter</a:t>
            </a:r>
            <a:r>
              <a:rPr lang="en-IN" b="1" dirty="0" smtClean="0">
                <a:solidFill>
                  <a:srgbClr val="00B050"/>
                </a:solidFill>
              </a:rPr>
              <a:t> object rather than passing it to the page output.</a:t>
            </a:r>
          </a:p>
          <a:p>
            <a:pPr lvl="1"/>
            <a:endParaRPr lang="en-IN" b="1" dirty="0" smtClean="0">
              <a:solidFill>
                <a:srgbClr val="00B050"/>
              </a:solidFill>
            </a:endParaRP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Extract the output from </a:t>
            </a:r>
            <a:r>
              <a:rPr lang="en-IN" b="1" dirty="0" err="1" smtClean="0">
                <a:solidFill>
                  <a:srgbClr val="7030A0"/>
                </a:solidFill>
              </a:rPr>
              <a:t>StringWriter</a:t>
            </a:r>
            <a:r>
              <a:rPr lang="en-IN" b="1" dirty="0" smtClean="0">
                <a:solidFill>
                  <a:srgbClr val="00B050"/>
                </a:solidFill>
              </a:rPr>
              <a:t> object by calling it’s </a:t>
            </a:r>
            <a:r>
              <a:rPr lang="en-IN" b="1" dirty="0" err="1" smtClean="0">
                <a:solidFill>
                  <a:srgbClr val="C00000"/>
                </a:solidFill>
              </a:rPr>
              <a:t>toString</a:t>
            </a:r>
            <a:r>
              <a:rPr lang="en-IN" b="1" dirty="0" smtClean="0">
                <a:solidFill>
                  <a:srgbClr val="C00000"/>
                </a:solidFill>
              </a:rPr>
              <a:t>() </a:t>
            </a:r>
            <a:r>
              <a:rPr lang="en-IN" b="1" dirty="0" smtClean="0">
                <a:solidFill>
                  <a:srgbClr val="00B050"/>
                </a:solidFill>
              </a:rPr>
              <a:t>method and manipulate it as per </a:t>
            </a:r>
            <a:r>
              <a:rPr lang="en-IN" b="1" dirty="0" err="1" smtClean="0">
                <a:solidFill>
                  <a:srgbClr val="00B050"/>
                </a:solidFill>
              </a:rPr>
              <a:t>rquirement</a:t>
            </a:r>
            <a:r>
              <a:rPr lang="en-IN" b="1" dirty="0" smtClean="0">
                <a:solidFill>
                  <a:srgbClr val="00B050"/>
                </a:solidFill>
              </a:rPr>
              <a:t>.</a:t>
            </a:r>
          </a:p>
          <a:p>
            <a:pPr lvl="1"/>
            <a:endParaRPr lang="en-IN" b="1" dirty="0" smtClean="0">
              <a:solidFill>
                <a:srgbClr val="00B050"/>
              </a:solidFill>
            </a:endParaRPr>
          </a:p>
          <a:p>
            <a:pPr lvl="1"/>
            <a:r>
              <a:rPr lang="en-IN" b="1" dirty="0" smtClean="0">
                <a:solidFill>
                  <a:srgbClr val="00B050"/>
                </a:solidFill>
              </a:rPr>
              <a:t>Finally pass it as the argument to </a:t>
            </a:r>
            <a:r>
              <a:rPr lang="en-IN" b="1" dirty="0" err="1" smtClean="0">
                <a:solidFill>
                  <a:srgbClr val="C00000"/>
                </a:solidFill>
              </a:rPr>
              <a:t>println</a:t>
            </a:r>
            <a:r>
              <a:rPr lang="en-IN" b="1" dirty="0" smtClean="0">
                <a:solidFill>
                  <a:srgbClr val="C00000"/>
                </a:solidFill>
              </a:rPr>
              <a:t>( ) </a:t>
            </a:r>
            <a:r>
              <a:rPr lang="en-IN" b="1" dirty="0" smtClean="0">
                <a:solidFill>
                  <a:srgbClr val="00B050"/>
                </a:solidFill>
              </a:rPr>
              <a:t>method</a:t>
            </a:r>
          </a:p>
          <a:p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solidFill>
                  <a:srgbClr val="7030A0"/>
                </a:solidFill>
              </a:rPr>
              <a:t>Tag Handler </a:t>
            </a:r>
            <a:r>
              <a:rPr lang="en-US" b="1" dirty="0" smtClean="0"/>
              <a:t>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511666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 err="1" smtClean="0">
                <a:solidFill>
                  <a:srgbClr val="C00000"/>
                </a:solidFill>
              </a:rPr>
              <a:t>ackage</a:t>
            </a:r>
            <a:r>
              <a:rPr lang="en-IN" b="1" dirty="0" smtClean="0">
                <a:solidFill>
                  <a:srgbClr val="C00000"/>
                </a:solidFill>
              </a:rPr>
              <a:t> </a:t>
            </a:r>
            <a:r>
              <a:rPr lang="en-IN" b="1" dirty="0" err="1" smtClean="0">
                <a:solidFill>
                  <a:srgbClr val="C00000"/>
                </a:solidFill>
              </a:rPr>
              <a:t>simpleTags</a:t>
            </a:r>
            <a:r>
              <a:rPr lang="en-IN" b="1" dirty="0" smtClean="0">
                <a:solidFill>
                  <a:srgbClr val="C00000"/>
                </a:solidFill>
              </a:rPr>
              <a:t>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javax.servlet.jsp.tagext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javax.servlet.jsp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java.io.*;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import </a:t>
            </a:r>
            <a:r>
              <a:rPr lang="en-IN" b="1" dirty="0" err="1" smtClean="0">
                <a:solidFill>
                  <a:srgbClr val="C00000"/>
                </a:solidFill>
              </a:rPr>
              <a:t>java.util</a:t>
            </a:r>
            <a:r>
              <a:rPr lang="en-IN" b="1" dirty="0" smtClean="0">
                <a:solidFill>
                  <a:srgbClr val="C00000"/>
                </a:solidFill>
              </a:rPr>
              <a:t>.*;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public class </a:t>
            </a:r>
            <a:r>
              <a:rPr lang="en-IN" b="1" dirty="0" err="1" smtClean="0">
                <a:solidFill>
                  <a:srgbClr val="C00000"/>
                </a:solidFill>
              </a:rPr>
              <a:t>BodyChange</a:t>
            </a:r>
            <a:r>
              <a:rPr lang="en-IN" b="1" dirty="0" smtClean="0">
                <a:solidFill>
                  <a:srgbClr val="C00000"/>
                </a:solidFill>
              </a:rPr>
              <a:t> extends </a:t>
            </a:r>
            <a:r>
              <a:rPr lang="en-IN" b="1" dirty="0" err="1" smtClean="0">
                <a:solidFill>
                  <a:srgbClr val="C00000"/>
                </a:solidFill>
              </a:rPr>
              <a:t>SimpleTagSupport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public void </a:t>
            </a:r>
            <a:r>
              <a:rPr lang="en-IN" b="1" dirty="0" err="1" smtClean="0">
                <a:solidFill>
                  <a:srgbClr val="C00000"/>
                </a:solidFill>
              </a:rPr>
              <a:t>doTag</a:t>
            </a:r>
            <a:r>
              <a:rPr lang="en-IN" b="1" dirty="0" smtClean="0">
                <a:solidFill>
                  <a:srgbClr val="C00000"/>
                </a:solidFill>
              </a:rPr>
              <a:t>()throws </a:t>
            </a:r>
            <a:r>
              <a:rPr lang="en-IN" b="1" dirty="0" err="1" smtClean="0">
                <a:solidFill>
                  <a:srgbClr val="C00000"/>
                </a:solidFill>
              </a:rPr>
              <a:t>JspException,IOException</a:t>
            </a:r>
            <a:endParaRPr lang="en-IN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{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</a:t>
            </a:r>
            <a:r>
              <a:rPr lang="en-IN" b="1" dirty="0" err="1" smtClean="0">
                <a:solidFill>
                  <a:srgbClr val="7030A0"/>
                </a:solidFill>
              </a:rPr>
              <a:t>JspFragment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err="1" smtClean="0">
                <a:solidFill>
                  <a:srgbClr val="7030A0"/>
                </a:solidFill>
              </a:rPr>
              <a:t>fr</a:t>
            </a:r>
            <a:r>
              <a:rPr lang="en-IN" b="1" dirty="0" smtClean="0">
                <a:solidFill>
                  <a:srgbClr val="7030A0"/>
                </a:solidFill>
              </a:rPr>
              <a:t>=</a:t>
            </a:r>
            <a:r>
              <a:rPr lang="en-IN" b="1" dirty="0" err="1" smtClean="0">
                <a:solidFill>
                  <a:srgbClr val="7030A0"/>
                </a:solidFill>
              </a:rPr>
              <a:t>getJspBody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err="1" smtClean="0">
                <a:solidFill>
                  <a:srgbClr val="00B050"/>
                </a:solidFill>
              </a:rPr>
              <a:t>StringWriter</a:t>
            </a:r>
            <a:r>
              <a:rPr lang="en-IN" b="1" dirty="0" smtClean="0">
                <a:solidFill>
                  <a:srgbClr val="00B050"/>
                </a:solidFill>
              </a:rPr>
              <a:t> </a:t>
            </a:r>
            <a:r>
              <a:rPr lang="en-IN" b="1" dirty="0" err="1" smtClean="0">
                <a:solidFill>
                  <a:srgbClr val="00B050"/>
                </a:solidFill>
              </a:rPr>
              <a:t>sw</a:t>
            </a:r>
            <a:r>
              <a:rPr lang="en-IN" b="1" dirty="0" smtClean="0">
                <a:solidFill>
                  <a:srgbClr val="00B050"/>
                </a:solidFill>
              </a:rPr>
              <a:t>=new </a:t>
            </a:r>
            <a:r>
              <a:rPr lang="en-IN" b="1" dirty="0" err="1" smtClean="0">
                <a:solidFill>
                  <a:srgbClr val="00B050"/>
                </a:solidFill>
              </a:rPr>
              <a:t>StringWriter</a:t>
            </a:r>
            <a:r>
              <a:rPr lang="en-IN" b="1" dirty="0" smtClean="0">
                <a:solidFill>
                  <a:srgbClr val="00B05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</a:rPr>
              <a:t>		</a:t>
            </a:r>
            <a:r>
              <a:rPr lang="en-IN" b="1" dirty="0" err="1" smtClean="0">
                <a:solidFill>
                  <a:srgbClr val="00B050"/>
                </a:solidFill>
              </a:rPr>
              <a:t>fr.invoke</a:t>
            </a:r>
            <a:r>
              <a:rPr lang="en-IN" b="1" dirty="0" smtClean="0">
                <a:solidFill>
                  <a:srgbClr val="00B050"/>
                </a:solidFill>
              </a:rPr>
              <a:t>(</a:t>
            </a:r>
            <a:r>
              <a:rPr lang="en-IN" b="1" dirty="0" err="1" smtClean="0">
                <a:solidFill>
                  <a:srgbClr val="00B050"/>
                </a:solidFill>
              </a:rPr>
              <a:t>sw</a:t>
            </a:r>
            <a:r>
              <a:rPr lang="en-IN" b="1" dirty="0" smtClean="0">
                <a:solidFill>
                  <a:srgbClr val="00B050"/>
                </a:solidFill>
              </a:rPr>
              <a:t>);</a:t>
            </a: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</a:rPr>
              <a:t>		String </a:t>
            </a:r>
            <a:r>
              <a:rPr lang="en-IN" b="1" dirty="0" err="1" smtClean="0">
                <a:solidFill>
                  <a:srgbClr val="00B050"/>
                </a:solidFill>
              </a:rPr>
              <a:t>str</a:t>
            </a:r>
            <a:r>
              <a:rPr lang="en-IN" b="1" dirty="0" smtClean="0">
                <a:solidFill>
                  <a:srgbClr val="00B050"/>
                </a:solidFill>
              </a:rPr>
              <a:t>=</a:t>
            </a:r>
            <a:r>
              <a:rPr lang="en-IN" b="1" dirty="0" err="1" smtClean="0">
                <a:solidFill>
                  <a:srgbClr val="00B050"/>
                </a:solidFill>
              </a:rPr>
              <a:t>sw.toString</a:t>
            </a:r>
            <a:r>
              <a:rPr lang="en-IN" b="1" dirty="0" smtClean="0">
                <a:solidFill>
                  <a:srgbClr val="00B05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00B050"/>
                </a:solidFill>
              </a:rPr>
              <a:t>		</a:t>
            </a:r>
            <a:r>
              <a:rPr lang="en-IN" b="1" dirty="0" err="1" smtClean="0">
                <a:solidFill>
                  <a:srgbClr val="00B050"/>
                </a:solidFill>
              </a:rPr>
              <a:t>str</a:t>
            </a:r>
            <a:r>
              <a:rPr lang="en-IN" b="1" dirty="0" smtClean="0">
                <a:solidFill>
                  <a:srgbClr val="00B050"/>
                </a:solidFill>
              </a:rPr>
              <a:t>=</a:t>
            </a:r>
            <a:r>
              <a:rPr lang="en-IN" b="1" dirty="0" err="1" smtClean="0">
                <a:solidFill>
                  <a:srgbClr val="00B050"/>
                </a:solidFill>
              </a:rPr>
              <a:t>str.toUpperCase</a:t>
            </a:r>
            <a:r>
              <a:rPr lang="en-IN" b="1" dirty="0" smtClean="0">
                <a:solidFill>
                  <a:srgbClr val="00B05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err="1" smtClean="0">
                <a:solidFill>
                  <a:srgbClr val="7030A0"/>
                </a:solidFill>
              </a:rPr>
              <a:t>JspContext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b="1" dirty="0" err="1" smtClean="0">
                <a:solidFill>
                  <a:srgbClr val="7030A0"/>
                </a:solidFill>
              </a:rPr>
              <a:t>ctxt</a:t>
            </a:r>
            <a:r>
              <a:rPr lang="en-IN" b="1" dirty="0" smtClean="0">
                <a:solidFill>
                  <a:srgbClr val="7030A0"/>
                </a:solidFill>
              </a:rPr>
              <a:t>=</a:t>
            </a:r>
            <a:r>
              <a:rPr lang="en-IN" b="1" dirty="0" err="1" smtClean="0">
                <a:solidFill>
                  <a:srgbClr val="7030A0"/>
                </a:solidFill>
              </a:rPr>
              <a:t>getJspContext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err="1" smtClean="0">
                <a:solidFill>
                  <a:srgbClr val="7030A0"/>
                </a:solidFill>
              </a:rPr>
              <a:t>JspWriter</a:t>
            </a:r>
            <a:r>
              <a:rPr lang="en-IN" b="1" dirty="0" smtClean="0">
                <a:solidFill>
                  <a:srgbClr val="7030A0"/>
                </a:solidFill>
              </a:rPr>
              <a:t> out=</a:t>
            </a:r>
            <a:r>
              <a:rPr lang="en-IN" b="1" dirty="0" err="1" smtClean="0">
                <a:solidFill>
                  <a:srgbClr val="7030A0"/>
                </a:solidFill>
              </a:rPr>
              <a:t>ctxt.getOut</a:t>
            </a:r>
            <a:r>
              <a:rPr lang="en-IN" b="1" dirty="0" smtClean="0">
                <a:solidFill>
                  <a:srgbClr val="7030A0"/>
                </a:solidFill>
              </a:rPr>
              <a:t>();</a:t>
            </a:r>
          </a:p>
          <a:p>
            <a:pPr>
              <a:buNone/>
            </a:pPr>
            <a:r>
              <a:rPr lang="en-IN" b="1" dirty="0" smtClean="0">
                <a:solidFill>
                  <a:srgbClr val="7030A0"/>
                </a:solidFill>
              </a:rPr>
              <a:t>		</a:t>
            </a:r>
            <a:r>
              <a:rPr lang="en-IN" b="1" dirty="0" err="1" smtClean="0">
                <a:solidFill>
                  <a:srgbClr val="7030A0"/>
                </a:solidFill>
              </a:rPr>
              <a:t>out.print</a:t>
            </a:r>
            <a:r>
              <a:rPr lang="en-IN" b="1" dirty="0" smtClean="0">
                <a:solidFill>
                  <a:srgbClr val="7030A0"/>
                </a:solidFill>
              </a:rPr>
              <a:t>("&lt;h1&gt;&lt;span style='</a:t>
            </a:r>
            <a:r>
              <a:rPr lang="en-IN" b="1" dirty="0" err="1" smtClean="0">
                <a:solidFill>
                  <a:srgbClr val="7030A0"/>
                </a:solidFill>
              </a:rPr>
              <a:t>color:blue</a:t>
            </a:r>
            <a:r>
              <a:rPr lang="en-IN" b="1" dirty="0" smtClean="0">
                <a:solidFill>
                  <a:srgbClr val="7030A0"/>
                </a:solidFill>
              </a:rPr>
              <a:t>'&gt;"+</a:t>
            </a:r>
            <a:r>
              <a:rPr lang="en-IN" b="1" dirty="0" err="1" smtClean="0">
                <a:solidFill>
                  <a:srgbClr val="7030A0"/>
                </a:solidFill>
              </a:rPr>
              <a:t>str</a:t>
            </a:r>
            <a:r>
              <a:rPr lang="en-IN" b="1" dirty="0" smtClean="0">
                <a:solidFill>
                  <a:srgbClr val="7030A0"/>
                </a:solidFill>
              </a:rPr>
              <a:t>+"&lt;/span&gt;&lt;/h1&gt;");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	}</a:t>
            </a:r>
          </a:p>
          <a:p>
            <a:pPr>
              <a:buNone/>
            </a:pPr>
            <a:r>
              <a:rPr lang="en-IN" b="1" dirty="0" smtClean="0">
                <a:solidFill>
                  <a:srgbClr val="C00000"/>
                </a:solidFill>
              </a:rPr>
              <a:t>}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tld</a:t>
            </a:r>
            <a:r>
              <a:rPr lang="en-US" b="1" dirty="0" smtClean="0"/>
              <a:t> FILE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&lt;tag&gt;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  <a:r>
              <a:rPr lang="en-IN" sz="2000" b="1" dirty="0" smtClean="0">
                <a:solidFill>
                  <a:srgbClr val="7030A0"/>
                </a:solidFill>
              </a:rPr>
              <a:t>&lt;name&gt;upper&lt;/name&gt;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&lt;tag-class&gt;</a:t>
            </a:r>
            <a:r>
              <a:rPr lang="en-IN" sz="2000" b="1" dirty="0" err="1" smtClean="0">
                <a:solidFill>
                  <a:srgbClr val="7030A0"/>
                </a:solidFill>
              </a:rPr>
              <a:t>simpleTags.BodyChange</a:t>
            </a:r>
            <a:r>
              <a:rPr lang="en-IN" sz="2000" b="1" dirty="0" smtClean="0">
                <a:solidFill>
                  <a:srgbClr val="7030A0"/>
                </a:solidFill>
              </a:rPr>
              <a:t>&lt;/tag-class&gt;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	&lt;body-content&gt;</a:t>
            </a:r>
            <a:r>
              <a:rPr lang="en-IN" sz="2000" b="1" dirty="0" err="1" smtClean="0">
                <a:solidFill>
                  <a:srgbClr val="7030A0"/>
                </a:solidFill>
              </a:rPr>
              <a:t>Scriptless</a:t>
            </a:r>
            <a:r>
              <a:rPr lang="en-IN" sz="2000" b="1" dirty="0" smtClean="0">
                <a:solidFill>
                  <a:srgbClr val="7030A0"/>
                </a:solidFill>
              </a:rPr>
              <a:t>&lt;/body-content&gt;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&lt;/tag&gt;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 smtClean="0"/>
              <a:t>THE </a:t>
            </a:r>
            <a:r>
              <a:rPr lang="en-US" b="1" dirty="0" err="1" smtClean="0">
                <a:solidFill>
                  <a:srgbClr val="7030A0"/>
                </a:solidFill>
              </a:rPr>
              <a:t>jsp</a:t>
            </a:r>
            <a:r>
              <a:rPr lang="en-US" b="1" dirty="0" smtClean="0"/>
              <a:t> PAGE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&lt;%@ page </a:t>
            </a:r>
            <a:r>
              <a:rPr lang="en-IN" sz="1800" b="1" dirty="0" err="1" smtClean="0">
                <a:solidFill>
                  <a:srgbClr val="C00000"/>
                </a:solidFill>
              </a:rPr>
              <a:t>isELIgnored</a:t>
            </a:r>
            <a:r>
              <a:rPr lang="en-IN" sz="1800" b="1" dirty="0" smtClean="0">
                <a:solidFill>
                  <a:srgbClr val="C00000"/>
                </a:solidFill>
              </a:rPr>
              <a:t>="false" %&gt;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&lt;%@ </a:t>
            </a:r>
            <a:r>
              <a:rPr lang="en-IN" sz="1800" b="1" dirty="0" err="1" smtClean="0">
                <a:solidFill>
                  <a:srgbClr val="C00000"/>
                </a:solidFill>
              </a:rPr>
              <a:t>taglib</a:t>
            </a:r>
            <a:r>
              <a:rPr lang="en-IN" sz="1800" b="1" dirty="0" smtClean="0">
                <a:solidFill>
                  <a:srgbClr val="C00000"/>
                </a:solidFill>
              </a:rPr>
              <a:t> </a:t>
            </a:r>
            <a:r>
              <a:rPr lang="en-IN" sz="1800" b="1" dirty="0" err="1" smtClean="0">
                <a:solidFill>
                  <a:srgbClr val="C00000"/>
                </a:solidFill>
              </a:rPr>
              <a:t>uri</a:t>
            </a:r>
            <a:r>
              <a:rPr lang="en-IN" sz="1800" b="1" dirty="0" smtClean="0">
                <a:solidFill>
                  <a:srgbClr val="C00000"/>
                </a:solidFill>
              </a:rPr>
              <a:t>="/WEB-INF/</a:t>
            </a:r>
            <a:r>
              <a:rPr lang="en-IN" sz="1800" b="1" dirty="0" err="1" smtClean="0">
                <a:solidFill>
                  <a:srgbClr val="C00000"/>
                </a:solidFill>
              </a:rPr>
              <a:t>tlds</a:t>
            </a:r>
            <a:r>
              <a:rPr lang="en-IN" sz="1800" b="1" dirty="0" smtClean="0">
                <a:solidFill>
                  <a:srgbClr val="C00000"/>
                </a:solidFill>
              </a:rPr>
              <a:t>/mytld.tld"   prefix="</a:t>
            </a:r>
            <a:r>
              <a:rPr lang="en-IN" sz="1800" b="1" dirty="0" err="1" smtClean="0">
                <a:solidFill>
                  <a:srgbClr val="C00000"/>
                </a:solidFill>
              </a:rPr>
              <a:t>mytag</a:t>
            </a:r>
            <a:r>
              <a:rPr lang="en-IN" sz="1800" b="1" dirty="0" smtClean="0">
                <a:solidFill>
                  <a:srgbClr val="C00000"/>
                </a:solidFill>
              </a:rPr>
              <a:t>" %&gt;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&lt;html&gt;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&lt;title&gt;Welcome To Simple Tags&lt;/title&gt;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&lt;/head&gt;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&lt;body </a:t>
            </a:r>
            <a:r>
              <a:rPr lang="en-IN" sz="1800" b="1" dirty="0" err="1" smtClean="0">
                <a:solidFill>
                  <a:srgbClr val="C00000"/>
                </a:solidFill>
              </a:rPr>
              <a:t>bgcolor</a:t>
            </a:r>
            <a:r>
              <a:rPr lang="en-IN" sz="1800" b="1" dirty="0" smtClean="0">
                <a:solidFill>
                  <a:srgbClr val="C00000"/>
                </a:solidFill>
              </a:rPr>
              <a:t>="pink"&gt;&lt;</a:t>
            </a:r>
            <a:r>
              <a:rPr lang="en-IN" sz="1800" b="1" dirty="0" err="1" smtClean="0">
                <a:solidFill>
                  <a:srgbClr val="C00000"/>
                </a:solidFill>
              </a:rPr>
              <a:t>center</a:t>
            </a:r>
            <a:r>
              <a:rPr lang="en-IN" sz="1800" b="1" dirty="0" smtClean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&lt;</a:t>
            </a:r>
            <a:r>
              <a:rPr lang="en-IN" sz="1800" b="1" dirty="0" err="1" smtClean="0">
                <a:solidFill>
                  <a:srgbClr val="7030A0"/>
                </a:solidFill>
              </a:rPr>
              <a:t>mytag:upper</a:t>
            </a:r>
            <a:r>
              <a:rPr lang="en-IN" sz="1800" b="1" dirty="0" smtClean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hello user welcome to simple tags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&lt;/</a:t>
            </a:r>
            <a:r>
              <a:rPr lang="en-IN" sz="1800" b="1" dirty="0" err="1" smtClean="0">
                <a:solidFill>
                  <a:srgbClr val="7030A0"/>
                </a:solidFill>
              </a:rPr>
              <a:t>mytag:upper</a:t>
            </a:r>
            <a:r>
              <a:rPr lang="en-IN" sz="1800" b="1" dirty="0" smtClean="0">
                <a:solidFill>
                  <a:srgbClr val="7030A0"/>
                </a:solidFill>
              </a:rPr>
              <a:t>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&lt;/body&gt;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For example there is no </a:t>
            </a:r>
            <a:r>
              <a:rPr lang="en-US" b="1" dirty="0" smtClean="0">
                <a:solidFill>
                  <a:srgbClr val="00B050"/>
                </a:solidFill>
              </a:rPr>
              <a:t>Bean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00B050"/>
                </a:solidFill>
              </a:rPr>
              <a:t>EL</a:t>
            </a:r>
            <a:r>
              <a:rPr lang="en-US" dirty="0" smtClean="0"/>
              <a:t> approach to </a:t>
            </a:r>
            <a:r>
              <a:rPr lang="en-US" i="1" dirty="0" smtClean="0">
                <a:solidFill>
                  <a:srgbClr val="C00000"/>
                </a:solidFill>
              </a:rPr>
              <a:t>fetch the data from database </a:t>
            </a:r>
            <a:r>
              <a:rPr lang="en-US" dirty="0" smtClean="0"/>
              <a:t>and </a:t>
            </a:r>
            <a:r>
              <a:rPr lang="en-US" i="1" dirty="0" smtClean="0">
                <a:solidFill>
                  <a:srgbClr val="C00000"/>
                </a:solidFill>
              </a:rPr>
              <a:t>display it </a:t>
            </a:r>
            <a:r>
              <a:rPr lang="en-US" dirty="0" smtClean="0"/>
              <a:t>or </a:t>
            </a:r>
            <a:r>
              <a:rPr lang="en-US" i="1" dirty="0" smtClean="0">
                <a:solidFill>
                  <a:srgbClr val="C00000"/>
                </a:solidFill>
              </a:rPr>
              <a:t>to run a loop </a:t>
            </a:r>
            <a:r>
              <a:rPr lang="en-US" dirty="0" smtClean="0"/>
              <a:t>or </a:t>
            </a:r>
            <a:r>
              <a:rPr lang="en-US" i="1" dirty="0" smtClean="0">
                <a:solidFill>
                  <a:srgbClr val="C00000"/>
                </a:solidFill>
              </a:rPr>
              <a:t>to apply a particular condition before generating the output </a:t>
            </a:r>
          </a:p>
          <a:p>
            <a:endParaRPr lang="en-US" dirty="0" smtClean="0"/>
          </a:p>
          <a:p>
            <a:r>
              <a:rPr lang="en-US" dirty="0" smtClean="0"/>
              <a:t>To remove all the above drawbacks , the </a:t>
            </a:r>
            <a:r>
              <a:rPr lang="en-US" dirty="0" err="1" smtClean="0"/>
              <a:t>jsp</a:t>
            </a:r>
            <a:r>
              <a:rPr lang="en-US" dirty="0" smtClean="0"/>
              <a:t> technology has given the facility to create our own tags and  this in </a:t>
            </a:r>
            <a:r>
              <a:rPr lang="en-US" dirty="0" err="1" smtClean="0"/>
              <a:t>jsp</a:t>
            </a:r>
            <a:r>
              <a:rPr lang="en-US" dirty="0" smtClean="0"/>
              <a:t> is called </a:t>
            </a:r>
            <a:r>
              <a:rPr lang="en-US" b="1" dirty="0" smtClean="0">
                <a:solidFill>
                  <a:srgbClr val="7030A0"/>
                </a:solidFill>
              </a:rPr>
              <a:t>programmer defined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7030A0"/>
                </a:solidFill>
              </a:rPr>
              <a:t>custom tags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 TO </a:t>
            </a:r>
            <a:br>
              <a:rPr lang="en-US" b="1" dirty="0" smtClean="0"/>
            </a:br>
            <a:r>
              <a:rPr lang="en-US" b="1" dirty="0" smtClean="0"/>
              <a:t>CUSTOM TAGS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STEPS FOR CREATING </a:t>
            </a:r>
            <a:br>
              <a:rPr lang="en-US" b="1" dirty="0" smtClean="0"/>
            </a:br>
            <a:r>
              <a:rPr lang="en-US" b="1" dirty="0" smtClean="0"/>
              <a:t>CUSTOM TAGS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Following are steps needed to use CUSTOM TAGS: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Create a class which is called </a:t>
            </a:r>
            <a:r>
              <a:rPr lang="en-US" b="1" dirty="0" smtClean="0">
                <a:solidFill>
                  <a:srgbClr val="FF0000"/>
                </a:solidFill>
              </a:rPr>
              <a:t>Tag handler </a:t>
            </a:r>
            <a:r>
              <a:rPr lang="en-US" b="1" dirty="0" smtClean="0">
                <a:solidFill>
                  <a:srgbClr val="0070C0"/>
                </a:solidFill>
              </a:rPr>
              <a:t>class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Create a file called </a:t>
            </a:r>
            <a:r>
              <a:rPr lang="en-US" b="1" dirty="0" smtClean="0">
                <a:solidFill>
                  <a:srgbClr val="FF0000"/>
                </a:solidFill>
              </a:rPr>
              <a:t>TLD</a:t>
            </a:r>
            <a:r>
              <a:rPr lang="en-US" b="1" dirty="0" smtClean="0">
                <a:solidFill>
                  <a:srgbClr val="0070C0"/>
                </a:solidFill>
              </a:rPr>
              <a:t>(tag library descriptor).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Write the JSP page and use the tag there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CREATING TAG HANDLER</a:t>
            </a:r>
            <a:br>
              <a:rPr lang="en-US" b="1" dirty="0" smtClean="0"/>
            </a:br>
            <a:r>
              <a:rPr lang="en-US" b="1" dirty="0" smtClean="0"/>
              <a:t>CLASS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70C0"/>
                </a:solidFill>
              </a:rPr>
              <a:t>Tag Handler </a:t>
            </a:r>
            <a:r>
              <a:rPr lang="en-US" dirty="0" smtClean="0"/>
              <a:t>class in </a:t>
            </a:r>
            <a:r>
              <a:rPr lang="en-US" b="1" dirty="0" smtClean="0">
                <a:solidFill>
                  <a:srgbClr val="00B050"/>
                </a:solidFill>
              </a:rPr>
              <a:t>JSP</a:t>
            </a:r>
            <a:r>
              <a:rPr lang="en-US" dirty="0" smtClean="0"/>
              <a:t> is a special class which </a:t>
            </a:r>
            <a:r>
              <a:rPr lang="en-US" i="1" dirty="0" smtClean="0">
                <a:solidFill>
                  <a:srgbClr val="C00000"/>
                </a:solidFill>
              </a:rPr>
              <a:t>has some predefined methods </a:t>
            </a:r>
            <a:r>
              <a:rPr lang="en-US" dirty="0" smtClean="0"/>
              <a:t>called </a:t>
            </a:r>
            <a:r>
              <a:rPr lang="en-US" b="1" dirty="0" smtClean="0">
                <a:solidFill>
                  <a:srgbClr val="C00000"/>
                </a:solidFill>
              </a:rPr>
              <a:t>callbacks </a:t>
            </a:r>
            <a:r>
              <a:rPr lang="en-US" dirty="0" smtClean="0"/>
              <a:t>which the container calls the moment it encounters a tag in JSP page 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create  </a:t>
            </a:r>
            <a:r>
              <a:rPr lang="en-US" b="1" dirty="0" smtClean="0">
                <a:solidFill>
                  <a:srgbClr val="0070C0"/>
                </a:solidFill>
              </a:rPr>
              <a:t>Tag Handler </a:t>
            </a:r>
            <a:r>
              <a:rPr lang="en-US" dirty="0" smtClean="0"/>
              <a:t>class </a:t>
            </a:r>
            <a:r>
              <a:rPr lang="en-US" b="1" dirty="0" smtClean="0">
                <a:solidFill>
                  <a:srgbClr val="00B050"/>
                </a:solidFill>
              </a:rPr>
              <a:t>JSP</a:t>
            </a:r>
            <a:r>
              <a:rPr lang="en-US" dirty="0" smtClean="0"/>
              <a:t> specification provide us some special set of methods which are available in some interfaces and classes which he have to inherit and override</a:t>
            </a:r>
          </a:p>
          <a:p>
            <a:endParaRPr lang="en-US" dirty="0" smtClean="0"/>
          </a:p>
          <a:p>
            <a:r>
              <a:rPr lang="en-US" dirty="0" smtClean="0"/>
              <a:t>All these </a:t>
            </a:r>
            <a:r>
              <a:rPr lang="en-US" b="1" dirty="0" smtClean="0">
                <a:solidFill>
                  <a:srgbClr val="002060"/>
                </a:solidFill>
              </a:rPr>
              <a:t>interfaces/classes </a:t>
            </a:r>
            <a:r>
              <a:rPr lang="en-US" dirty="0" smtClean="0"/>
              <a:t>are available in the package </a:t>
            </a:r>
          </a:p>
          <a:p>
            <a:pPr>
              <a:buNone/>
            </a:pPr>
            <a:r>
              <a:rPr lang="en-US" dirty="0" smtClean="0"/>
              <a:t>                       </a:t>
            </a:r>
          </a:p>
          <a:p>
            <a:pPr>
              <a:buNone/>
            </a:pPr>
            <a:r>
              <a:rPr lang="en-US" dirty="0" smtClean="0"/>
              <a:t>                        </a:t>
            </a:r>
            <a:r>
              <a:rPr lang="en-US" dirty="0" err="1" smtClean="0">
                <a:solidFill>
                  <a:srgbClr val="FF0000"/>
                </a:solidFill>
              </a:rPr>
              <a:t>javax.servlet.jsp.tagext</a:t>
            </a:r>
            <a:r>
              <a:rPr lang="en-US" dirty="0" smtClean="0">
                <a:solidFill>
                  <a:srgbClr val="FF0000"/>
                </a:solidFill>
              </a:rPr>
              <a:t>.*;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INTERFACES AND </a:t>
            </a:r>
            <a:br>
              <a:rPr lang="en-US" b="1" dirty="0" smtClean="0"/>
            </a:br>
            <a:r>
              <a:rPr lang="en-US" b="1" dirty="0" smtClean="0"/>
              <a:t>CLASSES</a:t>
            </a:r>
            <a:endParaRPr lang="en-US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Following are it’s important interfaces and classes: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Tag (interface):</a:t>
            </a:r>
            <a:r>
              <a:rPr lang="en-US" dirty="0" smtClean="0"/>
              <a:t>This is the base interface provides us two methods called </a:t>
            </a:r>
            <a:r>
              <a:rPr lang="en-US" b="1" dirty="0" err="1" smtClean="0">
                <a:solidFill>
                  <a:srgbClr val="C00000"/>
                </a:solidFill>
              </a:rPr>
              <a:t>doStartTag</a:t>
            </a:r>
            <a:r>
              <a:rPr lang="en-US" b="1" dirty="0" smtClean="0">
                <a:solidFill>
                  <a:srgbClr val="C00000"/>
                </a:solidFill>
              </a:rPr>
              <a:t>()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rgbClr val="C00000"/>
                </a:solidFill>
              </a:rPr>
              <a:t>doEndTag</a:t>
            </a:r>
            <a:r>
              <a:rPr lang="en-US" b="1" dirty="0" smtClean="0">
                <a:solidFill>
                  <a:srgbClr val="C00000"/>
                </a:solidFill>
              </a:rPr>
              <a:t>() </a:t>
            </a:r>
            <a:r>
              <a:rPr lang="en-US" dirty="0" smtClean="0"/>
              <a:t>called by container when ever it finds opening or closing of our tag.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IterationTag</a:t>
            </a:r>
            <a:r>
              <a:rPr lang="en-US" dirty="0" smtClean="0">
                <a:solidFill>
                  <a:srgbClr val="FF0000"/>
                </a:solidFill>
              </a:rPr>
              <a:t> (interface): </a:t>
            </a:r>
            <a:r>
              <a:rPr lang="en-US" dirty="0" smtClean="0"/>
              <a:t>This interface </a:t>
            </a:r>
            <a:r>
              <a:rPr lang="en-US" b="1" dirty="0" smtClean="0">
                <a:solidFill>
                  <a:srgbClr val="00B050"/>
                </a:solidFill>
              </a:rPr>
              <a:t>extends</a:t>
            </a:r>
            <a:r>
              <a:rPr lang="en-US" dirty="0" smtClean="0"/>
              <a:t> the </a:t>
            </a:r>
            <a:r>
              <a:rPr lang="en-US" b="1" dirty="0" smtClean="0">
                <a:solidFill>
                  <a:srgbClr val="7030A0"/>
                </a:solidFill>
              </a:rPr>
              <a:t>Tag</a:t>
            </a:r>
            <a:r>
              <a:rPr lang="en-US" dirty="0" smtClean="0"/>
              <a:t> interface and provides method called </a:t>
            </a:r>
            <a:r>
              <a:rPr lang="en-US" b="1" dirty="0" err="1" smtClean="0">
                <a:solidFill>
                  <a:srgbClr val="C00000"/>
                </a:solidFill>
              </a:rPr>
              <a:t>doAfterBody</a:t>
            </a:r>
            <a:r>
              <a:rPr lang="en-US" b="1" dirty="0" smtClean="0">
                <a:solidFill>
                  <a:srgbClr val="C00000"/>
                </a:solidFill>
              </a:rPr>
              <a:t>() </a:t>
            </a:r>
            <a:r>
              <a:rPr lang="en-US" dirty="0" smtClean="0"/>
              <a:t>which allows us to apply looping over our tag.</a:t>
            </a:r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AutoNum type="arabicPlain" startAt="3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AutoNum type="arabicPlain" startAt="3"/>
            </a:pPr>
            <a:r>
              <a:rPr lang="en-US" dirty="0" err="1" smtClean="0">
                <a:solidFill>
                  <a:srgbClr val="FF0000"/>
                </a:solidFill>
              </a:rPr>
              <a:t>BodyTag</a:t>
            </a:r>
            <a:r>
              <a:rPr lang="en-US" dirty="0" smtClean="0">
                <a:solidFill>
                  <a:srgbClr val="FF0000"/>
                </a:solidFill>
              </a:rPr>
              <a:t>(interface) : </a:t>
            </a:r>
            <a:r>
              <a:rPr lang="en-US" dirty="0" smtClean="0"/>
              <a:t>This </a:t>
            </a:r>
            <a:r>
              <a:rPr lang="en-US" b="1" dirty="0" smtClean="0">
                <a:solidFill>
                  <a:srgbClr val="00B050"/>
                </a:solidFill>
              </a:rPr>
              <a:t>extends</a:t>
            </a:r>
            <a:r>
              <a:rPr lang="en-US" dirty="0" smtClean="0"/>
              <a:t> the </a:t>
            </a:r>
            <a:r>
              <a:rPr lang="en-US" b="1" dirty="0" err="1" smtClean="0">
                <a:solidFill>
                  <a:srgbClr val="7030A0"/>
                </a:solidFill>
              </a:rPr>
              <a:t>IterationTag</a:t>
            </a:r>
            <a:r>
              <a:rPr lang="en-US" dirty="0" smtClean="0"/>
              <a:t> interface and has a method called </a:t>
            </a:r>
            <a:r>
              <a:rPr lang="en-US" b="1" dirty="0" err="1" smtClean="0">
                <a:solidFill>
                  <a:srgbClr val="C00000"/>
                </a:solidFill>
              </a:rPr>
              <a:t>doInitBody</a:t>
            </a:r>
            <a:r>
              <a:rPr lang="en-US" b="1" dirty="0" smtClean="0">
                <a:solidFill>
                  <a:srgbClr val="C00000"/>
                </a:solidFill>
              </a:rPr>
              <a:t>() </a:t>
            </a:r>
            <a:r>
              <a:rPr lang="en-US" dirty="0" smtClean="0"/>
              <a:t>which provides access to tag body.</a:t>
            </a:r>
          </a:p>
          <a:p>
            <a:pPr marL="514350" indent="-514350">
              <a:buAutoNum type="arabicPlain" startAt="3"/>
            </a:pPr>
            <a:endParaRPr lang="en-US" dirty="0" smtClean="0">
              <a:solidFill>
                <a:srgbClr val="FF0000"/>
              </a:solidFill>
            </a:endParaRPr>
          </a:p>
          <a:p>
            <a:pPr marL="514350" indent="-514350">
              <a:buAutoNum type="arabicPlain" startAt="3"/>
            </a:pPr>
            <a:r>
              <a:rPr lang="en-US" dirty="0" err="1" smtClean="0">
                <a:solidFill>
                  <a:srgbClr val="FF0000"/>
                </a:solidFill>
              </a:rPr>
              <a:t>TagSupport</a:t>
            </a:r>
            <a:r>
              <a:rPr lang="en-US" dirty="0" smtClean="0">
                <a:solidFill>
                  <a:srgbClr val="FF0000"/>
                </a:solidFill>
              </a:rPr>
              <a:t>(Class): </a:t>
            </a:r>
            <a:r>
              <a:rPr lang="en-US" dirty="0" smtClean="0"/>
              <a:t>It implements the </a:t>
            </a:r>
            <a:r>
              <a:rPr lang="en-US" b="1" dirty="0" err="1" smtClean="0">
                <a:solidFill>
                  <a:srgbClr val="7030A0"/>
                </a:solidFill>
              </a:rPr>
              <a:t>IterationTag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interface and works as a helper class while developing out tag handler classes</a:t>
            </a:r>
          </a:p>
          <a:p>
            <a:pPr marL="514350" indent="-514350"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INTERFACES AND </a:t>
            </a:r>
            <a:br>
              <a:rPr lang="en-US" b="1" dirty="0" smtClean="0"/>
            </a:br>
            <a:r>
              <a:rPr lang="en-US" b="1" dirty="0" smtClean="0"/>
              <a:t>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5. </a:t>
            </a:r>
            <a:r>
              <a:rPr lang="en-US" dirty="0" err="1" smtClean="0">
                <a:solidFill>
                  <a:srgbClr val="FF0000"/>
                </a:solidFill>
              </a:rPr>
              <a:t>BodyTagSupport</a:t>
            </a:r>
            <a:r>
              <a:rPr lang="en-US" dirty="0" smtClean="0">
                <a:solidFill>
                  <a:srgbClr val="FF0000"/>
                </a:solidFill>
              </a:rPr>
              <a:t>(Class): </a:t>
            </a:r>
            <a:r>
              <a:rPr lang="en-US" dirty="0" smtClean="0"/>
              <a:t>It </a:t>
            </a:r>
            <a:r>
              <a:rPr lang="en-US" b="1" dirty="0" smtClean="0">
                <a:solidFill>
                  <a:srgbClr val="00B050"/>
                </a:solidFill>
              </a:rPr>
              <a:t>implements</a:t>
            </a:r>
            <a:r>
              <a:rPr lang="en-US" dirty="0" smtClean="0"/>
              <a:t> the </a:t>
            </a:r>
            <a:r>
              <a:rPr lang="en-US" b="1" dirty="0" err="1" smtClean="0">
                <a:solidFill>
                  <a:srgbClr val="7030A0"/>
                </a:solidFill>
              </a:rPr>
              <a:t>BodyTag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interface as well as </a:t>
            </a:r>
            <a:r>
              <a:rPr lang="en-US" b="1" dirty="0" smtClean="0">
                <a:solidFill>
                  <a:srgbClr val="00B050"/>
                </a:solidFill>
              </a:rPr>
              <a:t>extends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TagSupport</a:t>
            </a:r>
            <a:r>
              <a:rPr lang="en-US" b="1" dirty="0" smtClean="0">
                <a:solidFill>
                  <a:srgbClr val="7030A0"/>
                </a:solidFill>
              </a:rPr>
              <a:t> </a:t>
            </a:r>
            <a:r>
              <a:rPr lang="en-US" dirty="0" smtClean="0"/>
              <a:t>class and can be used by tag handlers which have to interact with the body of the tag.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INTERFACES AND </a:t>
            </a:r>
            <a:br>
              <a:rPr lang="en-US" b="1" dirty="0" smtClean="0"/>
            </a:br>
            <a:r>
              <a:rPr lang="en-US" b="1" dirty="0" smtClean="0"/>
              <a:t>CLASSES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5470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5614</TotalTime>
  <Words>1231</Words>
  <Application>Microsoft Office PowerPoint</Application>
  <PresentationFormat>On-screen Show (4:3)</PresentationFormat>
  <Paragraphs>379</Paragraphs>
  <Slides>37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Civic</vt:lpstr>
      <vt:lpstr>Slide 1</vt:lpstr>
      <vt:lpstr>Today’s Agenda</vt:lpstr>
      <vt:lpstr>INTRODUCTION TO  CUSTOM TAGS</vt:lpstr>
      <vt:lpstr>INTRODUCTION TO  CUSTOM TAGS</vt:lpstr>
      <vt:lpstr>STEPS FOR CREATING  CUSTOM TAGS</vt:lpstr>
      <vt:lpstr>CREATING TAG HANDLER CLASS</vt:lpstr>
      <vt:lpstr>INTERFACES AND  CLASSES</vt:lpstr>
      <vt:lpstr>INTERFACES AND  CLASSES</vt:lpstr>
      <vt:lpstr>INTERFACES AND  CLASSES</vt:lpstr>
      <vt:lpstr>INTRODUCTION TO  SIMPLE TAGS</vt:lpstr>
      <vt:lpstr>STEPS REQD FOR SIMPLE TAGS</vt:lpstr>
      <vt:lpstr>THE  SimpleTagSupport CLASS</vt:lpstr>
      <vt:lpstr>THE  SimpleTagSupport CLASS</vt:lpstr>
      <vt:lpstr>SYNTAX</vt:lpstr>
      <vt:lpstr>THE LIFE –CYLCE OF Simple Tag</vt:lpstr>
      <vt:lpstr>OBTAINING out  OBJECT IN SIMPLE TAGS</vt:lpstr>
      <vt:lpstr>THE Tag Handler CLASS</vt:lpstr>
      <vt:lpstr>THE tld FILE</vt:lpstr>
      <vt:lpstr>THE jsp PAGE</vt:lpstr>
      <vt:lpstr>SIMPLE TAGS  WITH ATTRIBUTES</vt:lpstr>
      <vt:lpstr>THE Tag Handler CLASS</vt:lpstr>
      <vt:lpstr>THE Tag Handler CLASS</vt:lpstr>
      <vt:lpstr>THE tld FILE</vt:lpstr>
      <vt:lpstr>THE jsp PAGE</vt:lpstr>
      <vt:lpstr>SIMPLE TAGS  WITH BODY</vt:lpstr>
      <vt:lpstr>STEPS REQD</vt:lpstr>
      <vt:lpstr>STEPS REQD</vt:lpstr>
      <vt:lpstr>STEPS REQD</vt:lpstr>
      <vt:lpstr>STEPS REQD</vt:lpstr>
      <vt:lpstr>STEPS REQD</vt:lpstr>
      <vt:lpstr>THE Tag Handler CLASS</vt:lpstr>
      <vt:lpstr>THE tld FILE</vt:lpstr>
      <vt:lpstr>THE jsp PAGE</vt:lpstr>
      <vt:lpstr>MANIPULATING  TAG BODY</vt:lpstr>
      <vt:lpstr>THE Tag Handler CLASS</vt:lpstr>
      <vt:lpstr>THE tld FILE</vt:lpstr>
      <vt:lpstr>THE jsp PAGE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507</cp:revision>
  <dcterms:created xsi:type="dcterms:W3CDTF">2016-02-04T12:02:26Z</dcterms:created>
  <dcterms:modified xsi:type="dcterms:W3CDTF">2020-09-06T05:33:46Z</dcterms:modified>
</cp:coreProperties>
</file>