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366" r:id="rId3"/>
    <p:sldId id="268" r:id="rId4"/>
    <p:sldId id="269" r:id="rId5"/>
    <p:sldId id="270" r:id="rId6"/>
    <p:sldId id="312" r:id="rId7"/>
    <p:sldId id="322" r:id="rId8"/>
    <p:sldId id="323" r:id="rId9"/>
    <p:sldId id="313" r:id="rId10"/>
    <p:sldId id="324" r:id="rId11"/>
    <p:sldId id="321" r:id="rId12"/>
    <p:sldId id="325" r:id="rId13"/>
    <p:sldId id="314" r:id="rId14"/>
    <p:sldId id="326" r:id="rId15"/>
    <p:sldId id="316" r:id="rId16"/>
    <p:sldId id="315" r:id="rId17"/>
    <p:sldId id="327" r:id="rId18"/>
    <p:sldId id="328" r:id="rId19"/>
    <p:sldId id="319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868051D-4EC4-469C-B3F8-40FA6AA1B934}"/>
    <pc:docChg chg="delSld">
      <pc:chgData name="Sharma Computer Academy" userId="08476b32c11f4418" providerId="LiveId" clId="{3868051D-4EC4-469C-B3F8-40FA6AA1B934}" dt="2021-03-22T07:25:38.759" v="7" actId="47"/>
      <pc:docMkLst>
        <pc:docMk/>
      </pc:docMkLst>
      <pc:sldChg chg="del">
        <pc:chgData name="Sharma Computer Academy" userId="08476b32c11f4418" providerId="LiveId" clId="{3868051D-4EC4-469C-B3F8-40FA6AA1B934}" dt="2021-03-22T07:25:34.743" v="5" actId="47"/>
        <pc:sldMkLst>
          <pc:docMk/>
          <pc:sldMk cId="2648085511" sldId="347"/>
        </pc:sldMkLst>
      </pc:sldChg>
      <pc:sldChg chg="del">
        <pc:chgData name="Sharma Computer Academy" userId="08476b32c11f4418" providerId="LiveId" clId="{3868051D-4EC4-469C-B3F8-40FA6AA1B934}" dt="2021-03-22T07:25:36.142" v="6" actId="47"/>
        <pc:sldMkLst>
          <pc:docMk/>
          <pc:sldMk cId="2648085511" sldId="348"/>
        </pc:sldMkLst>
      </pc:sldChg>
      <pc:sldChg chg="del">
        <pc:chgData name="Sharma Computer Academy" userId="08476b32c11f4418" providerId="LiveId" clId="{3868051D-4EC4-469C-B3F8-40FA6AA1B934}" dt="2021-03-22T07:25:38.759" v="7" actId="47"/>
        <pc:sldMkLst>
          <pc:docMk/>
          <pc:sldMk cId="491376924" sldId="349"/>
        </pc:sldMkLst>
      </pc:sldChg>
      <pc:sldChg chg="del">
        <pc:chgData name="Sharma Computer Academy" userId="08476b32c11f4418" providerId="LiveId" clId="{3868051D-4EC4-469C-B3F8-40FA6AA1B934}" dt="2021-03-22T07:25:28.933" v="4" actId="47"/>
        <pc:sldMkLst>
          <pc:docMk/>
          <pc:sldMk cId="2648085511" sldId="350"/>
        </pc:sldMkLst>
      </pc:sldChg>
      <pc:sldChg chg="del">
        <pc:chgData name="Sharma Computer Academy" userId="08476b32c11f4418" providerId="LiveId" clId="{3868051D-4EC4-469C-B3F8-40FA6AA1B934}" dt="2021-03-22T07:25:21.192" v="0" actId="47"/>
        <pc:sldMkLst>
          <pc:docMk/>
          <pc:sldMk cId="2648085511" sldId="351"/>
        </pc:sldMkLst>
      </pc:sldChg>
      <pc:sldChg chg="del">
        <pc:chgData name="Sharma Computer Academy" userId="08476b32c11f4418" providerId="LiveId" clId="{3868051D-4EC4-469C-B3F8-40FA6AA1B934}" dt="2021-03-22T07:25:26.721" v="2" actId="47"/>
        <pc:sldMkLst>
          <pc:docMk/>
          <pc:sldMk cId="2648085511" sldId="352"/>
        </pc:sldMkLst>
      </pc:sldChg>
      <pc:sldChg chg="del">
        <pc:chgData name="Sharma Computer Academy" userId="08476b32c11f4418" providerId="LiveId" clId="{3868051D-4EC4-469C-B3F8-40FA6AA1B934}" dt="2021-03-22T07:25:27.863" v="3" actId="47"/>
        <pc:sldMkLst>
          <pc:docMk/>
          <pc:sldMk cId="2648085511" sldId="353"/>
        </pc:sldMkLst>
      </pc:sldChg>
      <pc:sldChg chg="del">
        <pc:chgData name="Sharma Computer Academy" userId="08476b32c11f4418" providerId="LiveId" clId="{3868051D-4EC4-469C-B3F8-40FA6AA1B934}" dt="2021-03-22T07:25:25.504" v="1" actId="47"/>
        <pc:sldMkLst>
          <pc:docMk/>
          <pc:sldMk cId="2648085511" sldId="354"/>
        </pc:sldMkLst>
      </pc:sldChg>
    </pc:docChg>
  </pc:docChgLst>
  <pc:docChgLst>
    <pc:chgData name="Sharma Computer Academy" userId="08476b32c11f4418" providerId="LiveId" clId="{B69D0E66-687C-47DF-8B7F-AD2C247B3AC3}"/>
    <pc:docChg chg="modSld">
      <pc:chgData name="Sharma Computer Academy" userId="08476b32c11f4418" providerId="LiveId" clId="{B69D0E66-687C-47DF-8B7F-AD2C247B3AC3}" dt="2021-04-27T11:25:29.796" v="38" actId="20577"/>
      <pc:docMkLst>
        <pc:docMk/>
      </pc:docMkLst>
      <pc:sldChg chg="modSp modAnim">
        <pc:chgData name="Sharma Computer Academy" userId="08476b32c11f4418" providerId="LiveId" clId="{B69D0E66-687C-47DF-8B7F-AD2C247B3AC3}" dt="2021-04-27T11:22:59.512" v="12" actId="113"/>
        <pc:sldMkLst>
          <pc:docMk/>
          <pc:sldMk cId="4120417026" sldId="270"/>
        </pc:sldMkLst>
        <pc:spChg chg="mod">
          <ac:chgData name="Sharma Computer Academy" userId="08476b32c11f4418" providerId="LiveId" clId="{B69D0E66-687C-47DF-8B7F-AD2C247B3AC3}" dt="2021-04-27T11:22:59.512" v="12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69D0E66-687C-47DF-8B7F-AD2C247B3AC3}" dt="2021-04-27T11:23:25.496" v="15" actId="207"/>
        <pc:sldMkLst>
          <pc:docMk/>
          <pc:sldMk cId="2584290497" sldId="312"/>
        </pc:sldMkLst>
        <pc:spChg chg="mod">
          <ac:chgData name="Sharma Computer Academy" userId="08476b32c11f4418" providerId="LiveId" clId="{B69D0E66-687C-47DF-8B7F-AD2C247B3AC3}" dt="2021-04-27T11:23:25.496" v="15" actId="207"/>
          <ac:spMkLst>
            <pc:docMk/>
            <pc:sldMk cId="2584290497" sldId="3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69D0E66-687C-47DF-8B7F-AD2C247B3AC3}" dt="2021-04-27T11:25:29.796" v="38" actId="20577"/>
        <pc:sldMkLst>
          <pc:docMk/>
          <pc:sldMk cId="2375151983" sldId="328"/>
        </pc:sldMkLst>
        <pc:spChg chg="mod">
          <ac:chgData name="Sharma Computer Academy" userId="08476b32c11f4418" providerId="LiveId" clId="{B69D0E66-687C-47DF-8B7F-AD2C247B3AC3}" dt="2021-04-27T11:25:29.796" v="38" actId="20577"/>
          <ac:spMkLst>
            <pc:docMk/>
            <pc:sldMk cId="2375151983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11/26/2022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second method accepts an index number as well as an Object as argument and adds the Object at the specified index</a:t>
            </a:r>
          </a:p>
          <a:p>
            <a:endParaRPr lang="en-IN" sz="2400" dirty="0"/>
          </a:p>
          <a:p>
            <a:endParaRPr lang="en-IN" dirty="0"/>
          </a:p>
          <a:p>
            <a:r>
              <a:rPr lang="en-IN" sz="2400" dirty="0"/>
              <a:t>If index is out of range then it throws the exception </a:t>
            </a:r>
            <a:r>
              <a:rPr lang="en-IN" sz="2400" b="1" dirty="0" err="1">
                <a:solidFill>
                  <a:srgbClr val="C00000"/>
                </a:solidFill>
              </a:rPr>
              <a:t>IndexOutOfBoundsException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b="1" u="sng" dirty="0"/>
          </a:p>
          <a:p>
            <a:r>
              <a:rPr lang="en-US" b="1" u="sng" dirty="0"/>
              <a:t>For Ex:</a:t>
            </a:r>
            <a:endParaRPr lang="en-US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ArrayList</a:t>
            </a:r>
            <a:r>
              <a:rPr lang="en-US" sz="2000" b="1" dirty="0">
                <a:solidFill>
                  <a:srgbClr val="C00000"/>
                </a:solidFill>
              </a:rPr>
              <a:t> &lt;String&gt; cities = new </a:t>
            </a:r>
            <a:r>
              <a:rPr lang="en-US" sz="2000" b="1" dirty="0" err="1">
                <a:solidFill>
                  <a:srgbClr val="C00000"/>
                </a:solidFill>
              </a:rPr>
              <a:t>ArrayList</a:t>
            </a:r>
            <a:r>
              <a:rPr lang="en-US" sz="2000" b="1" dirty="0">
                <a:solidFill>
                  <a:srgbClr val="C00000"/>
                </a:solidFill>
              </a:rPr>
              <a:t>&lt;&gt;();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cities.add</a:t>
            </a:r>
            <a:r>
              <a:rPr lang="en-US" b="1" dirty="0">
                <a:solidFill>
                  <a:srgbClr val="C00000"/>
                </a:solidFill>
              </a:rPr>
              <a:t>(“Bhopal”);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cities.add</a:t>
            </a:r>
            <a:r>
              <a:rPr lang="en-US" sz="2000" b="1" dirty="0">
                <a:solidFill>
                  <a:srgbClr val="C00000"/>
                </a:solidFill>
              </a:rPr>
              <a:t>(0, “Indore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sz="2000" b="1" dirty="0">
                <a:solidFill>
                  <a:srgbClr val="C00000"/>
                </a:solidFill>
              </a:rPr>
              <a:t>);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 Of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retrieve an element from the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, we have to call the method  </a:t>
            </a:r>
            <a:r>
              <a:rPr lang="en-US" sz="2400" b="1" dirty="0">
                <a:solidFill>
                  <a:srgbClr val="C00000"/>
                </a:solidFill>
              </a:rPr>
              <a:t>get( ) </a:t>
            </a:r>
          </a:p>
          <a:p>
            <a:endParaRPr lang="en-US" sz="2400" dirty="0"/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r>
              <a:rPr lang="en-IN" sz="2400" b="1" dirty="0">
                <a:solidFill>
                  <a:srgbClr val="C00000"/>
                </a:solidFill>
              </a:rPr>
              <a:t>public Object get(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b="1" dirty="0">
                <a:solidFill>
                  <a:srgbClr val="C00000"/>
                </a:solidFill>
              </a:rPr>
              <a:t> index)</a:t>
            </a:r>
          </a:p>
          <a:p>
            <a:endParaRPr lang="en-IN" sz="2400" dirty="0"/>
          </a:p>
          <a:p>
            <a:r>
              <a:rPr lang="en-IN" sz="2400" dirty="0"/>
              <a:t>This method accepts an index number as argument and returns the element  at that position</a:t>
            </a:r>
          </a:p>
          <a:p>
            <a:endParaRPr lang="en-IN" sz="2400" dirty="0"/>
          </a:p>
          <a:p>
            <a:r>
              <a:rPr lang="en-IN" sz="2400" dirty="0"/>
              <a:t>If index is out of range then it throws the exception </a:t>
            </a:r>
            <a:r>
              <a:rPr lang="en-IN" sz="2400" b="1" dirty="0" err="1">
                <a:solidFill>
                  <a:srgbClr val="C00000"/>
                </a:solidFill>
              </a:rPr>
              <a:t>IndexOutOfBoundsException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 Of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571612"/>
            <a:ext cx="7786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For Ex: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String s=</a:t>
            </a:r>
            <a:r>
              <a:rPr lang="en-US" sz="2400" b="1" dirty="0" err="1">
                <a:solidFill>
                  <a:srgbClr val="C00000"/>
                </a:solidFill>
              </a:rPr>
              <a:t>cities.get</a:t>
            </a:r>
            <a:r>
              <a:rPr lang="en-US" sz="2400" b="1" dirty="0">
                <a:solidFill>
                  <a:srgbClr val="C00000"/>
                </a:solidFill>
              </a:rPr>
              <a:t>(0);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String p=</a:t>
            </a:r>
            <a:r>
              <a:rPr lang="en-US" sz="2400" b="1" dirty="0" err="1">
                <a:solidFill>
                  <a:srgbClr val="C00000"/>
                </a:solidFill>
              </a:rPr>
              <a:t>cities.get</a:t>
            </a:r>
            <a:r>
              <a:rPr lang="en-US" sz="2400" b="1" dirty="0">
                <a:solidFill>
                  <a:srgbClr val="C00000"/>
                </a:solidFill>
              </a:rPr>
              <a:t>(1);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System.out.println</a:t>
            </a:r>
            <a:r>
              <a:rPr lang="en-US" sz="2400" b="1" dirty="0">
                <a:solidFill>
                  <a:srgbClr val="C00000"/>
                </a:solidFill>
              </a:rPr>
              <a:t>(s); </a:t>
            </a:r>
            <a:r>
              <a:rPr lang="en-US" sz="2400" dirty="0">
                <a:solidFill>
                  <a:srgbClr val="00B050"/>
                </a:solidFill>
              </a:rPr>
              <a:t>// will show Indore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System.out.println</a:t>
            </a:r>
            <a:r>
              <a:rPr lang="en-US" sz="2400" b="1" dirty="0">
                <a:solidFill>
                  <a:srgbClr val="C00000"/>
                </a:solidFill>
              </a:rPr>
              <a:t>(p); </a:t>
            </a:r>
            <a:r>
              <a:rPr lang="en-US" sz="2400" dirty="0">
                <a:solidFill>
                  <a:srgbClr val="00B050"/>
                </a:solidFill>
              </a:rPr>
              <a:t>// will show Bhopal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size of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Size of an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 means total number of elements currently present in it.</a:t>
            </a:r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To retrieve size of an </a:t>
            </a:r>
            <a:r>
              <a:rPr lang="en-IN" b="1" dirty="0" err="1">
                <a:solidFill>
                  <a:srgbClr val="C00000"/>
                </a:solidFill>
              </a:rPr>
              <a:t>ArrayList</a:t>
            </a:r>
            <a:r>
              <a:rPr lang="en-IN" dirty="0"/>
              <a:t> , we have a method called </a:t>
            </a:r>
            <a:r>
              <a:rPr lang="en-IN" b="1" dirty="0">
                <a:solidFill>
                  <a:srgbClr val="C00000"/>
                </a:solidFill>
              </a:rPr>
              <a:t>size() </a:t>
            </a:r>
            <a:r>
              <a:rPr lang="en-IN" dirty="0"/>
              <a:t>whose </a:t>
            </a:r>
            <a:r>
              <a:rPr lang="en-IN" dirty="0" err="1"/>
              <a:t>protoype</a:t>
            </a:r>
            <a:r>
              <a:rPr lang="en-IN" dirty="0"/>
              <a:t> is: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public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size( )</a:t>
            </a:r>
            <a:endParaRPr lang="en-I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   </a:t>
            </a:r>
            <a:r>
              <a:rPr lang="en-IN" b="1" u="sng" dirty="0"/>
              <a:t>For Ex:</a:t>
            </a:r>
          </a:p>
          <a:p>
            <a:pPr marL="0" indent="0">
              <a:buNone/>
            </a:pPr>
            <a:r>
              <a:rPr lang="en-IN" b="1" dirty="0"/>
              <a:t>	</a:t>
            </a:r>
          </a:p>
          <a:p>
            <a:pPr marL="0" indent="0">
              <a:buNone/>
            </a:pPr>
            <a:r>
              <a:rPr lang="en-IN" sz="2600" b="1" dirty="0" err="1">
                <a:solidFill>
                  <a:srgbClr val="C00000"/>
                </a:solidFill>
              </a:rPr>
              <a:t>int</a:t>
            </a:r>
            <a:r>
              <a:rPr lang="en-IN" sz="2600" b="1" dirty="0">
                <a:solidFill>
                  <a:srgbClr val="C00000"/>
                </a:solidFill>
              </a:rPr>
              <a:t> n = </a:t>
            </a:r>
            <a:r>
              <a:rPr lang="en-IN" sz="2600" b="1" dirty="0" err="1">
                <a:solidFill>
                  <a:srgbClr val="C00000"/>
                </a:solidFill>
              </a:rPr>
              <a:t>cities.size</a:t>
            </a:r>
            <a:r>
              <a:rPr lang="en-IN" sz="2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WAP to store names of first four months in the </a:t>
            </a:r>
            <a:r>
              <a:rPr lang="en-IN" dirty="0" err="1"/>
              <a:t>ArrayList</a:t>
            </a:r>
            <a:r>
              <a:rPr lang="en-IN" dirty="0"/>
              <a:t> and them print them back 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Retrieving Item From </a:t>
            </a:r>
            <a:r>
              <a:rPr lang="en-IN" dirty="0" err="1"/>
              <a:t>ArrayList</a:t>
            </a:r>
            <a:r>
              <a:rPr lang="en-IN" dirty="0"/>
              <a:t> Using 			Enhanced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We can traverse an </a:t>
            </a:r>
            <a:r>
              <a:rPr lang="en-IN" sz="2800" dirty="0" err="1"/>
              <a:t>ArrayList</a:t>
            </a:r>
            <a:r>
              <a:rPr lang="en-IN" sz="2800" dirty="0"/>
              <a:t> also using enhanced for loop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b="1" u="sng" dirty="0"/>
              <a:t>Using Enhanced For loop</a:t>
            </a:r>
            <a:br>
              <a:rPr lang="en-IN" sz="2800" b="1" u="sng" dirty="0"/>
            </a:b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800" b="1" dirty="0">
                <a:solidFill>
                  <a:srgbClr val="C00000"/>
                </a:solidFill>
              </a:rPr>
              <a:t>for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b="1" dirty="0">
                <a:solidFill>
                  <a:srgbClr val="C00000"/>
                </a:solidFill>
              </a:rPr>
              <a:t>String</a:t>
            </a:r>
            <a:r>
              <a:rPr lang="en-IN" sz="2800" dirty="0">
                <a:solidFill>
                  <a:srgbClr val="C00000"/>
                </a:solidFill>
              </a:rPr>
              <a:t> item: cities){</a:t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b="1" dirty="0" err="1">
                <a:solidFill>
                  <a:srgbClr val="C00000"/>
                </a:solidFill>
              </a:rPr>
              <a:t>System</a:t>
            </a:r>
            <a:r>
              <a:rPr lang="en-IN" sz="2800" dirty="0" err="1">
                <a:solidFill>
                  <a:srgbClr val="C00000"/>
                </a:solidFill>
              </a:rPr>
              <a:t>.out.println</a:t>
            </a:r>
            <a:r>
              <a:rPr lang="en-IN" sz="2800" dirty="0">
                <a:solidFill>
                  <a:srgbClr val="C00000"/>
                </a:solidFill>
              </a:rPr>
              <a:t>("retrieved element: " + item);</a:t>
            </a:r>
            <a:br>
              <a:rPr lang="en-IN" sz="2800" dirty="0">
                <a:solidFill>
                  <a:srgbClr val="C00000"/>
                </a:solidFill>
              </a:rPr>
            </a:br>
            <a:r>
              <a:rPr lang="en-IN" sz="2800" dirty="0">
                <a:solidFill>
                  <a:srgbClr val="C00000"/>
                </a:solidFill>
              </a:rPr>
              <a:t>}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29132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 Element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Sometimes we need to</a:t>
            </a:r>
            <a:r>
              <a:rPr lang="en-IN" i="1" dirty="0"/>
              <a:t> check </a:t>
            </a:r>
            <a:r>
              <a:rPr lang="en-IN" b="1" i="1" dirty="0">
                <a:solidFill>
                  <a:srgbClr val="0070C0"/>
                </a:solidFill>
              </a:rPr>
              <a:t>whether an element exists in </a:t>
            </a:r>
            <a:r>
              <a:rPr lang="en-IN" b="1" i="1" dirty="0" err="1">
                <a:solidFill>
                  <a:srgbClr val="0070C0"/>
                </a:solidFill>
              </a:rPr>
              <a:t>ArrayList</a:t>
            </a:r>
            <a:r>
              <a:rPr lang="en-IN" b="1" i="1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/>
              <a:t>or not.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this purpose we can use </a:t>
            </a:r>
            <a:r>
              <a:rPr lang="en-IN" b="1" dirty="0">
                <a:solidFill>
                  <a:srgbClr val="C00000"/>
                </a:solidFill>
              </a:rPr>
              <a:t>contains () </a:t>
            </a:r>
            <a:r>
              <a:rPr lang="en-IN" dirty="0"/>
              <a:t>method of Java.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contains() </a:t>
            </a:r>
            <a:r>
              <a:rPr lang="en-IN" dirty="0"/>
              <a:t>method takes type of object defined in the </a:t>
            </a:r>
            <a:r>
              <a:rPr lang="en-IN" b="1" dirty="0" err="1">
                <a:solidFill>
                  <a:srgbClr val="FF0000"/>
                </a:solidFill>
              </a:rPr>
              <a:t>ArrayList</a:t>
            </a:r>
            <a:r>
              <a:rPr lang="en-IN" dirty="0"/>
              <a:t> creation and returns </a:t>
            </a:r>
            <a:r>
              <a:rPr lang="en-IN" b="1" dirty="0">
                <a:solidFill>
                  <a:srgbClr val="C00000"/>
                </a:solidFill>
              </a:rPr>
              <a:t>true</a:t>
            </a:r>
            <a:r>
              <a:rPr lang="en-IN" dirty="0"/>
              <a:t> if this list contains the specified element.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u="sng" dirty="0"/>
              <a:t>For Ex: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 err="1">
                <a:solidFill>
                  <a:srgbClr val="C00000"/>
                </a:solidFill>
              </a:rPr>
              <a:t>boolean</a:t>
            </a:r>
            <a:r>
              <a:rPr lang="en-IN" b="1" dirty="0">
                <a:solidFill>
                  <a:srgbClr val="C00000"/>
                </a:solidFill>
              </a:rPr>
              <a:t> found=</a:t>
            </a:r>
            <a:r>
              <a:rPr lang="en-IN" b="1" dirty="0" err="1">
                <a:solidFill>
                  <a:srgbClr val="C00000"/>
                </a:solidFill>
              </a:rPr>
              <a:t>cities.contains</a:t>
            </a:r>
            <a:r>
              <a:rPr lang="en-IN" b="1" dirty="0">
                <a:solidFill>
                  <a:srgbClr val="C00000"/>
                </a:solidFill>
              </a:rPr>
              <a:t>(“Bhopal”);</a:t>
            </a:r>
          </a:p>
        </p:txBody>
      </p:sp>
    </p:spTree>
    <p:extLst>
      <p:ext uri="{BB962C8B-B14F-4D97-AF65-F5344CB8AC3E}">
        <p14:creationId xmlns:p14="http://schemas.microsoft.com/office/powerpoint/2010/main" xmlns="" val="21907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Of Searching An Element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also can use </a:t>
            </a:r>
            <a:r>
              <a:rPr lang="en-IN" b="1" dirty="0" err="1">
                <a:solidFill>
                  <a:srgbClr val="FF0000"/>
                </a:solidFill>
              </a:rPr>
              <a:t>indexOf</a:t>
            </a:r>
            <a:r>
              <a:rPr lang="en-IN" b="1" dirty="0">
                <a:solidFill>
                  <a:srgbClr val="FF0000"/>
                </a:solidFill>
              </a:rPr>
              <a:t>() </a:t>
            </a:r>
            <a:r>
              <a:rPr lang="en-IN" dirty="0"/>
              <a:t>method of </a:t>
            </a:r>
            <a:r>
              <a:rPr lang="en-IN" b="1" dirty="0" err="1">
                <a:solidFill>
                  <a:srgbClr val="FF0000"/>
                </a:solidFill>
              </a:rPr>
              <a:t>ArrayList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Java to find out index of a particular object.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   </a:t>
            </a:r>
            <a:r>
              <a:rPr lang="en-IN" sz="2800" b="1" dirty="0" err="1">
                <a:solidFill>
                  <a:srgbClr val="C00000"/>
                </a:solidFill>
              </a:rPr>
              <a:t>int</a:t>
            </a:r>
            <a:r>
              <a:rPr lang="en-IN" sz="2800" b="1" dirty="0">
                <a:solidFill>
                  <a:srgbClr val="C00000"/>
                </a:solidFill>
              </a:rPr>
              <a:t> index = </a:t>
            </a:r>
            <a:r>
              <a:rPr lang="en-IN" sz="2800" b="1" dirty="0" err="1">
                <a:solidFill>
                  <a:srgbClr val="C00000"/>
                </a:solidFill>
              </a:rPr>
              <a:t>cities.indexOf</a:t>
            </a:r>
            <a:r>
              <a:rPr lang="en-IN" sz="2800" b="1" dirty="0">
                <a:solidFill>
                  <a:srgbClr val="C00000"/>
                </a:solidFill>
              </a:rPr>
              <a:t>(“Bhopal”); </a:t>
            </a:r>
          </a:p>
        </p:txBody>
      </p:sp>
    </p:spTree>
    <p:extLst>
      <p:ext uri="{BB962C8B-B14F-4D97-AF65-F5344CB8AC3E}">
        <p14:creationId xmlns:p14="http://schemas.microsoft.com/office/powerpoint/2010/main" xmlns="" val="21907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WHO </a:t>
            </a:r>
            <a:r>
              <a:rPr lang="en-US" b="1" dirty="0" err="1">
                <a:solidFill>
                  <a:srgbClr val="FF0000"/>
                </a:solidFill>
              </a:rPr>
              <a:t>CoronaMeter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, lists following 5 countries </a:t>
            </a:r>
            <a:r>
              <a:rPr lang="en-US" dirty="0" err="1"/>
              <a:t>worstly</a:t>
            </a:r>
            <a:r>
              <a:rPr lang="en-US" dirty="0"/>
              <a:t> effected by </a:t>
            </a:r>
            <a:r>
              <a:rPr lang="en-US" b="1" dirty="0">
                <a:solidFill>
                  <a:srgbClr val="C00000"/>
                </a:solidFill>
              </a:rPr>
              <a:t>COVID-19</a:t>
            </a:r>
            <a:r>
              <a:rPr lang="en-US" dirty="0"/>
              <a:t> .</a:t>
            </a:r>
          </a:p>
          <a:p>
            <a:r>
              <a:rPr lang="en-US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1-America</a:t>
            </a: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</a:rPr>
              <a:t>2-India</a:t>
            </a:r>
          </a:p>
          <a:p>
            <a:pPr lvl="1">
              <a:buNone/>
            </a:pPr>
            <a:r>
              <a:rPr lang="en-US" b="1" dirty="0">
                <a:solidFill>
                  <a:srgbClr val="0070C0"/>
                </a:solidFill>
              </a:rPr>
              <a:t>3-Brazil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4-Russia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smtClean="0">
                <a:solidFill>
                  <a:srgbClr val="0070C0"/>
                </a:solidFill>
              </a:rPr>
              <a:t>5-France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WAP to do the following:</a:t>
            </a:r>
          </a:p>
          <a:p>
            <a:pPr marL="457200" indent="-457200">
              <a:buAutoNum type="arabicPeriod"/>
            </a:pPr>
            <a:r>
              <a:rPr lang="en-US" dirty="0"/>
              <a:t>Accept names of these 5 countries and store them in the </a:t>
            </a:r>
            <a:r>
              <a:rPr lang="en-US" b="1" dirty="0" err="1">
                <a:solidFill>
                  <a:srgbClr val="FF0000"/>
                </a:solidFill>
              </a:rPr>
              <a:t>ArrayList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dirty="0"/>
              <a:t>N</a:t>
            </a:r>
            <a:r>
              <a:rPr lang="en-IN" dirty="0" err="1"/>
              <a:t>ow</a:t>
            </a:r>
            <a:r>
              <a:rPr lang="en-IN" dirty="0"/>
              <a:t> ask the user to input a country name and search and print it’s ranking. If the country name is not found then print the message </a:t>
            </a:r>
            <a:r>
              <a:rPr lang="en-IN" b="1" dirty="0">
                <a:solidFill>
                  <a:srgbClr val="C00000"/>
                </a:solidFill>
              </a:rPr>
              <a:t>Country not found</a:t>
            </a:r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Removing an Item from </a:t>
            </a:r>
            <a:r>
              <a:rPr lang="en-IN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There are two ways to </a:t>
            </a:r>
            <a:r>
              <a:rPr lang="en-IN" b="1" dirty="0"/>
              <a:t>remove any element from </a:t>
            </a:r>
            <a:r>
              <a:rPr lang="en-IN" b="1" dirty="0" err="1"/>
              <a:t>ArrayList</a:t>
            </a:r>
            <a:r>
              <a:rPr lang="en-IN" b="1" dirty="0"/>
              <a:t> in Java</a:t>
            </a:r>
            <a:r>
              <a:rPr lang="en-IN" dirty="0"/>
              <a:t>.</a:t>
            </a:r>
          </a:p>
          <a:p>
            <a:r>
              <a:rPr lang="en-US" dirty="0"/>
              <a:t>The method to be called is </a:t>
            </a:r>
            <a:r>
              <a:rPr lang="en-US" b="1" dirty="0">
                <a:solidFill>
                  <a:srgbClr val="FF0000"/>
                </a:solidFill>
              </a:rPr>
              <a:t>remove( )</a:t>
            </a:r>
            <a:endParaRPr lang="en-US" sz="2400" dirty="0"/>
          </a:p>
          <a:p>
            <a:r>
              <a:rPr lang="en-US" sz="2400" dirty="0"/>
              <a:t>This method has 2 versions:</a:t>
            </a:r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r>
              <a:rPr lang="en-IN" sz="2400" b="1" dirty="0">
                <a:solidFill>
                  <a:srgbClr val="0070C0"/>
                </a:solidFill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</a:rPr>
              <a:t>boolean</a:t>
            </a:r>
            <a:r>
              <a:rPr lang="en-IN" sz="2400" b="1" dirty="0">
                <a:solidFill>
                  <a:srgbClr val="0070C0"/>
                </a:solidFill>
              </a:rPr>
              <a:t> remove(Object)</a:t>
            </a:r>
          </a:p>
          <a:p>
            <a:r>
              <a:rPr lang="en-US" b="1" dirty="0">
                <a:solidFill>
                  <a:srgbClr val="0070C0"/>
                </a:solidFill>
              </a:rPr>
              <a:t>public Object remove(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We</a:t>
            </a:r>
            <a:r>
              <a:rPr lang="en-IN" dirty="0"/>
              <a:t> can either remove an element based on its index or by providing object itself.</a:t>
            </a:r>
            <a:endParaRPr lang="en-US" sz="2400" dirty="0"/>
          </a:p>
          <a:p>
            <a:r>
              <a:rPr lang="en-IN" b="1" dirty="0" err="1">
                <a:solidFill>
                  <a:srgbClr val="C00000"/>
                </a:solidFill>
              </a:rPr>
              <a:t>cities.remove</a:t>
            </a:r>
            <a:r>
              <a:rPr lang="en-IN" b="1" dirty="0">
                <a:solidFill>
                  <a:srgbClr val="C00000"/>
                </a:solidFill>
              </a:rPr>
              <a:t>(0); 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IN" b="1" dirty="0" err="1">
                <a:solidFill>
                  <a:srgbClr val="C00000"/>
                </a:solidFill>
              </a:rPr>
              <a:t>cities.remove</a:t>
            </a:r>
            <a:r>
              <a:rPr lang="en-IN" b="1" dirty="0">
                <a:solidFill>
                  <a:srgbClr val="C00000"/>
                </a:solidFill>
              </a:rPr>
              <a:t>(“Indore”);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38948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Collection V/s Collections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IN" dirty="0"/>
              <a:t> For beginners there is a point of confusion regarding  the terms </a:t>
            </a:r>
            <a:r>
              <a:rPr lang="en-IN" b="1" dirty="0">
                <a:solidFill>
                  <a:srgbClr val="7030A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Collections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Collection</a:t>
            </a:r>
            <a:r>
              <a:rPr lang="en-US" dirty="0"/>
              <a:t> in java is an </a:t>
            </a:r>
            <a:r>
              <a:rPr lang="en-US" b="1" u="sng" dirty="0">
                <a:solidFill>
                  <a:srgbClr val="00B050"/>
                </a:solidFill>
              </a:rPr>
              <a:t>interface</a:t>
            </a:r>
            <a:r>
              <a:rPr lang="en-US" dirty="0"/>
              <a:t> available in the package </a:t>
            </a:r>
            <a:r>
              <a:rPr lang="en-US" b="1" dirty="0" err="1">
                <a:solidFill>
                  <a:srgbClr val="C00000"/>
                </a:solidFill>
              </a:rPr>
              <a:t>java.util</a:t>
            </a:r>
            <a:r>
              <a:rPr lang="en-US" dirty="0"/>
              <a:t> and it acts as the super interface for all collection classes like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/>
              <a:t>  , </a:t>
            </a:r>
            <a:r>
              <a:rPr lang="en-US" b="1" dirty="0" err="1">
                <a:solidFill>
                  <a:srgbClr val="C00000"/>
                </a:solidFill>
              </a:rPr>
              <a:t>LinkedList</a:t>
            </a:r>
            <a:r>
              <a:rPr lang="en-US" dirty="0"/>
              <a:t> , </a:t>
            </a:r>
            <a:r>
              <a:rPr lang="en-US" b="1" dirty="0" err="1">
                <a:solidFill>
                  <a:srgbClr val="C00000"/>
                </a:solidFill>
              </a:rPr>
              <a:t>HashSet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etc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Collections</a:t>
            </a:r>
            <a:r>
              <a:rPr lang="en-US" dirty="0"/>
              <a:t> is a </a:t>
            </a:r>
            <a:r>
              <a:rPr lang="en-US" b="1" u="sng" dirty="0">
                <a:solidFill>
                  <a:srgbClr val="00B050"/>
                </a:solidFill>
              </a:rPr>
              <a:t>class</a:t>
            </a:r>
            <a:r>
              <a:rPr lang="en-US" dirty="0"/>
              <a:t> in the package </a:t>
            </a:r>
            <a:r>
              <a:rPr lang="en-US" b="1" dirty="0" err="1">
                <a:solidFill>
                  <a:srgbClr val="C00000"/>
                </a:solidFill>
              </a:rPr>
              <a:t>java.util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which contains various </a:t>
            </a:r>
            <a:r>
              <a:rPr lang="en-US" b="1" dirty="0">
                <a:solidFill>
                  <a:srgbClr val="7030A0"/>
                </a:solidFill>
              </a:rPr>
              <a:t>static methods </a:t>
            </a:r>
            <a:r>
              <a:rPr lang="en-US" dirty="0"/>
              <a:t>for performing utility operations on collection classes 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 Some of it’s popular methods are </a:t>
            </a:r>
            <a:r>
              <a:rPr lang="en-US" b="1" dirty="0">
                <a:solidFill>
                  <a:srgbClr val="0070C0"/>
                </a:solidFill>
              </a:rPr>
              <a:t>sort( )</a:t>
            </a:r>
            <a:r>
              <a:rPr lang="en-US" dirty="0"/>
              <a:t>,</a:t>
            </a:r>
            <a:r>
              <a:rPr lang="en-US" b="1" dirty="0">
                <a:solidFill>
                  <a:srgbClr val="0070C0"/>
                </a:solidFill>
              </a:rPr>
              <a:t>copy( 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70C0"/>
                </a:solidFill>
              </a:rPr>
              <a:t>binarySearch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etc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WAP to do the following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Accept names of 5 fruits from the user 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Then  ask the user to input a fruit name and remove it from the list 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Now print the modified list and if the fruit name is not found then print the message </a:t>
            </a:r>
            <a:r>
              <a:rPr lang="en-IN" b="1" dirty="0">
                <a:solidFill>
                  <a:srgbClr val="C00000"/>
                </a:solidFill>
              </a:rPr>
              <a:t>Fruit not found</a:t>
            </a:r>
          </a:p>
        </p:txBody>
      </p:sp>
    </p:spTree>
    <p:extLst>
      <p:ext uri="{BB962C8B-B14F-4D97-AF65-F5344CB8AC3E}">
        <p14:creationId xmlns:p14="http://schemas.microsoft.com/office/powerpoint/2010/main" xmlns="" val="23751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7030A0"/>
                </a:solidFill>
              </a:rPr>
              <a:t>java.util.List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7030A0"/>
                </a:solidFill>
              </a:rPr>
              <a:t>java.util.Collection</a:t>
            </a:r>
            <a:r>
              <a:rPr lang="en-IN" dirty="0"/>
              <a:t> interface and represents an   </a:t>
            </a:r>
            <a:r>
              <a:rPr lang="en-IN" b="1" dirty="0">
                <a:solidFill>
                  <a:srgbClr val="00B050"/>
                </a:solidFill>
              </a:rPr>
              <a:t>ordered collection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(sometimes called a sequence). </a:t>
            </a:r>
          </a:p>
          <a:p>
            <a:endParaRPr lang="en-IN" dirty="0"/>
          </a:p>
          <a:p>
            <a:r>
              <a:rPr lang="en-IN" dirty="0"/>
              <a:t>It means we can access the elements of a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 in a </a:t>
            </a:r>
            <a:r>
              <a:rPr lang="en-IN" b="1" dirty="0">
                <a:solidFill>
                  <a:srgbClr val="C00000"/>
                </a:solidFill>
              </a:rPr>
              <a:t>specific order</a:t>
            </a:r>
            <a:r>
              <a:rPr lang="en-IN" dirty="0"/>
              <a:t>, and by an </a:t>
            </a:r>
            <a:r>
              <a:rPr lang="en-IN" b="1" dirty="0">
                <a:solidFill>
                  <a:srgbClr val="C00000"/>
                </a:solidFill>
              </a:rPr>
              <a:t>index too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 It allows </a:t>
            </a:r>
            <a:r>
              <a:rPr lang="en-IN" b="1" dirty="0">
                <a:solidFill>
                  <a:srgbClr val="C00000"/>
                </a:solidFill>
              </a:rPr>
              <a:t>duplicate</a:t>
            </a:r>
            <a:r>
              <a:rPr lang="en-IN" dirty="0"/>
              <a:t> objects.</a:t>
            </a:r>
          </a:p>
          <a:p>
            <a:endParaRPr lang="en-IN" dirty="0"/>
          </a:p>
          <a:p>
            <a:r>
              <a:rPr lang="en-IN" dirty="0"/>
              <a:t>Each element is inserted and  accessed in the list using it’s </a:t>
            </a:r>
            <a:r>
              <a:rPr lang="en-IN" b="1" dirty="0">
                <a:solidFill>
                  <a:srgbClr val="C0000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Classes Of “List”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choose between the following List implementations in the Java Collections API: 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java.util.ArrayList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java.util.LinkedList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java.util.Vector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java.util.Stack</a:t>
            </a:r>
            <a:r>
              <a:rPr lang="en-IN" b="1" dirty="0">
                <a:solidFill>
                  <a:srgbClr val="0070C0"/>
                </a:solidFill>
              </a:rPr>
              <a:t/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0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ArrayList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dirty="0"/>
              <a:t>  implements the </a:t>
            </a:r>
            <a:r>
              <a:rPr lang="en-IN" b="1" dirty="0">
                <a:solidFill>
                  <a:srgbClr val="00B050"/>
                </a:solidFill>
              </a:rPr>
              <a:t>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IN" b="1" dirty="0" err="1" smtClean="0">
                <a:solidFill>
                  <a:srgbClr val="0070C0"/>
                </a:solidFill>
              </a:rPr>
              <a:t>rrayList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dirty="0" smtClean="0"/>
              <a:t>is created with an initial size of </a:t>
            </a:r>
            <a:r>
              <a:rPr lang="en-IN" b="1" dirty="0" smtClean="0">
                <a:solidFill>
                  <a:srgbClr val="C00000"/>
                </a:solidFill>
              </a:rPr>
              <a:t>10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IN" b="1" dirty="0" err="1">
                <a:solidFill>
                  <a:srgbClr val="0070C0"/>
                </a:solidFill>
              </a:rPr>
              <a:t>rrayList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capacity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grows automatically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It allows </a:t>
            </a:r>
            <a:r>
              <a:rPr lang="en-IN" b="1" dirty="0">
                <a:solidFill>
                  <a:schemeClr val="tx2"/>
                </a:solidFill>
              </a:rPr>
              <a:t>duplicate</a:t>
            </a:r>
            <a:r>
              <a:rPr lang="en-IN" dirty="0"/>
              <a:t> elements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Insertion order is preserved in the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endParaRPr lang="en-IN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“</a:t>
            </a:r>
            <a:r>
              <a:rPr lang="en-US" dirty="0" err="1"/>
              <a:t>ArrayList</a:t>
            </a:r>
            <a:r>
              <a:rPr lang="en-US" dirty="0"/>
              <a:t>”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can be created in 2 ways: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Type  </a:t>
            </a:r>
            <a:r>
              <a:rPr lang="en-US" b="1" dirty="0" err="1">
                <a:solidFill>
                  <a:srgbClr val="C00000"/>
                </a:solidFill>
              </a:rPr>
              <a:t>UnSafe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AND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Type  Safe</a:t>
            </a:r>
            <a:endParaRPr lang="en-IN" b="1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UnSafe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 </a:t>
            </a:r>
            <a:r>
              <a:rPr lang="en-US" b="1" dirty="0" err="1">
                <a:solidFill>
                  <a:srgbClr val="0070C0"/>
                </a:solidFill>
              </a:rPr>
              <a:t>UnSafe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 can be created as shown below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</a:t>
            </a:r>
            <a:r>
              <a:rPr lang="en-US" b="1" dirty="0">
                <a:solidFill>
                  <a:srgbClr val="C00000"/>
                </a:solidFill>
              </a:rPr>
              <a:t>=new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( 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Although they are easier to create but we cannot check what kind of data we are adding in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endParaRPr lang="en-US" b="1" dirty="0"/>
          </a:p>
          <a:p>
            <a:r>
              <a:rPr lang="en-US" b="1" dirty="0"/>
              <a:t>For ex: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(“</a:t>
            </a:r>
            <a:r>
              <a:rPr lang="en-US" b="1" dirty="0" err="1">
                <a:solidFill>
                  <a:srgbClr val="C00000"/>
                </a:solidFill>
              </a:rPr>
              <a:t>Amit</a:t>
            </a:r>
            <a:r>
              <a:rPr lang="en-US" b="1" dirty="0">
                <a:solidFill>
                  <a:srgbClr val="C00000"/>
                </a:solidFill>
              </a:rPr>
              <a:t>”);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(25);</a:t>
            </a:r>
          </a:p>
          <a:p>
            <a:pPr lvl="1">
              <a:buNone/>
            </a:pPr>
            <a:r>
              <a:rPr lang="en-US" b="1" dirty="0" err="1">
                <a:solidFill>
                  <a:srgbClr val="C00000"/>
                </a:solidFill>
              </a:rPr>
              <a:t>obj.add</a:t>
            </a:r>
            <a:r>
              <a:rPr lang="en-US" b="1" dirty="0">
                <a:solidFill>
                  <a:srgbClr val="C00000"/>
                </a:solidFill>
              </a:rPr>
              <a:t>(true);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All the above lines will successfully compile and run.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Type Safe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can be created as shown below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sz="2300" b="1" i="1" dirty="0" err="1">
                <a:solidFill>
                  <a:srgbClr val="C00000"/>
                </a:solidFill>
              </a:rPr>
              <a:t>ArrayList</a:t>
            </a:r>
            <a:r>
              <a:rPr lang="en-US" sz="2300" b="1" i="1" dirty="0">
                <a:solidFill>
                  <a:srgbClr val="7030A0"/>
                </a:solidFill>
              </a:rPr>
              <a:t>&lt;String&gt; </a:t>
            </a:r>
            <a:r>
              <a:rPr lang="en-US" sz="2300" b="1" i="1" dirty="0" err="1">
                <a:solidFill>
                  <a:srgbClr val="C00000"/>
                </a:solidFill>
              </a:rPr>
              <a:t>obj</a:t>
            </a:r>
            <a:r>
              <a:rPr lang="en-US" sz="2300" b="1" i="1" dirty="0">
                <a:solidFill>
                  <a:srgbClr val="C00000"/>
                </a:solidFill>
              </a:rPr>
              <a:t>=new </a:t>
            </a:r>
            <a:r>
              <a:rPr lang="en-US" sz="2300" b="1" i="1" dirty="0" err="1">
                <a:solidFill>
                  <a:srgbClr val="C00000"/>
                </a:solidFill>
              </a:rPr>
              <a:t>ArrayList</a:t>
            </a:r>
            <a:r>
              <a:rPr lang="en-US" sz="2300" b="1" i="1" dirty="0">
                <a:solidFill>
                  <a:srgbClr val="7030A0"/>
                </a:solidFill>
              </a:rPr>
              <a:t>&lt;String&gt;</a:t>
            </a:r>
            <a:r>
              <a:rPr lang="en-US" sz="2300" b="1" i="1" dirty="0">
                <a:solidFill>
                  <a:srgbClr val="C00000"/>
                </a:solidFill>
              </a:rPr>
              <a:t>( 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&lt; &gt;</a:t>
            </a:r>
            <a:r>
              <a:rPr lang="en-US" dirty="0">
                <a:solidFill>
                  <a:srgbClr val="000000"/>
                </a:solidFill>
              </a:rPr>
              <a:t> is called </a:t>
            </a:r>
            <a:r>
              <a:rPr lang="en-US" b="1" dirty="0">
                <a:solidFill>
                  <a:srgbClr val="FF0000"/>
                </a:solidFill>
              </a:rPr>
              <a:t>diamond operator </a:t>
            </a:r>
            <a:r>
              <a:rPr lang="en-US" dirty="0">
                <a:solidFill>
                  <a:srgbClr val="000000"/>
                </a:solidFill>
              </a:rPr>
              <a:t>in Java and was introduced from Java 7 onwards 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It tells the compiler to only allow programmer to add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>
                <a:solidFill>
                  <a:srgbClr val="000000"/>
                </a:solidFill>
              </a:rPr>
              <a:t> values in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Any other type of value cannot be added in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 and if we try to do so , the compiler will generate syntax error</a:t>
            </a:r>
          </a:p>
          <a:p>
            <a:endParaRPr lang="en-US" b="1" dirty="0"/>
          </a:p>
          <a:p>
            <a:r>
              <a:rPr lang="en-US" b="1" dirty="0"/>
              <a:t>For ex:</a:t>
            </a:r>
          </a:p>
          <a:p>
            <a:pPr lvl="1">
              <a:buNone/>
            </a:pPr>
            <a:r>
              <a:rPr lang="en-US" b="1" dirty="0" err="1">
                <a:solidFill>
                  <a:srgbClr val="0070C0"/>
                </a:solidFill>
              </a:rPr>
              <a:t>obj.add</a:t>
            </a:r>
            <a:r>
              <a:rPr lang="en-US" b="1" dirty="0">
                <a:solidFill>
                  <a:srgbClr val="0070C0"/>
                </a:solidFill>
              </a:rPr>
              <a:t>(“</a:t>
            </a:r>
            <a:r>
              <a:rPr lang="en-US" b="1" dirty="0" err="1">
                <a:solidFill>
                  <a:srgbClr val="0070C0"/>
                </a:solidFill>
              </a:rPr>
              <a:t>Amit</a:t>
            </a:r>
            <a:r>
              <a:rPr lang="en-US" b="1" dirty="0">
                <a:solidFill>
                  <a:srgbClr val="0070C0"/>
                </a:solidFill>
              </a:rPr>
              <a:t>”);  </a:t>
            </a:r>
            <a:r>
              <a:rPr lang="en-US" b="1" dirty="0">
                <a:solidFill>
                  <a:srgbClr val="00B050"/>
                </a:solidFill>
              </a:rPr>
              <a:t>// Correct</a:t>
            </a:r>
          </a:p>
          <a:p>
            <a:pPr lvl="1">
              <a:buNone/>
            </a:pPr>
            <a:r>
              <a:rPr lang="en-US" b="1" dirty="0" err="1">
                <a:solidFill>
                  <a:srgbClr val="0070C0"/>
                </a:solidFill>
              </a:rPr>
              <a:t>obj.add</a:t>
            </a:r>
            <a:r>
              <a:rPr lang="en-US" b="1" dirty="0">
                <a:solidFill>
                  <a:srgbClr val="0070C0"/>
                </a:solidFill>
              </a:rPr>
              <a:t>(25);  </a:t>
            </a:r>
            <a:r>
              <a:rPr lang="en-US" b="1" dirty="0">
                <a:solidFill>
                  <a:srgbClr val="FF0000"/>
                </a:solidFill>
              </a:rPr>
              <a:t>// Wrong </a:t>
            </a:r>
          </a:p>
          <a:p>
            <a:pPr lvl="1">
              <a:buNone/>
            </a:pPr>
            <a:r>
              <a:rPr lang="en-US" b="1" dirty="0" err="1">
                <a:solidFill>
                  <a:srgbClr val="0070C0"/>
                </a:solidFill>
              </a:rPr>
              <a:t>obj.add</a:t>
            </a:r>
            <a:r>
              <a:rPr lang="en-US" b="1" dirty="0">
                <a:solidFill>
                  <a:srgbClr val="0070C0"/>
                </a:solidFill>
              </a:rPr>
              <a:t>(true);  </a:t>
            </a:r>
            <a:r>
              <a:rPr lang="en-US" b="1" dirty="0">
                <a:solidFill>
                  <a:srgbClr val="FF0000"/>
                </a:solidFill>
              </a:rPr>
              <a:t>// Wrong</a:t>
            </a: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insert an element in the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, we have to call the method  </a:t>
            </a:r>
            <a:r>
              <a:rPr lang="en-US" sz="2400" b="1" dirty="0">
                <a:solidFill>
                  <a:srgbClr val="C00000"/>
                </a:solidFill>
              </a:rPr>
              <a:t>add( ) </a:t>
            </a:r>
          </a:p>
          <a:p>
            <a:endParaRPr lang="en-US" sz="2400" dirty="0"/>
          </a:p>
          <a:p>
            <a:r>
              <a:rPr lang="en-US" sz="2400" dirty="0"/>
              <a:t>This method has 2 versions:</a:t>
            </a:r>
          </a:p>
          <a:p>
            <a:endParaRPr lang="en-US" sz="2400" b="1" u="sng" dirty="0"/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public </a:t>
            </a:r>
            <a:r>
              <a:rPr lang="en-IN" sz="2400" b="1" dirty="0" err="1">
                <a:solidFill>
                  <a:srgbClr val="C00000"/>
                </a:solidFill>
              </a:rPr>
              <a:t>boolean</a:t>
            </a:r>
            <a:r>
              <a:rPr lang="en-IN" sz="2400" b="1" dirty="0">
                <a:solidFill>
                  <a:srgbClr val="C00000"/>
                </a:solidFill>
              </a:rPr>
              <a:t> add(Object)</a:t>
            </a:r>
          </a:p>
          <a:p>
            <a:r>
              <a:rPr lang="en-US" b="1" dirty="0">
                <a:solidFill>
                  <a:srgbClr val="C00000"/>
                </a:solidFill>
              </a:rPr>
              <a:t>public void add(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, Object)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dirty="0"/>
              <a:t>The first method accepts an Object as argument and adds that Object at the end of the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2905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1214</TotalTime>
  <Words>815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COLLECTIONS</vt:lpstr>
      <vt:lpstr>Collection V/s Collections</vt:lpstr>
      <vt:lpstr>The List Interface</vt:lpstr>
      <vt:lpstr>Implementation Classes Of “List”</vt:lpstr>
      <vt:lpstr>The “ArrayList” class</vt:lpstr>
      <vt:lpstr>Creating The “ArrayList” Object</vt:lpstr>
      <vt:lpstr>Type UnSafe ArrayList</vt:lpstr>
      <vt:lpstr>Type Safe ArrayList</vt:lpstr>
      <vt:lpstr>Inserting Elements In ArrayList</vt:lpstr>
      <vt:lpstr>Inserting Elements In ArrayList</vt:lpstr>
      <vt:lpstr>Retrieving Elements Of ArrayList</vt:lpstr>
      <vt:lpstr>Retrieving Elements Of ArrayList</vt:lpstr>
      <vt:lpstr>Checking size of ArrayList</vt:lpstr>
      <vt:lpstr>Exercise 1</vt:lpstr>
      <vt:lpstr>Retrieving Item From ArrayList Using    Enhanced for</vt:lpstr>
      <vt:lpstr>Searching An Element In ArrayList</vt:lpstr>
      <vt:lpstr>Another Way Of Searching An Element In ArrayList</vt:lpstr>
      <vt:lpstr>Exercise 2</vt:lpstr>
      <vt:lpstr>Removing an Item from ArrayList</vt:lpstr>
      <vt:lpstr>Exercise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128</cp:revision>
  <dcterms:created xsi:type="dcterms:W3CDTF">2012-06-21T20:06:10Z</dcterms:created>
  <dcterms:modified xsi:type="dcterms:W3CDTF">2022-11-26T15:49:38Z</dcterms:modified>
</cp:coreProperties>
</file>