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64" r:id="rId4"/>
    <p:sldId id="281" r:id="rId5"/>
    <p:sldId id="282" r:id="rId6"/>
    <p:sldId id="283" r:id="rId7"/>
    <p:sldId id="325" r:id="rId8"/>
    <p:sldId id="284" r:id="rId9"/>
    <p:sldId id="285" r:id="rId10"/>
    <p:sldId id="286" r:id="rId11"/>
    <p:sldId id="287" r:id="rId12"/>
    <p:sldId id="288" r:id="rId13"/>
    <p:sldId id="289" r:id="rId14"/>
    <p:sldId id="290" r:id="rId15"/>
    <p:sldId id="292" r:id="rId16"/>
    <p:sldId id="291" r:id="rId17"/>
    <p:sldId id="293" r:id="rId18"/>
    <p:sldId id="294" r:id="rId19"/>
    <p:sldId id="295" r:id="rId20"/>
    <p:sldId id="296" r:id="rId21"/>
    <p:sldId id="297" r:id="rId22"/>
    <p:sldId id="298" r:id="rId23"/>
    <p:sldId id="30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1" autoAdjust="0"/>
    <p:restoredTop sz="94660"/>
  </p:normalViewPr>
  <p:slideViewPr>
    <p:cSldViewPr>
      <p:cViewPr varScale="1">
        <p:scale>
          <a:sx n="81" d="100"/>
          <a:sy n="81" d="100"/>
        </p:scale>
        <p:origin x="151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Computer Academy" userId="08476b32c11f4418" providerId="LiveId" clId="{3CAE4AC9-5DD9-49AC-9892-00E12CF141CE}"/>
    <pc:docChg chg="modSld">
      <pc:chgData name="Sharma Computer Academy" userId="08476b32c11f4418" providerId="LiveId" clId="{3CAE4AC9-5DD9-49AC-9892-00E12CF141CE}" dt="2020-12-18T10:38:03.942" v="5" actId="20577"/>
      <pc:docMkLst>
        <pc:docMk/>
      </pc:docMkLst>
      <pc:sldChg chg="modSp">
        <pc:chgData name="Sharma Computer Academy" userId="08476b32c11f4418" providerId="LiveId" clId="{3CAE4AC9-5DD9-49AC-9892-00E12CF141CE}" dt="2020-12-18T10:38:03.942" v="5" actId="20577"/>
        <pc:sldMkLst>
          <pc:docMk/>
          <pc:sldMk cId="0" sldId="268"/>
        </pc:sldMkLst>
        <pc:spChg chg="mod">
          <ac:chgData name="Sharma Computer Academy" userId="08476b32c11f4418" providerId="LiveId" clId="{3CAE4AC9-5DD9-49AC-9892-00E12CF141CE}" dt="2020-12-18T10:38:03.942" v="5" actId="20577"/>
          <ac:spMkLst>
            <pc:docMk/>
            <pc:sldMk cId="0" sldId="268"/>
            <ac:spMk id="3" creationId="{00000000-0000-0000-0000-000000000000}"/>
          </ac:spMkLst>
        </pc:spChg>
      </pc:sldChg>
    </pc:docChg>
  </pc:docChgLst>
  <pc:docChgLst>
    <pc:chgData name="Sharma Computer Academy" userId="08476b32c11f4418" providerId="LiveId" clId="{A597359F-240D-4F15-9CEB-F7B55799C640}"/>
    <pc:docChg chg="custSel modSld">
      <pc:chgData name="Sharma Computer Academy" userId="08476b32c11f4418" providerId="LiveId" clId="{A597359F-240D-4F15-9CEB-F7B55799C640}" dt="2021-07-28T06:09:31.877" v="114"/>
      <pc:docMkLst>
        <pc:docMk/>
      </pc:docMkLst>
      <pc:sldChg chg="modSp mod modAnim">
        <pc:chgData name="Sharma Computer Academy" userId="08476b32c11f4418" providerId="LiveId" clId="{A597359F-240D-4F15-9CEB-F7B55799C640}" dt="2021-07-28T06:09:31.877" v="114"/>
        <pc:sldMkLst>
          <pc:docMk/>
          <pc:sldMk cId="0" sldId="288"/>
        </pc:sldMkLst>
        <pc:spChg chg="mod">
          <ac:chgData name="Sharma Computer Academy" userId="08476b32c11f4418" providerId="LiveId" clId="{A597359F-240D-4F15-9CEB-F7B55799C640}" dt="2021-07-28T06:09:01.922" v="109" actId="113"/>
          <ac:spMkLst>
            <pc:docMk/>
            <pc:sldMk cId="0" sldId="288"/>
            <ac:spMk id="3" creationId="{00000000-0000-0000-0000-000000000000}"/>
          </ac:spMkLst>
        </pc:spChg>
      </pc:sldChg>
      <pc:sldChg chg="modSp mod">
        <pc:chgData name="Sharma Computer Academy" userId="08476b32c11f4418" providerId="LiveId" clId="{A597359F-240D-4F15-9CEB-F7B55799C640}" dt="2021-07-28T06:01:14.646" v="3" actId="14100"/>
        <pc:sldMkLst>
          <pc:docMk/>
          <pc:sldMk cId="0" sldId="289"/>
        </pc:sldMkLst>
        <pc:picChg chg="mod">
          <ac:chgData name="Sharma Computer Academy" userId="08476b32c11f4418" providerId="LiveId" clId="{A597359F-240D-4F15-9CEB-F7B55799C640}" dt="2021-07-28T06:01:14.646" v="3" actId="14100"/>
          <ac:picMkLst>
            <pc:docMk/>
            <pc:sldMk cId="0" sldId="289"/>
            <ac:picMk id="11" creationId="{00000000-0000-0000-0000-000000000000}"/>
          </ac:picMkLst>
        </pc:picChg>
      </pc:sldChg>
    </pc:docChg>
  </pc:docChgLst>
  <pc:docChgLst>
    <pc:chgData name="Sharma Computer Academy" userId="08476b32c11f4418" providerId="LiveId" clId="{F28EE0B7-2EB9-4990-8F45-859614703E03}"/>
    <pc:docChg chg="delSld modSld">
      <pc:chgData name="Sharma Computer Academy" userId="08476b32c11f4418" providerId="LiveId" clId="{F28EE0B7-2EB9-4990-8F45-859614703E03}" dt="2020-12-21T10:30:21.910" v="11" actId="20577"/>
      <pc:docMkLst>
        <pc:docMk/>
      </pc:docMkLst>
      <pc:sldChg chg="modSp modAnim">
        <pc:chgData name="Sharma Computer Academy" userId="08476b32c11f4418" providerId="LiveId" clId="{F28EE0B7-2EB9-4990-8F45-859614703E03}" dt="2020-12-21T10:30:21.910" v="11" actId="20577"/>
        <pc:sldMkLst>
          <pc:docMk/>
          <pc:sldMk cId="0" sldId="257"/>
        </pc:sldMkLst>
        <pc:spChg chg="mod">
          <ac:chgData name="Sharma Computer Academy" userId="08476b32c11f4418" providerId="LiveId" clId="{F28EE0B7-2EB9-4990-8F45-859614703E03}" dt="2020-12-21T10:30:21.910" v="11" actId="20577"/>
          <ac:spMkLst>
            <pc:docMk/>
            <pc:sldMk cId="0" sldId="257"/>
            <ac:spMk id="3" creationId="{00000000-0000-0000-0000-000000000000}"/>
          </ac:spMkLst>
        </pc:spChg>
      </pc:sldChg>
      <pc:sldChg chg="modSp del">
        <pc:chgData name="Sharma Computer Academy" userId="08476b32c11f4418" providerId="LiveId" clId="{F28EE0B7-2EB9-4990-8F45-859614703E03}" dt="2020-12-21T10:30:16.016" v="10" actId="47"/>
        <pc:sldMkLst>
          <pc:docMk/>
          <pc:sldMk cId="0" sldId="268"/>
        </pc:sldMkLst>
        <pc:spChg chg="mod">
          <ac:chgData name="Sharma Computer Academy" userId="08476b32c11f4418" providerId="LiveId" clId="{F28EE0B7-2EB9-4990-8F45-859614703E03}" dt="2020-12-21T10:29:53.140" v="9" actId="113"/>
          <ac:spMkLst>
            <pc:docMk/>
            <pc:sldMk cId="0" sldId="268"/>
            <ac:spMk id="3" creationId="{00000000-0000-0000-0000-000000000000}"/>
          </ac:spMkLst>
        </pc:spChg>
      </pc:sldChg>
    </pc:docChg>
  </pc:docChgLst>
  <pc:docChgLst>
    <pc:chgData name="Sharma Computer Academy" userId="08476b32c11f4418" providerId="LiveId" clId="{5ED3A17B-7876-4983-8539-9F96B1262164}"/>
    <pc:docChg chg="delSld modSld">
      <pc:chgData name="Sharma Computer Academy" userId="08476b32c11f4418" providerId="LiveId" clId="{5ED3A17B-7876-4983-8539-9F96B1262164}" dt="2022-03-12T11:36:34.903" v="37" actId="6549"/>
      <pc:docMkLst>
        <pc:docMk/>
      </pc:docMkLst>
      <pc:sldChg chg="modSp modAnim">
        <pc:chgData name="Sharma Computer Academy" userId="08476b32c11f4418" providerId="LiveId" clId="{5ED3A17B-7876-4983-8539-9F96B1262164}" dt="2022-03-12T11:35:29.705" v="21" actId="207"/>
        <pc:sldMkLst>
          <pc:docMk/>
          <pc:sldMk cId="0" sldId="264"/>
        </pc:sldMkLst>
        <pc:spChg chg="mod">
          <ac:chgData name="Sharma Computer Academy" userId="08476b32c11f4418" providerId="LiveId" clId="{5ED3A17B-7876-4983-8539-9F96B1262164}" dt="2022-03-12T11:35:29.705" v="21" actId="207"/>
          <ac:spMkLst>
            <pc:docMk/>
            <pc:sldMk cId="0" sldId="264"/>
            <ac:spMk id="3" creationId="{00000000-0000-0000-0000-000000000000}"/>
          </ac:spMkLst>
        </pc:spChg>
      </pc:sldChg>
      <pc:sldChg chg="modSp">
        <pc:chgData name="Sharma Computer Academy" userId="08476b32c11f4418" providerId="LiveId" clId="{5ED3A17B-7876-4983-8539-9F96B1262164}" dt="2022-03-12T11:36:34.903" v="37" actId="6549"/>
        <pc:sldMkLst>
          <pc:docMk/>
          <pc:sldMk cId="0" sldId="281"/>
        </pc:sldMkLst>
        <pc:spChg chg="mod">
          <ac:chgData name="Sharma Computer Academy" userId="08476b32c11f4418" providerId="LiveId" clId="{5ED3A17B-7876-4983-8539-9F96B1262164}" dt="2022-03-12T11:36:34.903" v="37" actId="6549"/>
          <ac:spMkLst>
            <pc:docMk/>
            <pc:sldMk cId="0" sldId="281"/>
            <ac:spMk id="3" creationId="{00000000-0000-0000-0000-000000000000}"/>
          </ac:spMkLst>
        </pc:spChg>
      </pc:sldChg>
      <pc:sldChg chg="del">
        <pc:chgData name="Sharma Computer Academy" userId="08476b32c11f4418" providerId="LiveId" clId="{5ED3A17B-7876-4983-8539-9F96B1262164}" dt="2022-03-11T12:10:37.353" v="0" actId="2696"/>
        <pc:sldMkLst>
          <pc:docMk/>
          <pc:sldMk cId="0" sldId="322"/>
        </pc:sldMkLst>
      </pc:sldChg>
      <pc:sldChg chg="del">
        <pc:chgData name="Sharma Computer Academy" userId="08476b32c11f4418" providerId="LiveId" clId="{5ED3A17B-7876-4983-8539-9F96B1262164}" dt="2022-03-11T12:10:37.353" v="0" actId="2696"/>
        <pc:sldMkLst>
          <pc:docMk/>
          <pc:sldMk cId="0" sldId="323"/>
        </pc:sldMkLst>
      </pc:sldChg>
      <pc:sldChg chg="del">
        <pc:chgData name="Sharma Computer Academy" userId="08476b32c11f4418" providerId="LiveId" clId="{5ED3A17B-7876-4983-8539-9F96B1262164}" dt="2022-03-11T12:10:37.353" v="0" actId="2696"/>
        <pc:sldMkLst>
          <pc:docMk/>
          <pc:sldMk cId="0" sldId="324"/>
        </pc:sldMkLst>
      </pc:sldChg>
    </pc:docChg>
  </pc:docChgLst>
  <pc:docChgLst>
    <pc:chgData name="Sharma Computer Academy" userId="08476b32c11f4418" providerId="LiveId" clId="{8980EB0D-29FA-46F7-AD43-9B206437E092}"/>
    <pc:docChg chg="modSld">
      <pc:chgData name="Sharma Computer Academy" userId="08476b32c11f4418" providerId="LiveId" clId="{8980EB0D-29FA-46F7-AD43-9B206437E092}" dt="2022-08-18T11:59:29.790" v="3" actId="113"/>
      <pc:docMkLst>
        <pc:docMk/>
      </pc:docMkLst>
      <pc:sldChg chg="modSp">
        <pc:chgData name="Sharma Computer Academy" userId="08476b32c11f4418" providerId="LiveId" clId="{8980EB0D-29FA-46F7-AD43-9B206437E092}" dt="2022-08-18T11:59:29.790" v="3" actId="113"/>
        <pc:sldMkLst>
          <pc:docMk/>
          <pc:sldMk cId="0" sldId="288"/>
        </pc:sldMkLst>
        <pc:spChg chg="mod">
          <ac:chgData name="Sharma Computer Academy" userId="08476b32c11f4418" providerId="LiveId" clId="{8980EB0D-29FA-46F7-AD43-9B206437E092}" dt="2022-08-18T11:59:29.790" v="3" actId="113"/>
          <ac:spMkLst>
            <pc:docMk/>
            <pc:sldMk cId="0" sldId="288"/>
            <ac:spMk id="3" creationId="{00000000-0000-0000-0000-000000000000}"/>
          </ac:spMkLst>
        </pc:spChg>
      </pc:sldChg>
    </pc:docChg>
  </pc:docChgLst>
  <pc:docChgLst>
    <pc:chgData name="Sharma Computer Academy" userId="08476b32c11f4418" providerId="LiveId" clId="{23EFEAF6-0A96-4DD6-B463-F95D32BAE366}"/>
    <pc:docChg chg="custSel addSld modSld">
      <pc:chgData name="Sharma Computer Academy" userId="08476b32c11f4418" providerId="LiveId" clId="{23EFEAF6-0A96-4DD6-B463-F95D32BAE366}" dt="2021-11-19T07:31:59.641" v="457" actId="207"/>
      <pc:docMkLst>
        <pc:docMk/>
      </pc:docMkLst>
      <pc:sldChg chg="modSp">
        <pc:chgData name="Sharma Computer Academy" userId="08476b32c11f4418" providerId="LiveId" clId="{23EFEAF6-0A96-4DD6-B463-F95D32BAE366}" dt="2021-11-19T07:09:57.402" v="12" actId="113"/>
        <pc:sldMkLst>
          <pc:docMk/>
          <pc:sldMk cId="0" sldId="281"/>
        </pc:sldMkLst>
        <pc:spChg chg="mod">
          <ac:chgData name="Sharma Computer Academy" userId="08476b32c11f4418" providerId="LiveId" clId="{23EFEAF6-0A96-4DD6-B463-F95D32BAE366}" dt="2021-11-19T07:09:57.402" v="12" actId="113"/>
          <ac:spMkLst>
            <pc:docMk/>
            <pc:sldMk cId="0" sldId="281"/>
            <ac:spMk id="3" creationId="{00000000-0000-0000-0000-000000000000}"/>
          </ac:spMkLst>
        </pc:spChg>
      </pc:sldChg>
      <pc:sldChg chg="modSp modAnim">
        <pc:chgData name="Sharma Computer Academy" userId="08476b32c11f4418" providerId="LiveId" clId="{23EFEAF6-0A96-4DD6-B463-F95D32BAE366}" dt="2021-11-19T07:11:26.617" v="39" actId="20577"/>
        <pc:sldMkLst>
          <pc:docMk/>
          <pc:sldMk cId="0" sldId="282"/>
        </pc:sldMkLst>
        <pc:spChg chg="mod">
          <ac:chgData name="Sharma Computer Academy" userId="08476b32c11f4418" providerId="LiveId" clId="{23EFEAF6-0A96-4DD6-B463-F95D32BAE366}" dt="2021-11-19T07:11:26.617" v="39" actId="20577"/>
          <ac:spMkLst>
            <pc:docMk/>
            <pc:sldMk cId="0" sldId="282"/>
            <ac:spMk id="3" creationId="{00000000-0000-0000-0000-000000000000}"/>
          </ac:spMkLst>
        </pc:spChg>
      </pc:sldChg>
      <pc:sldChg chg="modSp mod modAnim">
        <pc:chgData name="Sharma Computer Academy" userId="08476b32c11f4418" providerId="LiveId" clId="{23EFEAF6-0A96-4DD6-B463-F95D32BAE366}" dt="2021-11-19T07:12:03.304" v="50" actId="113"/>
        <pc:sldMkLst>
          <pc:docMk/>
          <pc:sldMk cId="0" sldId="283"/>
        </pc:sldMkLst>
        <pc:spChg chg="mod">
          <ac:chgData name="Sharma Computer Academy" userId="08476b32c11f4418" providerId="LiveId" clId="{23EFEAF6-0A96-4DD6-B463-F95D32BAE366}" dt="2021-11-19T07:12:03.304" v="50" actId="113"/>
          <ac:spMkLst>
            <pc:docMk/>
            <pc:sldMk cId="0" sldId="283"/>
            <ac:spMk id="3" creationId="{00000000-0000-0000-0000-000000000000}"/>
          </ac:spMkLst>
        </pc:spChg>
      </pc:sldChg>
      <pc:sldChg chg="modSp">
        <pc:chgData name="Sharma Computer Academy" userId="08476b32c11f4418" providerId="LiveId" clId="{23EFEAF6-0A96-4DD6-B463-F95D32BAE366}" dt="2021-11-19T07:13:37.357" v="80" actId="113"/>
        <pc:sldMkLst>
          <pc:docMk/>
          <pc:sldMk cId="0" sldId="284"/>
        </pc:sldMkLst>
        <pc:spChg chg="mod">
          <ac:chgData name="Sharma Computer Academy" userId="08476b32c11f4418" providerId="LiveId" clId="{23EFEAF6-0A96-4DD6-B463-F95D32BAE366}" dt="2021-11-19T07:13:37.357" v="80" actId="113"/>
          <ac:spMkLst>
            <pc:docMk/>
            <pc:sldMk cId="0" sldId="284"/>
            <ac:spMk id="3" creationId="{00000000-0000-0000-0000-000000000000}"/>
          </ac:spMkLst>
        </pc:spChg>
      </pc:sldChg>
      <pc:sldChg chg="modSp modAnim">
        <pc:chgData name="Sharma Computer Academy" userId="08476b32c11f4418" providerId="LiveId" clId="{23EFEAF6-0A96-4DD6-B463-F95D32BAE366}" dt="2021-11-19T07:14:28.784" v="97" actId="113"/>
        <pc:sldMkLst>
          <pc:docMk/>
          <pc:sldMk cId="0" sldId="286"/>
        </pc:sldMkLst>
        <pc:spChg chg="mod">
          <ac:chgData name="Sharma Computer Academy" userId="08476b32c11f4418" providerId="LiveId" clId="{23EFEAF6-0A96-4DD6-B463-F95D32BAE366}" dt="2021-11-19T07:14:28.784" v="97" actId="113"/>
          <ac:spMkLst>
            <pc:docMk/>
            <pc:sldMk cId="0" sldId="286"/>
            <ac:spMk id="3" creationId="{00000000-0000-0000-0000-000000000000}"/>
          </ac:spMkLst>
        </pc:spChg>
      </pc:sldChg>
      <pc:sldChg chg="modSp modAnim">
        <pc:chgData name="Sharma Computer Academy" userId="08476b32c11f4418" providerId="LiveId" clId="{23EFEAF6-0A96-4DD6-B463-F95D32BAE366}" dt="2021-11-19T07:17:08.437" v="149"/>
        <pc:sldMkLst>
          <pc:docMk/>
          <pc:sldMk cId="0" sldId="287"/>
        </pc:sldMkLst>
        <pc:spChg chg="mod">
          <ac:chgData name="Sharma Computer Academy" userId="08476b32c11f4418" providerId="LiveId" clId="{23EFEAF6-0A96-4DD6-B463-F95D32BAE366}" dt="2021-11-19T07:16:14.154" v="139" actId="20577"/>
          <ac:spMkLst>
            <pc:docMk/>
            <pc:sldMk cId="0" sldId="287"/>
            <ac:spMk id="3" creationId="{00000000-0000-0000-0000-000000000000}"/>
          </ac:spMkLst>
        </pc:spChg>
      </pc:sldChg>
      <pc:sldChg chg="modSp">
        <pc:chgData name="Sharma Computer Academy" userId="08476b32c11f4418" providerId="LiveId" clId="{23EFEAF6-0A96-4DD6-B463-F95D32BAE366}" dt="2021-11-19T07:17:25.513" v="150" actId="2711"/>
        <pc:sldMkLst>
          <pc:docMk/>
          <pc:sldMk cId="0" sldId="288"/>
        </pc:sldMkLst>
        <pc:spChg chg="mod">
          <ac:chgData name="Sharma Computer Academy" userId="08476b32c11f4418" providerId="LiveId" clId="{23EFEAF6-0A96-4DD6-B463-F95D32BAE366}" dt="2021-11-19T07:17:25.513" v="150" actId="2711"/>
          <ac:spMkLst>
            <pc:docMk/>
            <pc:sldMk cId="0" sldId="288"/>
            <ac:spMk id="3" creationId="{00000000-0000-0000-0000-000000000000}"/>
          </ac:spMkLst>
        </pc:spChg>
      </pc:sldChg>
      <pc:sldChg chg="modSp modAnim">
        <pc:chgData name="Sharma Computer Academy" userId="08476b32c11f4418" providerId="LiveId" clId="{23EFEAF6-0A96-4DD6-B463-F95D32BAE366}" dt="2021-11-19T07:18:34.291" v="170"/>
        <pc:sldMkLst>
          <pc:docMk/>
          <pc:sldMk cId="0" sldId="290"/>
        </pc:sldMkLst>
        <pc:spChg chg="mod">
          <ac:chgData name="Sharma Computer Academy" userId="08476b32c11f4418" providerId="LiveId" clId="{23EFEAF6-0A96-4DD6-B463-F95D32BAE366}" dt="2021-11-19T07:18:18.485" v="168" actId="20577"/>
          <ac:spMkLst>
            <pc:docMk/>
            <pc:sldMk cId="0" sldId="290"/>
            <ac:spMk id="3" creationId="{00000000-0000-0000-0000-000000000000}"/>
          </ac:spMkLst>
        </pc:spChg>
      </pc:sldChg>
      <pc:sldChg chg="modSp modAnim">
        <pc:chgData name="Sharma Computer Academy" userId="08476b32c11f4418" providerId="LiveId" clId="{23EFEAF6-0A96-4DD6-B463-F95D32BAE366}" dt="2021-11-19T07:20:10.080" v="194" actId="113"/>
        <pc:sldMkLst>
          <pc:docMk/>
          <pc:sldMk cId="0" sldId="291"/>
        </pc:sldMkLst>
        <pc:spChg chg="mod">
          <ac:chgData name="Sharma Computer Academy" userId="08476b32c11f4418" providerId="LiveId" clId="{23EFEAF6-0A96-4DD6-B463-F95D32BAE366}" dt="2021-11-19T07:20:10.080" v="194" actId="113"/>
          <ac:spMkLst>
            <pc:docMk/>
            <pc:sldMk cId="0" sldId="291"/>
            <ac:spMk id="3" creationId="{00000000-0000-0000-0000-000000000000}"/>
          </ac:spMkLst>
        </pc:spChg>
      </pc:sldChg>
      <pc:sldChg chg="modSp">
        <pc:chgData name="Sharma Computer Academy" userId="08476b32c11f4418" providerId="LiveId" clId="{23EFEAF6-0A96-4DD6-B463-F95D32BAE366}" dt="2021-11-19T07:19:02.116" v="176" actId="2711"/>
        <pc:sldMkLst>
          <pc:docMk/>
          <pc:sldMk cId="0" sldId="292"/>
        </pc:sldMkLst>
        <pc:spChg chg="mod">
          <ac:chgData name="Sharma Computer Academy" userId="08476b32c11f4418" providerId="LiveId" clId="{23EFEAF6-0A96-4DD6-B463-F95D32BAE366}" dt="2021-11-19T07:19:02.116" v="176" actId="2711"/>
          <ac:spMkLst>
            <pc:docMk/>
            <pc:sldMk cId="0" sldId="292"/>
            <ac:spMk id="3" creationId="{00000000-0000-0000-0000-000000000000}"/>
          </ac:spMkLst>
        </pc:spChg>
      </pc:sldChg>
      <pc:sldChg chg="modSp modAnim">
        <pc:chgData name="Sharma Computer Academy" userId="08476b32c11f4418" providerId="LiveId" clId="{23EFEAF6-0A96-4DD6-B463-F95D32BAE366}" dt="2021-11-19T07:22:57.356" v="253" actId="113"/>
        <pc:sldMkLst>
          <pc:docMk/>
          <pc:sldMk cId="0" sldId="293"/>
        </pc:sldMkLst>
        <pc:spChg chg="mod">
          <ac:chgData name="Sharma Computer Academy" userId="08476b32c11f4418" providerId="LiveId" clId="{23EFEAF6-0A96-4DD6-B463-F95D32BAE366}" dt="2021-11-19T07:22:57.356" v="253" actId="113"/>
          <ac:spMkLst>
            <pc:docMk/>
            <pc:sldMk cId="0" sldId="293"/>
            <ac:spMk id="3" creationId="{00000000-0000-0000-0000-000000000000}"/>
          </ac:spMkLst>
        </pc:spChg>
      </pc:sldChg>
      <pc:sldChg chg="modSp mod modAnim">
        <pc:chgData name="Sharma Computer Academy" userId="08476b32c11f4418" providerId="LiveId" clId="{23EFEAF6-0A96-4DD6-B463-F95D32BAE366}" dt="2021-11-19T07:24:27.236" v="321" actId="207"/>
        <pc:sldMkLst>
          <pc:docMk/>
          <pc:sldMk cId="0" sldId="294"/>
        </pc:sldMkLst>
        <pc:spChg chg="mod">
          <ac:chgData name="Sharma Computer Academy" userId="08476b32c11f4418" providerId="LiveId" clId="{23EFEAF6-0A96-4DD6-B463-F95D32BAE366}" dt="2021-11-19T07:24:27.236" v="321" actId="207"/>
          <ac:spMkLst>
            <pc:docMk/>
            <pc:sldMk cId="0" sldId="294"/>
            <ac:spMk id="3" creationId="{00000000-0000-0000-0000-000000000000}"/>
          </ac:spMkLst>
        </pc:spChg>
      </pc:sldChg>
      <pc:sldChg chg="modSp mod modAnim">
        <pc:chgData name="Sharma Computer Academy" userId="08476b32c11f4418" providerId="LiveId" clId="{23EFEAF6-0A96-4DD6-B463-F95D32BAE366}" dt="2021-11-19T07:25:35.313" v="355" actId="113"/>
        <pc:sldMkLst>
          <pc:docMk/>
          <pc:sldMk cId="0" sldId="295"/>
        </pc:sldMkLst>
        <pc:spChg chg="mod">
          <ac:chgData name="Sharma Computer Academy" userId="08476b32c11f4418" providerId="LiveId" clId="{23EFEAF6-0A96-4DD6-B463-F95D32BAE366}" dt="2021-11-19T07:25:35.313" v="355" actId="113"/>
          <ac:spMkLst>
            <pc:docMk/>
            <pc:sldMk cId="0" sldId="295"/>
            <ac:spMk id="3" creationId="{00000000-0000-0000-0000-000000000000}"/>
          </ac:spMkLst>
        </pc:spChg>
      </pc:sldChg>
      <pc:sldChg chg="modSp">
        <pc:chgData name="Sharma Computer Academy" userId="08476b32c11f4418" providerId="LiveId" clId="{23EFEAF6-0A96-4DD6-B463-F95D32BAE366}" dt="2021-11-19T07:25:48.379" v="356" actId="2711"/>
        <pc:sldMkLst>
          <pc:docMk/>
          <pc:sldMk cId="0" sldId="296"/>
        </pc:sldMkLst>
        <pc:spChg chg="mod">
          <ac:chgData name="Sharma Computer Academy" userId="08476b32c11f4418" providerId="LiveId" clId="{23EFEAF6-0A96-4DD6-B463-F95D32BAE366}" dt="2021-11-19T07:25:48.379" v="356" actId="2711"/>
          <ac:spMkLst>
            <pc:docMk/>
            <pc:sldMk cId="0" sldId="296"/>
            <ac:spMk id="3" creationId="{00000000-0000-0000-0000-000000000000}"/>
          </ac:spMkLst>
        </pc:spChg>
      </pc:sldChg>
      <pc:sldChg chg="modSp mod modAnim">
        <pc:chgData name="Sharma Computer Academy" userId="08476b32c11f4418" providerId="LiveId" clId="{23EFEAF6-0A96-4DD6-B463-F95D32BAE366}" dt="2021-11-19T07:27:23.010" v="386"/>
        <pc:sldMkLst>
          <pc:docMk/>
          <pc:sldMk cId="0" sldId="297"/>
        </pc:sldMkLst>
        <pc:spChg chg="mod">
          <ac:chgData name="Sharma Computer Academy" userId="08476b32c11f4418" providerId="LiveId" clId="{23EFEAF6-0A96-4DD6-B463-F95D32BAE366}" dt="2021-11-19T07:27:01.078" v="382" actId="113"/>
          <ac:spMkLst>
            <pc:docMk/>
            <pc:sldMk cId="0" sldId="297"/>
            <ac:spMk id="3" creationId="{00000000-0000-0000-0000-000000000000}"/>
          </ac:spMkLst>
        </pc:spChg>
      </pc:sldChg>
      <pc:sldChg chg="modSp modAnim">
        <pc:chgData name="Sharma Computer Academy" userId="08476b32c11f4418" providerId="LiveId" clId="{23EFEAF6-0A96-4DD6-B463-F95D32BAE366}" dt="2021-11-19T07:28:54.181" v="412" actId="113"/>
        <pc:sldMkLst>
          <pc:docMk/>
          <pc:sldMk cId="0" sldId="298"/>
        </pc:sldMkLst>
        <pc:spChg chg="mod">
          <ac:chgData name="Sharma Computer Academy" userId="08476b32c11f4418" providerId="LiveId" clId="{23EFEAF6-0A96-4DD6-B463-F95D32BAE366}" dt="2021-11-19T07:28:54.181" v="412" actId="113"/>
          <ac:spMkLst>
            <pc:docMk/>
            <pc:sldMk cId="0" sldId="298"/>
            <ac:spMk id="3" creationId="{00000000-0000-0000-0000-000000000000}"/>
          </ac:spMkLst>
        </pc:spChg>
      </pc:sldChg>
      <pc:sldChg chg="modSp">
        <pc:chgData name="Sharma Computer Academy" userId="08476b32c11f4418" providerId="LiveId" clId="{23EFEAF6-0A96-4DD6-B463-F95D32BAE366}" dt="2021-11-19T07:30:20.578" v="435" actId="207"/>
        <pc:sldMkLst>
          <pc:docMk/>
          <pc:sldMk cId="0" sldId="322"/>
        </pc:sldMkLst>
        <pc:spChg chg="mod">
          <ac:chgData name="Sharma Computer Academy" userId="08476b32c11f4418" providerId="LiveId" clId="{23EFEAF6-0A96-4DD6-B463-F95D32BAE366}" dt="2021-11-19T07:30:20.578" v="435" actId="207"/>
          <ac:spMkLst>
            <pc:docMk/>
            <pc:sldMk cId="0" sldId="322"/>
            <ac:spMk id="3" creationId="{00000000-0000-0000-0000-000000000000}"/>
          </ac:spMkLst>
        </pc:spChg>
      </pc:sldChg>
      <pc:sldChg chg="modSp">
        <pc:chgData name="Sharma Computer Academy" userId="08476b32c11f4418" providerId="LiveId" clId="{23EFEAF6-0A96-4DD6-B463-F95D32BAE366}" dt="2021-11-19T07:31:59.641" v="457" actId="207"/>
        <pc:sldMkLst>
          <pc:docMk/>
          <pc:sldMk cId="0" sldId="323"/>
        </pc:sldMkLst>
        <pc:spChg chg="mod">
          <ac:chgData name="Sharma Computer Academy" userId="08476b32c11f4418" providerId="LiveId" clId="{23EFEAF6-0A96-4DD6-B463-F95D32BAE366}" dt="2021-11-19T07:31:59.641" v="457" actId="207"/>
          <ac:spMkLst>
            <pc:docMk/>
            <pc:sldMk cId="0" sldId="323"/>
            <ac:spMk id="3" creationId="{00000000-0000-0000-0000-000000000000}"/>
          </ac:spMkLst>
        </pc:spChg>
      </pc:sldChg>
      <pc:sldChg chg="modSp">
        <pc:chgData name="Sharma Computer Academy" userId="08476b32c11f4418" providerId="LiveId" clId="{23EFEAF6-0A96-4DD6-B463-F95D32BAE366}" dt="2021-11-19T07:31:11.934" v="446" actId="113"/>
        <pc:sldMkLst>
          <pc:docMk/>
          <pc:sldMk cId="0" sldId="324"/>
        </pc:sldMkLst>
        <pc:spChg chg="mod">
          <ac:chgData name="Sharma Computer Academy" userId="08476b32c11f4418" providerId="LiveId" clId="{23EFEAF6-0A96-4DD6-B463-F95D32BAE366}" dt="2021-11-19T07:31:11.934" v="446" actId="113"/>
          <ac:spMkLst>
            <pc:docMk/>
            <pc:sldMk cId="0" sldId="324"/>
            <ac:spMk id="3" creationId="{00000000-0000-0000-0000-000000000000}"/>
          </ac:spMkLst>
        </pc:spChg>
      </pc:sldChg>
      <pc:sldChg chg="modSp add modAnim">
        <pc:chgData name="Sharma Computer Academy" userId="08476b32c11f4418" providerId="LiveId" clId="{23EFEAF6-0A96-4DD6-B463-F95D32BAE366}" dt="2021-11-19T07:13:01.946" v="69" actId="207"/>
        <pc:sldMkLst>
          <pc:docMk/>
          <pc:sldMk cId="3137520915" sldId="325"/>
        </pc:sldMkLst>
        <pc:spChg chg="mod">
          <ac:chgData name="Sharma Computer Academy" userId="08476b32c11f4418" providerId="LiveId" clId="{23EFEAF6-0A96-4DD6-B463-F95D32BAE366}" dt="2021-11-19T07:13:01.946" v="69" actId="207"/>
          <ac:spMkLst>
            <pc:docMk/>
            <pc:sldMk cId="3137520915" sldId="32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18-08-2022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p:cNvSpPr>
            <a:spLocks noGrp="1" noChangeArrowheads="1"/>
          </p:cNvSpPr>
          <p:nvPr>
            <p:ph type="ftr" sz="quarter" idx="4"/>
          </p:nvPr>
        </p:nvSpPr>
        <p:spPr>
          <a:noFill/>
        </p:spPr>
        <p:txBody>
          <a:bodyPr/>
          <a:lstStyle/>
          <a:p>
            <a:r>
              <a:rPr lang="en-US"/>
              <a:t>© Accenture 2005</a:t>
            </a:r>
          </a:p>
          <a:p>
            <a:r>
              <a:rPr lang="en-US"/>
              <a:t>Course Code  #Z16325</a:t>
            </a:r>
          </a:p>
        </p:txBody>
      </p:sp>
      <p:sp>
        <p:nvSpPr>
          <p:cNvPr id="27651" name="Rectangle 9"/>
          <p:cNvSpPr>
            <a:spLocks noGrp="1" noChangeArrowheads="1"/>
          </p:cNvSpPr>
          <p:nvPr>
            <p:ph type="sldNum" sz="quarter" idx="5"/>
          </p:nvPr>
        </p:nvSpPr>
        <p:spPr>
          <a:noFill/>
        </p:spPr>
        <p:txBody>
          <a:bodyPr/>
          <a:lstStyle/>
          <a:p>
            <a:r>
              <a:rPr lang="en-US"/>
              <a:t>                         </a:t>
            </a:r>
            <a:fld id="{4829BC7E-7816-4370-8874-1A46E4AFF598}" type="slidenum">
              <a:rPr lang="en-US"/>
              <a:pPr/>
              <a:t>9</a:t>
            </a:fld>
            <a:endParaRPr lang="en-US"/>
          </a:p>
        </p:txBody>
      </p:sp>
      <p:sp>
        <p:nvSpPr>
          <p:cNvPr id="27652" name="Rectangle 10"/>
          <p:cNvSpPr>
            <a:spLocks noGrp="1" noChangeArrowheads="1"/>
          </p:cNvSpPr>
          <p:nvPr>
            <p:ph type="hdr" sz="quarter"/>
          </p:nvPr>
        </p:nvSpPr>
        <p:spPr>
          <a:noFill/>
        </p:spPr>
        <p:txBody>
          <a:bodyPr/>
          <a:lstStyle/>
          <a:p>
            <a:r>
              <a:rPr lang="en-US"/>
              <a:t>ATS Application Programming: Java Programming</a:t>
            </a:r>
          </a:p>
        </p:txBody>
      </p:sp>
      <p:sp>
        <p:nvSpPr>
          <p:cNvPr id="27653" name="Rectangle 11"/>
          <p:cNvSpPr>
            <a:spLocks noGrp="1" noChangeArrowheads="1"/>
          </p:cNvSpPr>
          <p:nvPr>
            <p:ph type="dt" sz="quarter" idx="1"/>
          </p:nvPr>
        </p:nvSpPr>
        <p:spPr>
          <a:noFill/>
        </p:spPr>
        <p:txBody>
          <a:bodyPr/>
          <a:lstStyle/>
          <a:p>
            <a:r>
              <a:rPr lang="en-US"/>
              <a:t>2.1 Introduction to Java Technology</a:t>
            </a:r>
          </a:p>
        </p:txBody>
      </p:sp>
      <p:sp>
        <p:nvSpPr>
          <p:cNvPr id="27654" name="Rectangle 2"/>
          <p:cNvSpPr>
            <a:spLocks noGrp="1" noRot="1" noChangeAspect="1" noChangeArrowheads="1" noTextEdit="1"/>
          </p:cNvSpPr>
          <p:nvPr>
            <p:ph type="sldImg"/>
          </p:nvPr>
        </p:nvSpPr>
        <p:spPr>
          <a:xfrm>
            <a:off x="1143000" y="685800"/>
            <a:ext cx="4572000" cy="3429000"/>
          </a:xfrm>
          <a:ln/>
        </p:spPr>
      </p:sp>
      <p:sp>
        <p:nvSpPr>
          <p:cNvPr id="27655" name="Rectangle 3"/>
          <p:cNvSpPr>
            <a:spLocks noGrp="1" noChangeArrowheads="1"/>
          </p:cNvSpPr>
          <p:nvPr>
            <p:ph type="body" idx="1"/>
          </p:nvPr>
        </p:nvSpPr>
        <p:spPr>
          <a:xfrm>
            <a:off x="685800" y="4343400"/>
            <a:ext cx="5486400" cy="4419600"/>
          </a:xfrm>
          <a:noFill/>
          <a:ln/>
        </p:spPr>
        <p:txBody>
          <a:bodyPr/>
          <a:lstStyle/>
          <a:p>
            <a:pPr eaLnBrk="1" hangingPunct="1">
              <a:lnSpc>
                <a:spcPct val="90000"/>
              </a:lnSpc>
            </a:pPr>
            <a:r>
              <a:rPr lang="en-US" b="1"/>
              <a:t>Java is Portable</a:t>
            </a:r>
          </a:p>
          <a:p>
            <a:pPr eaLnBrk="1" hangingPunct="1">
              <a:lnSpc>
                <a:spcPct val="90000"/>
              </a:lnSpc>
            </a:pPr>
            <a:endParaRPr lang="en-US"/>
          </a:p>
          <a:p>
            <a:pPr eaLnBrk="1" hangingPunct="1">
              <a:lnSpc>
                <a:spcPct val="90000"/>
              </a:lnSpc>
            </a:pPr>
            <a:r>
              <a:rPr lang="en-US"/>
              <a:t>In the past, portability was not as much of a concern as it has become today.  Most applications were fairly static in the sense that they were deployed on a consistent platform and did not require a lot of changes and tinkering to keep them running.  However, in modern systems it is not at all uncommon for many components to be distributed across various hardware, operating systems, and networks.  This heterogeneousness would pose great problems for many languages, but not Java!</a:t>
            </a:r>
          </a:p>
          <a:p>
            <a:pPr eaLnBrk="1" hangingPunct="1">
              <a:lnSpc>
                <a:spcPct val="90000"/>
              </a:lnSpc>
            </a:pPr>
            <a:endParaRPr lang="en-US"/>
          </a:p>
          <a:p>
            <a:pPr eaLnBrk="1" hangingPunct="1">
              <a:lnSpc>
                <a:spcPct val="90000"/>
              </a:lnSpc>
            </a:pPr>
            <a:r>
              <a:rPr lang="en-US"/>
              <a:t>Java applications can run practically anywhere.  This makes Java quite revolutionary.  Essentially anything that has some kind of processor can be Java-enabled, from mainframes to personal computers to telephones and beyond.  Java programs are flexible enough to be local applications, web-based applets, server-side applications, and embedded software.  The application code does not usually have to be changed to run on these different devices either.  This means you can truly write the code once and run it anywhere you wish.</a:t>
            </a:r>
          </a:p>
          <a:p>
            <a:pPr eaLnBrk="1" hangingPunct="1">
              <a:lnSpc>
                <a:spcPct val="90000"/>
              </a:lnSpc>
            </a:pPr>
            <a:endParaRPr lang="en-US"/>
          </a:p>
          <a:p>
            <a:pPr eaLnBrk="1" hangingPunct="1">
              <a:lnSpc>
                <a:spcPct val="90000"/>
              </a:lnSpc>
            </a:pPr>
            <a:r>
              <a:rPr lang="en-US"/>
              <a:t>The key to this portability is the interpreted nature of the language.  Since code does not have to be compiled to specific platforms, your Java program can be anywhere a JVM exists.  The world does not run on one type of platform alone and new platforms are constantly being introduced.  By being portable, java programs written today can still be viable tomorrow.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635705C-4C03-4584-B2FF-9C9C53911B04}" type="datetimeFigureOut">
              <a:rPr lang="en-IN" smtClean="0"/>
              <a:pPr/>
              <a:t>18-08-2022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18-08-2022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7635705C-4C03-4584-B2FF-9C9C53911B04}" type="datetimeFigureOut">
              <a:rPr lang="en-IN" smtClean="0"/>
              <a:pPr/>
              <a:t>18-08-2022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18-08-2022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18-08-2022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18-08-2022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35705C-4C03-4584-B2FF-9C9C53911B04}" type="datetimeFigureOut">
              <a:rPr lang="en-IN" smtClean="0"/>
              <a:pPr/>
              <a:t>18-08-2022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18-08-2022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18-08-2022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18-08-2022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18-08-2022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fontScale="85000" lnSpcReduction="20000"/>
          </a:bodyPr>
          <a:lstStyle/>
          <a:p>
            <a:r>
              <a:rPr lang="en-US" sz="4400" dirty="0">
                <a:latin typeface="Corbel" pitchFamily="34" charset="0"/>
              </a:rPr>
              <a:t>JAVA SE</a:t>
            </a:r>
          </a:p>
          <a:p>
            <a:r>
              <a:rPr lang="en-US" sz="4400" dirty="0">
                <a:latin typeface="Corbel" pitchFamily="34" charset="0"/>
              </a:rPr>
              <a:t>(Core java)</a:t>
            </a:r>
          </a:p>
          <a:p>
            <a:r>
              <a:rPr lang="en-US" sz="4400">
                <a:solidFill>
                  <a:srgbClr val="FF0000"/>
                </a:solidFill>
                <a:latin typeface="Corbel" pitchFamily="34" charset="0"/>
              </a:rPr>
              <a:t>Lecture 1 –Part 2</a:t>
            </a:r>
            <a:endParaRPr lang="en-US" sz="4400" dirty="0">
              <a:solidFill>
                <a:srgbClr val="FF0000"/>
              </a:solidFill>
              <a:latin typeface="Corbel"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7308304" y="167655"/>
            <a:ext cx="1495425" cy="2181225"/>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dirty="0">
                <a:latin typeface="Calibri" panose="020F0502020204030204" pitchFamily="34" charset="0"/>
                <a:cs typeface="Calibri" panose="020F0502020204030204" pitchFamily="34" charset="0"/>
              </a:rPr>
              <a:t>Thus </a:t>
            </a:r>
            <a:r>
              <a:rPr lang="en-US" sz="2400" b="1" dirty="0">
                <a:solidFill>
                  <a:schemeClr val="accent1"/>
                </a:solidFill>
                <a:latin typeface="Calibri" panose="020F0502020204030204" pitchFamily="34" charset="0"/>
                <a:cs typeface="Calibri" panose="020F0502020204030204" pitchFamily="34" charset="0"/>
              </a:rPr>
              <a:t>any such platform </a:t>
            </a:r>
            <a:r>
              <a:rPr lang="en-US" sz="2400" dirty="0">
                <a:latin typeface="Calibri" panose="020F0502020204030204" pitchFamily="34" charset="0"/>
                <a:cs typeface="Calibri" panose="020F0502020204030204" pitchFamily="34" charset="0"/>
              </a:rPr>
              <a:t>for which a </a:t>
            </a:r>
            <a:r>
              <a:rPr lang="en-US" sz="2400" b="1" u="sng" dirty="0">
                <a:solidFill>
                  <a:srgbClr val="00B050"/>
                </a:solidFill>
                <a:latin typeface="Calibri" panose="020F0502020204030204" pitchFamily="34" charset="0"/>
                <a:cs typeface="Calibri" panose="020F0502020204030204" pitchFamily="34" charset="0"/>
              </a:rPr>
              <a:t>JVM</a:t>
            </a:r>
            <a:r>
              <a:rPr lang="en-US" sz="2400" dirty="0">
                <a:latin typeface="Calibri" panose="020F0502020204030204" pitchFamily="34" charset="0"/>
                <a:cs typeface="Calibri" panose="020F0502020204030204" pitchFamily="34" charset="0"/>
              </a:rPr>
              <a:t> is available can be used to </a:t>
            </a:r>
            <a:r>
              <a:rPr lang="en-US" sz="2400" b="1" dirty="0">
                <a:solidFill>
                  <a:srgbClr val="0070C0"/>
                </a:solidFill>
                <a:latin typeface="Calibri" panose="020F0502020204030204" pitchFamily="34" charset="0"/>
                <a:cs typeface="Calibri" panose="020F0502020204030204" pitchFamily="34" charset="0"/>
              </a:rPr>
              <a:t>execute a Java application </a:t>
            </a:r>
            <a:r>
              <a:rPr lang="en-US" sz="2400" dirty="0">
                <a:latin typeface="Calibri" panose="020F0502020204030204" pitchFamily="34" charset="0"/>
                <a:cs typeface="Calibri" panose="020F0502020204030204" pitchFamily="34" charset="0"/>
              </a:rPr>
              <a:t>irrespective of where it has been </a:t>
            </a:r>
            <a:r>
              <a:rPr lang="en-US" sz="2400" b="1" dirty="0">
                <a:solidFill>
                  <a:srgbClr val="7030A0"/>
                </a:solidFill>
                <a:latin typeface="Calibri" panose="020F0502020204030204" pitchFamily="34" charset="0"/>
                <a:cs typeface="Calibri" panose="020F0502020204030204" pitchFamily="34" charset="0"/>
              </a:rPr>
              <a:t>compiled.</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b="1" dirty="0">
                <a:solidFill>
                  <a:srgbClr val="7030A0"/>
                </a:solidFill>
                <a:latin typeface="Calibri" panose="020F0502020204030204" pitchFamily="34" charset="0"/>
                <a:cs typeface="Calibri" panose="020F0502020204030204" pitchFamily="34" charset="0"/>
              </a:rPr>
              <a:t>This is how </a:t>
            </a:r>
            <a:r>
              <a:rPr lang="en-US" sz="2400" dirty="0">
                <a:latin typeface="Calibri" panose="020F0502020204030204" pitchFamily="34" charset="0"/>
                <a:cs typeface="Calibri" panose="020F0502020204030204" pitchFamily="34" charset="0"/>
              </a:rPr>
              <a:t>java makes itself “</a:t>
            </a:r>
            <a:r>
              <a:rPr lang="en-US" sz="2400" b="1" u="sng" dirty="0">
                <a:solidFill>
                  <a:srgbClr val="C00000"/>
                </a:solidFill>
                <a:latin typeface="Calibri" panose="020F0502020204030204" pitchFamily="34" charset="0"/>
                <a:cs typeface="Calibri" panose="020F0502020204030204" pitchFamily="34" charset="0"/>
              </a:rPr>
              <a:t>Platform Independent</a:t>
            </a:r>
            <a:r>
              <a:rPr lang="en-US" sz="2400" dirty="0">
                <a:latin typeface="Calibri" panose="020F0502020204030204" pitchFamily="34" charset="0"/>
                <a:cs typeface="Calibri" panose="020F0502020204030204" pitchFamily="34" charset="0"/>
              </a:rPr>
              <a:t>” and it also </a:t>
            </a:r>
            <a:r>
              <a:rPr lang="en-US" sz="2400" b="1" dirty="0">
                <a:solidFill>
                  <a:schemeClr val="accent6">
                    <a:lumMod val="50000"/>
                  </a:schemeClr>
                </a:solidFill>
                <a:latin typeface="Calibri" panose="020F0502020204030204" pitchFamily="34" charset="0"/>
                <a:cs typeface="Calibri" panose="020F0502020204030204" pitchFamily="34" charset="0"/>
              </a:rPr>
              <a:t>truly justifies </a:t>
            </a:r>
            <a:r>
              <a:rPr lang="en-US" sz="2400" dirty="0">
                <a:latin typeface="Calibri" panose="020F0502020204030204" pitchFamily="34" charset="0"/>
                <a:cs typeface="Calibri" panose="020F0502020204030204" pitchFamily="34" charset="0"/>
              </a:rPr>
              <a:t>java’s slogan of “</a:t>
            </a:r>
            <a:r>
              <a:rPr lang="en-US" sz="2400" b="1" u="sng" dirty="0">
                <a:solidFill>
                  <a:srgbClr val="0070C0"/>
                </a:solidFill>
                <a:latin typeface="Calibri" panose="020F0502020204030204" pitchFamily="34" charset="0"/>
                <a:cs typeface="Calibri" panose="020F0502020204030204" pitchFamily="34" charset="0"/>
              </a:rPr>
              <a:t>WORA</a:t>
            </a:r>
            <a:r>
              <a:rPr lang="en-US" sz="2400" dirty="0">
                <a:latin typeface="Calibri" panose="020F0502020204030204" pitchFamily="34" charset="0"/>
                <a:cs typeface="Calibri" panose="020F0502020204030204" pitchFamily="34" charset="0"/>
              </a:rPr>
              <a:t>”(</a:t>
            </a:r>
            <a:r>
              <a:rPr lang="en-US" sz="2400" i="1" dirty="0">
                <a:latin typeface="Calibri" panose="020F0502020204030204" pitchFamily="34" charset="0"/>
                <a:cs typeface="Calibri" panose="020F0502020204030204" pitchFamily="34" charset="0"/>
              </a:rPr>
              <a:t>Write Once Run Anywhere</a:t>
            </a:r>
            <a:r>
              <a:rPr lang="en-US" sz="2400"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b="1" u="sng" dirty="0">
                <a:latin typeface="Corbel" pitchFamily="34" charset="0"/>
              </a:rPr>
              <a:t>Automatic Memory Management:</a:t>
            </a:r>
          </a:p>
          <a:p>
            <a:endParaRPr lang="en-US" sz="2400" b="1" u="sng" dirty="0">
              <a:latin typeface="Corbel" pitchFamily="34" charset="0"/>
            </a:endParaRPr>
          </a:p>
          <a:p>
            <a:r>
              <a:rPr lang="en-US" sz="2400" b="1" u="sng" dirty="0">
                <a:solidFill>
                  <a:schemeClr val="accent6">
                    <a:lumMod val="50000"/>
                  </a:schemeClr>
                </a:solidFill>
                <a:latin typeface="Corbel" pitchFamily="34" charset="0"/>
              </a:rPr>
              <a:t>I</a:t>
            </a:r>
            <a:r>
              <a:rPr lang="en-US" sz="2400" b="1" dirty="0">
                <a:solidFill>
                  <a:schemeClr val="accent6">
                    <a:lumMod val="50000"/>
                  </a:schemeClr>
                </a:solidFill>
                <a:latin typeface="Calibri" panose="020F0502020204030204" pitchFamily="34" charset="0"/>
                <a:cs typeface="Calibri" panose="020F0502020204030204" pitchFamily="34" charset="0"/>
              </a:rPr>
              <a:t>n languages </a:t>
            </a:r>
            <a:r>
              <a:rPr lang="en-US" sz="2400" dirty="0">
                <a:latin typeface="Calibri" panose="020F0502020204030204" pitchFamily="34" charset="0"/>
                <a:cs typeface="Calibri" panose="020F0502020204030204" pitchFamily="34" charset="0"/>
              </a:rPr>
              <a:t>like </a:t>
            </a:r>
            <a:r>
              <a:rPr lang="en-US" sz="2400" b="1" dirty="0">
                <a:solidFill>
                  <a:srgbClr val="7030A0"/>
                </a:solidFill>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and </a:t>
            </a:r>
            <a:r>
              <a:rPr lang="en-US" sz="2400" b="1" dirty="0">
                <a:solidFill>
                  <a:srgbClr val="7030A0"/>
                </a:solidFill>
                <a:latin typeface="Calibri" panose="020F0502020204030204" pitchFamily="34" charset="0"/>
                <a:cs typeface="Calibri" panose="020F0502020204030204" pitchFamily="34" charset="0"/>
              </a:rPr>
              <a:t>C++ </a:t>
            </a:r>
            <a:r>
              <a:rPr lang="en-US" sz="2400" dirty="0">
                <a:latin typeface="Calibri" panose="020F0502020204030204" pitchFamily="34" charset="0"/>
                <a:cs typeface="Calibri" panose="020F0502020204030204" pitchFamily="34" charset="0"/>
              </a:rPr>
              <a:t>any </a:t>
            </a:r>
            <a:r>
              <a:rPr lang="en-US" sz="2400" b="1" dirty="0">
                <a:solidFill>
                  <a:srgbClr val="C00000"/>
                </a:solidFill>
                <a:latin typeface="Calibri" panose="020F0502020204030204" pitchFamily="34" charset="0"/>
                <a:cs typeface="Calibri" panose="020F0502020204030204" pitchFamily="34" charset="0"/>
              </a:rPr>
              <a:t>dynamic memory </a:t>
            </a:r>
            <a:r>
              <a:rPr lang="en-US" sz="2400" dirty="0">
                <a:latin typeface="Calibri" panose="020F0502020204030204" pitchFamily="34" charset="0"/>
                <a:cs typeface="Calibri" panose="020F0502020204030204" pitchFamily="34" charset="0"/>
              </a:rPr>
              <a:t>which the </a:t>
            </a:r>
            <a:r>
              <a:rPr lang="en-US" sz="2400" b="1" dirty="0">
                <a:solidFill>
                  <a:srgbClr val="00B050"/>
                </a:solidFill>
                <a:latin typeface="Calibri" panose="020F0502020204030204" pitchFamily="34" charset="0"/>
                <a:cs typeface="Calibri" panose="020F0502020204030204" pitchFamily="34" charset="0"/>
              </a:rPr>
              <a:t>programmer </a:t>
            </a:r>
            <a:r>
              <a:rPr lang="en-US" sz="2400" dirty="0">
                <a:latin typeface="Calibri" panose="020F0502020204030204" pitchFamily="34" charset="0"/>
                <a:cs typeface="Calibri" panose="020F0502020204030204" pitchFamily="34" charset="0"/>
              </a:rPr>
              <a:t>allocates using </a:t>
            </a:r>
            <a:r>
              <a:rPr lang="en-US" sz="2400" b="1" dirty="0">
                <a:solidFill>
                  <a:srgbClr val="0070C0"/>
                </a:solidFill>
                <a:latin typeface="Calibri" panose="020F0502020204030204" pitchFamily="34" charset="0"/>
                <a:cs typeface="Calibri" panose="020F0502020204030204" pitchFamily="34" charset="0"/>
              </a:rPr>
              <a:t>malloc( ) </a:t>
            </a:r>
            <a:r>
              <a:rPr lang="en-US" sz="2400" dirty="0">
                <a:latin typeface="Calibri" panose="020F0502020204030204" pitchFamily="34" charset="0"/>
                <a:cs typeface="Calibri" panose="020F0502020204030204" pitchFamily="34" charset="0"/>
              </a:rPr>
              <a:t>or </a:t>
            </a:r>
            <a:r>
              <a:rPr lang="en-US" sz="2400" b="1" dirty="0">
                <a:solidFill>
                  <a:srgbClr val="0070C0"/>
                </a:solidFill>
                <a:latin typeface="Calibri" panose="020F0502020204030204" pitchFamily="34" charset="0"/>
                <a:cs typeface="Calibri" panose="020F0502020204030204" pitchFamily="34" charset="0"/>
              </a:rPr>
              <a:t>new</a:t>
            </a:r>
            <a:r>
              <a:rPr lang="en-US" sz="2400" dirty="0">
                <a:latin typeface="Calibri" panose="020F0502020204030204" pitchFamily="34" charset="0"/>
                <a:cs typeface="Calibri" panose="020F0502020204030204" pitchFamily="34" charset="0"/>
              </a:rPr>
              <a:t> has to be </a:t>
            </a:r>
            <a:r>
              <a:rPr lang="en-US" sz="2400" b="1" dirty="0">
                <a:solidFill>
                  <a:schemeClr val="accent6">
                    <a:lumMod val="75000"/>
                  </a:schemeClr>
                </a:solidFill>
                <a:latin typeface="Calibri" panose="020F0502020204030204" pitchFamily="34" charset="0"/>
                <a:cs typeface="Calibri" panose="020F0502020204030204" pitchFamily="34" charset="0"/>
              </a:rPr>
              <a:t>deallocated by himself </a:t>
            </a:r>
            <a:r>
              <a:rPr lang="en-US" sz="2400" dirty="0">
                <a:latin typeface="Calibri" panose="020F0502020204030204" pitchFamily="34" charset="0"/>
                <a:cs typeface="Calibri" panose="020F0502020204030204" pitchFamily="34" charset="0"/>
              </a:rPr>
              <a:t>using </a:t>
            </a:r>
            <a:r>
              <a:rPr lang="en-US" sz="2400" b="1" dirty="0">
                <a:solidFill>
                  <a:srgbClr val="0070C0"/>
                </a:solidFill>
                <a:latin typeface="Calibri" panose="020F0502020204030204" pitchFamily="34" charset="0"/>
                <a:cs typeface="Calibri" panose="020F0502020204030204" pitchFamily="34" charset="0"/>
              </a:rPr>
              <a:t>free( ) </a:t>
            </a:r>
            <a:r>
              <a:rPr lang="en-US" sz="2400" dirty="0">
                <a:latin typeface="Calibri" panose="020F0502020204030204" pitchFamily="34" charset="0"/>
                <a:cs typeface="Calibri" panose="020F0502020204030204" pitchFamily="34" charset="0"/>
              </a:rPr>
              <a:t>or </a:t>
            </a:r>
            <a:r>
              <a:rPr lang="en-US" sz="2400" b="1" dirty="0">
                <a:solidFill>
                  <a:srgbClr val="0070C0"/>
                </a:solidFill>
                <a:latin typeface="Calibri" panose="020F0502020204030204" pitchFamily="34" charset="0"/>
                <a:cs typeface="Calibri" panose="020F0502020204030204" pitchFamily="34" charset="0"/>
              </a:rPr>
              <a:t>delete</a:t>
            </a:r>
          </a:p>
          <a:p>
            <a:endParaRPr lang="en-US" sz="2400" b="1" dirty="0">
              <a:solidFill>
                <a:srgbClr val="0070C0"/>
              </a:solidFill>
              <a:latin typeface="Calibri" panose="020F0502020204030204" pitchFamily="34" charset="0"/>
              <a:cs typeface="Calibri" panose="020F0502020204030204" pitchFamily="34" charset="0"/>
            </a:endParaRPr>
          </a:p>
          <a:p>
            <a:r>
              <a:rPr lang="en-US" sz="2400" b="1" dirty="0">
                <a:solidFill>
                  <a:srgbClr val="0070C0"/>
                </a:solidFill>
                <a:latin typeface="Calibri" panose="020F0502020204030204" pitchFamily="34" charset="0"/>
                <a:cs typeface="Calibri" panose="020F0502020204030204" pitchFamily="34" charset="0"/>
              </a:rPr>
              <a:t>But Java </a:t>
            </a:r>
            <a:r>
              <a:rPr lang="en-IN" sz="2400" b="1" dirty="0">
                <a:solidFill>
                  <a:srgbClr val="0070C0"/>
                </a:solidFill>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uses </a:t>
            </a:r>
            <a:r>
              <a:rPr lang="en-IN" sz="2400" b="1" dirty="0">
                <a:solidFill>
                  <a:srgbClr val="7030A0"/>
                </a:solidFill>
                <a:latin typeface="Calibri" panose="020F0502020204030204" pitchFamily="34" charset="0"/>
                <a:cs typeface="Calibri" panose="020F0502020204030204" pitchFamily="34" charset="0"/>
              </a:rPr>
              <a:t>runtime automatic garbage collection </a:t>
            </a:r>
          </a:p>
          <a:p>
            <a:pPr marL="0" indent="0">
              <a:buNone/>
            </a:pPr>
            <a:r>
              <a:rPr lang="en-IN" sz="2400" b="1" dirty="0">
                <a:solidFill>
                  <a:srgbClr val="7030A0"/>
                </a:solidFill>
                <a:latin typeface="Calibri" panose="020F0502020204030204" pitchFamily="34" charset="0"/>
                <a:cs typeface="Calibri" panose="020F0502020204030204" pitchFamily="34" charset="0"/>
              </a:rPr>
              <a:t>   </a:t>
            </a:r>
            <a:r>
              <a:rPr lang="en-IN" sz="2400" dirty="0">
                <a:latin typeface="Calibri" panose="020F0502020204030204" pitchFamily="34" charset="0"/>
                <a:cs typeface="Calibri" panose="020F0502020204030204" pitchFamily="34" charset="0"/>
              </a:rPr>
              <a:t>feature where the </a:t>
            </a:r>
            <a:r>
              <a:rPr lang="en-IN" sz="2400" b="1" dirty="0">
                <a:solidFill>
                  <a:schemeClr val="accent6">
                    <a:lumMod val="75000"/>
                  </a:schemeClr>
                </a:solidFill>
                <a:latin typeface="Calibri" panose="020F0502020204030204" pitchFamily="34" charset="0"/>
                <a:cs typeface="Calibri" panose="020F0502020204030204" pitchFamily="34" charset="0"/>
              </a:rPr>
              <a:t>JVM itself deallocates </a:t>
            </a:r>
            <a:r>
              <a:rPr lang="en-IN" sz="2400" dirty="0">
                <a:latin typeface="Calibri" panose="020F0502020204030204" pitchFamily="34" charset="0"/>
                <a:cs typeface="Calibri" panose="020F0502020204030204" pitchFamily="34" charset="0"/>
              </a:rPr>
              <a:t>any </a:t>
            </a:r>
            <a:r>
              <a:rPr lang="en-IN" sz="2400" b="1" dirty="0">
                <a:solidFill>
                  <a:srgbClr val="002060"/>
                </a:solidFill>
                <a:latin typeface="Calibri" panose="020F0502020204030204" pitchFamily="34" charset="0"/>
                <a:cs typeface="Calibri" panose="020F0502020204030204" pitchFamily="34" charset="0"/>
              </a:rPr>
              <a:t>dynamic </a:t>
            </a:r>
          </a:p>
          <a:p>
            <a:pPr marL="0" indent="0">
              <a:buNone/>
            </a:pPr>
            <a:r>
              <a:rPr lang="en-IN" sz="2400" b="1" dirty="0">
                <a:solidFill>
                  <a:srgbClr val="002060"/>
                </a:solidFill>
                <a:latin typeface="Calibri" panose="020F0502020204030204" pitchFamily="34" charset="0"/>
                <a:cs typeface="Calibri" panose="020F0502020204030204" pitchFamily="34" charset="0"/>
              </a:rPr>
              <a:t>   memory </a:t>
            </a:r>
            <a:r>
              <a:rPr lang="en-IN" sz="2400" dirty="0">
                <a:latin typeface="Calibri" panose="020F0502020204030204" pitchFamily="34" charset="0"/>
                <a:cs typeface="Calibri" panose="020F0502020204030204" pitchFamily="34" charset="0"/>
              </a:rPr>
              <a:t>which our program allocated.</a:t>
            </a:r>
            <a:endParaRPr lang="en-US" sz="2400" dirty="0">
              <a:solidFill>
                <a:srgbClr val="FF0000"/>
              </a:solidFill>
              <a:latin typeface="Calibri" panose="020F0502020204030204" pitchFamily="34" charset="0"/>
              <a:cs typeface="Calibri" panose="020F0502020204030204"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b="1" u="sng" dirty="0">
                <a:latin typeface="Calibri" panose="020F0502020204030204" pitchFamily="34" charset="0"/>
                <a:cs typeface="Calibri" panose="020F0502020204030204" pitchFamily="34" charset="0"/>
              </a:rPr>
              <a:t>Secure </a:t>
            </a:r>
          </a:p>
          <a:p>
            <a:pPr>
              <a:buNone/>
            </a:pPr>
            <a:r>
              <a:rPr lang="en-US" sz="2400" b="1" dirty="0">
                <a:solidFill>
                  <a:srgbClr val="0070C0"/>
                </a:solidFill>
                <a:latin typeface="Calibri" panose="020F0502020204030204" pitchFamily="34" charset="0"/>
                <a:cs typeface="Calibri" panose="020F0502020204030204" pitchFamily="34" charset="0"/>
              </a:rPr>
              <a:t>When</a:t>
            </a:r>
            <a:r>
              <a:rPr lang="en-US" sz="2400" dirty="0">
                <a:latin typeface="Calibri" panose="020F0502020204030204" pitchFamily="34" charset="0"/>
                <a:cs typeface="Calibri" panose="020F0502020204030204" pitchFamily="34" charset="0"/>
              </a:rPr>
              <a:t> it comes to </a:t>
            </a:r>
            <a:r>
              <a:rPr lang="en-US" sz="2400" b="1" dirty="0">
                <a:solidFill>
                  <a:srgbClr val="00B050"/>
                </a:solidFill>
                <a:latin typeface="Calibri" panose="020F0502020204030204" pitchFamily="34" charset="0"/>
                <a:cs typeface="Calibri" panose="020F0502020204030204" pitchFamily="34" charset="0"/>
              </a:rPr>
              <a:t>securi</a:t>
            </a:r>
            <a:r>
              <a:rPr lang="en-US" sz="2400" dirty="0">
                <a:solidFill>
                  <a:srgbClr val="00B050"/>
                </a:solidFill>
                <a:latin typeface="Calibri" panose="020F0502020204030204" pitchFamily="34" charset="0"/>
                <a:cs typeface="Calibri" panose="020F0502020204030204" pitchFamily="34" charset="0"/>
              </a:rPr>
              <a:t>ty</a:t>
            </a:r>
            <a:r>
              <a:rPr lang="en-US" sz="2400" dirty="0">
                <a:latin typeface="Calibri" panose="020F0502020204030204" pitchFamily="34" charset="0"/>
                <a:cs typeface="Calibri" panose="020F0502020204030204" pitchFamily="34" charset="0"/>
              </a:rPr>
              <a:t>, </a:t>
            </a:r>
            <a:r>
              <a:rPr lang="en-US" sz="2400" b="1" dirty="0">
                <a:solidFill>
                  <a:srgbClr val="002060"/>
                </a:solidFill>
                <a:latin typeface="Calibri" panose="020F0502020204030204" pitchFamily="34" charset="0"/>
                <a:cs typeface="Calibri" panose="020F0502020204030204" pitchFamily="34" charset="0"/>
              </a:rPr>
              <a:t>Java</a:t>
            </a:r>
            <a:r>
              <a:rPr lang="en-US" sz="2400" dirty="0">
                <a:latin typeface="Calibri" panose="020F0502020204030204" pitchFamily="34" charset="0"/>
                <a:cs typeface="Calibri" panose="020F0502020204030204" pitchFamily="34" charset="0"/>
              </a:rPr>
              <a:t> is </a:t>
            </a:r>
            <a:r>
              <a:rPr lang="en-US" sz="2400" b="1" dirty="0">
                <a:solidFill>
                  <a:srgbClr val="C00000"/>
                </a:solidFill>
                <a:latin typeface="Calibri" panose="020F0502020204030204" pitchFamily="34" charset="0"/>
                <a:cs typeface="Calibri" panose="020F0502020204030204" pitchFamily="34" charset="0"/>
              </a:rPr>
              <a:t>always</a:t>
            </a:r>
            <a:r>
              <a:rPr lang="en-US" sz="2400" dirty="0">
                <a:latin typeface="Calibri" panose="020F0502020204030204" pitchFamily="34" charset="0"/>
                <a:cs typeface="Calibri" panose="020F0502020204030204" pitchFamily="34" charset="0"/>
              </a:rPr>
              <a:t> the </a:t>
            </a:r>
            <a:r>
              <a:rPr lang="en-US" sz="2400" b="1" dirty="0">
                <a:solidFill>
                  <a:srgbClr val="7030A0"/>
                </a:solidFill>
                <a:latin typeface="Calibri" panose="020F0502020204030204" pitchFamily="34" charset="0"/>
                <a:cs typeface="Calibri" panose="020F0502020204030204" pitchFamily="34" charset="0"/>
              </a:rPr>
              <a:t>first choice</a:t>
            </a:r>
            <a:r>
              <a:rPr lang="en-US" sz="2400" dirty="0">
                <a:latin typeface="Calibri" panose="020F0502020204030204" pitchFamily="34" charset="0"/>
                <a:cs typeface="Calibri" panose="020F0502020204030204" pitchFamily="34" charset="0"/>
              </a:rPr>
              <a:t>. It</a:t>
            </a:r>
          </a:p>
          <a:p>
            <a:pPr>
              <a:buNone/>
            </a:pPr>
            <a:r>
              <a:rPr lang="en-US" sz="2400" dirty="0">
                <a:latin typeface="Calibri" panose="020F0502020204030204" pitchFamily="34" charset="0"/>
                <a:cs typeface="Calibri" panose="020F0502020204030204" pitchFamily="34" charset="0"/>
              </a:rPr>
              <a:t>enables us to develop </a:t>
            </a:r>
            <a:r>
              <a:rPr lang="en-US" sz="2400" b="1" dirty="0">
                <a:solidFill>
                  <a:srgbClr val="C00000"/>
                </a:solidFill>
                <a:latin typeface="Calibri" panose="020F0502020204030204" pitchFamily="34" charset="0"/>
                <a:cs typeface="Calibri" panose="020F0502020204030204" pitchFamily="34" charset="0"/>
              </a:rPr>
              <a:t>virus free</a:t>
            </a:r>
            <a:r>
              <a:rPr lang="en-US" sz="2400" dirty="0">
                <a:latin typeface="Calibri" panose="020F0502020204030204" pitchFamily="34" charset="0"/>
                <a:cs typeface="Calibri" panose="020F0502020204030204" pitchFamily="34" charset="0"/>
              </a:rPr>
              <a:t>, </a:t>
            </a:r>
            <a:r>
              <a:rPr lang="en-US" sz="2400" b="1" dirty="0">
                <a:solidFill>
                  <a:srgbClr val="0070C0"/>
                </a:solidFill>
                <a:latin typeface="Calibri" panose="020F0502020204030204" pitchFamily="34" charset="0"/>
                <a:cs typeface="Calibri" panose="020F0502020204030204" pitchFamily="34" charset="0"/>
              </a:rPr>
              <a:t>tamper free </a:t>
            </a:r>
            <a:r>
              <a:rPr lang="en-US" sz="2400" dirty="0">
                <a:latin typeface="Calibri" panose="020F0502020204030204" pitchFamily="34" charset="0"/>
                <a:cs typeface="Calibri" panose="020F0502020204030204" pitchFamily="34" charset="0"/>
              </a:rPr>
              <a:t>system. </a:t>
            </a:r>
          </a:p>
          <a:p>
            <a:pPr>
              <a:buNone/>
            </a:pPr>
            <a:endParaRPr lang="en-US" sz="2400" dirty="0">
              <a:latin typeface="Calibri" panose="020F0502020204030204" pitchFamily="34" charset="0"/>
              <a:cs typeface="Calibri" panose="020F0502020204030204" pitchFamily="34" charset="0"/>
            </a:endParaRPr>
          </a:p>
          <a:p>
            <a:pPr>
              <a:buNone/>
            </a:pPr>
            <a:r>
              <a:rPr lang="en-US" sz="2400" b="1" dirty="0">
                <a:solidFill>
                  <a:srgbClr val="002060"/>
                </a:solidFill>
                <a:latin typeface="Calibri" panose="020F0502020204030204" pitchFamily="34" charset="0"/>
                <a:cs typeface="Calibri" panose="020F0502020204030204" pitchFamily="34" charset="0"/>
              </a:rPr>
              <a:t>Java</a:t>
            </a:r>
            <a:r>
              <a:rPr lang="en-US" sz="2400" dirty="0">
                <a:latin typeface="Calibri" panose="020F0502020204030204" pitchFamily="34" charset="0"/>
                <a:cs typeface="Calibri" panose="020F0502020204030204" pitchFamily="34" charset="0"/>
              </a:rPr>
              <a:t> is a </a:t>
            </a:r>
            <a:r>
              <a:rPr lang="en-US" sz="2400" b="1" dirty="0">
                <a:solidFill>
                  <a:srgbClr val="7030A0"/>
                </a:solidFill>
                <a:latin typeface="Calibri" panose="020F0502020204030204" pitchFamily="34" charset="0"/>
                <a:cs typeface="Calibri" panose="020F0502020204030204" pitchFamily="34" charset="0"/>
              </a:rPr>
              <a:t>more secure language </a:t>
            </a:r>
            <a:r>
              <a:rPr lang="en-US" sz="2400" dirty="0">
                <a:latin typeface="Calibri" panose="020F0502020204030204" pitchFamily="34" charset="0"/>
                <a:cs typeface="Calibri" panose="020F0502020204030204" pitchFamily="34" charset="0"/>
              </a:rPr>
              <a:t>as compared to </a:t>
            </a:r>
            <a:r>
              <a:rPr lang="en-US" sz="2400" b="1" dirty="0">
                <a:solidFill>
                  <a:srgbClr val="002060"/>
                </a:solidFill>
                <a:latin typeface="Calibri" panose="020F0502020204030204" pitchFamily="34" charset="0"/>
                <a:cs typeface="Calibri" panose="020F0502020204030204" pitchFamily="34" charset="0"/>
              </a:rPr>
              <a:t>C/C++ </a:t>
            </a:r>
            <a:r>
              <a:rPr lang="en-US" sz="2400" dirty="0">
                <a:latin typeface="Calibri" panose="020F0502020204030204" pitchFamily="34" charset="0"/>
                <a:cs typeface="Calibri" panose="020F0502020204030204" pitchFamily="34" charset="0"/>
              </a:rPr>
              <a:t>because:</a:t>
            </a:r>
          </a:p>
          <a:p>
            <a:pPr marL="457200" indent="-457200">
              <a:buAutoNum type="arabicPeriod"/>
            </a:pPr>
            <a:r>
              <a:rPr lang="en-US" sz="2400" dirty="0">
                <a:latin typeface="Calibri" panose="020F0502020204030204" pitchFamily="34" charset="0"/>
                <a:cs typeface="Calibri" panose="020F0502020204030204" pitchFamily="34" charset="0"/>
              </a:rPr>
              <a:t>It </a:t>
            </a:r>
            <a:r>
              <a:rPr lang="en-US" sz="2400" b="1" dirty="0">
                <a:solidFill>
                  <a:srgbClr val="C00000"/>
                </a:solidFill>
                <a:latin typeface="Calibri" panose="020F0502020204030204" pitchFamily="34" charset="0"/>
                <a:cs typeface="Calibri" panose="020F0502020204030204" pitchFamily="34" charset="0"/>
              </a:rPr>
              <a:t>does not allow </a:t>
            </a:r>
            <a:r>
              <a:rPr lang="en-US" sz="2400" dirty="0">
                <a:latin typeface="Calibri" panose="020F0502020204030204" pitchFamily="34" charset="0"/>
                <a:cs typeface="Calibri" panose="020F0502020204030204" pitchFamily="34" charset="0"/>
              </a:rPr>
              <a:t>a programmer to </a:t>
            </a:r>
            <a:r>
              <a:rPr lang="en-US" sz="2400" b="1" dirty="0">
                <a:solidFill>
                  <a:srgbClr val="7030A0"/>
                </a:solidFill>
                <a:latin typeface="Calibri" panose="020F0502020204030204" pitchFamily="34" charset="0"/>
                <a:cs typeface="Calibri" panose="020F0502020204030204" pitchFamily="34" charset="0"/>
              </a:rPr>
              <a:t>explicitly create pointers</a:t>
            </a:r>
            <a:r>
              <a:rPr lang="en-US" sz="2400" dirty="0">
                <a:latin typeface="Calibri" panose="020F0502020204030204" pitchFamily="34" charset="0"/>
                <a:cs typeface="Calibri" panose="020F0502020204030204" pitchFamily="34" charset="0"/>
              </a:rPr>
              <a:t>.</a:t>
            </a:r>
          </a:p>
          <a:p>
            <a:pPr marL="457200" indent="-457200">
              <a:buAutoNum type="arabicPeriod"/>
            </a:pPr>
            <a:endParaRPr lang="en-US" sz="2400" dirty="0">
              <a:latin typeface="Calibri" panose="020F0502020204030204" pitchFamily="34" charset="0"/>
              <a:cs typeface="Calibri" panose="020F0502020204030204" pitchFamily="34" charset="0"/>
            </a:endParaRPr>
          </a:p>
          <a:p>
            <a:pPr marL="457200" indent="-457200">
              <a:buAutoNum type="arabicPeriod"/>
            </a:pPr>
            <a:r>
              <a:rPr lang="en-US" sz="2400" b="1" dirty="0">
                <a:solidFill>
                  <a:schemeClr val="accent1"/>
                </a:solidFill>
                <a:latin typeface="Calibri" panose="020F0502020204030204" pitchFamily="34" charset="0"/>
                <a:cs typeface="Calibri" panose="020F0502020204030204" pitchFamily="34" charset="0"/>
              </a:rPr>
              <a:t>Java program </a:t>
            </a:r>
            <a:r>
              <a:rPr lang="en-US" sz="2400" dirty="0">
                <a:latin typeface="Calibri" panose="020F0502020204030204" pitchFamily="34" charset="0"/>
                <a:cs typeface="Calibri" panose="020F0502020204030204" pitchFamily="34" charset="0"/>
              </a:rPr>
              <a:t>always runs in </a:t>
            </a:r>
            <a:r>
              <a:rPr lang="en-US" sz="2400" b="1" dirty="0">
                <a:solidFill>
                  <a:srgbClr val="002060"/>
                </a:solidFill>
                <a:latin typeface="Calibri" panose="020F0502020204030204" pitchFamily="34" charset="0"/>
                <a:cs typeface="Calibri" panose="020F0502020204030204" pitchFamily="34" charset="0"/>
              </a:rPr>
              <a:t>Java runtime environment </a:t>
            </a:r>
            <a:r>
              <a:rPr lang="en-US" sz="2400" dirty="0">
                <a:latin typeface="Calibri" panose="020F0502020204030204" pitchFamily="34" charset="0"/>
                <a:cs typeface="Calibri" panose="020F0502020204030204" pitchFamily="34" charset="0"/>
              </a:rPr>
              <a:t>with almost </a:t>
            </a:r>
            <a:r>
              <a:rPr lang="en-US" sz="2400" b="1" dirty="0">
                <a:solidFill>
                  <a:srgbClr val="00B050"/>
                </a:solidFill>
                <a:latin typeface="Calibri" panose="020F0502020204030204" pitchFamily="34" charset="0"/>
                <a:cs typeface="Calibri" panose="020F0502020204030204" pitchFamily="34" charset="0"/>
              </a:rPr>
              <a:t>null interaction </a:t>
            </a:r>
            <a:r>
              <a:rPr lang="en-US" sz="2400" dirty="0">
                <a:latin typeface="Calibri" panose="020F0502020204030204" pitchFamily="34" charset="0"/>
                <a:cs typeface="Calibri" panose="020F0502020204030204" pitchFamily="34" charset="0"/>
              </a:rPr>
              <a:t>with system </a:t>
            </a:r>
            <a:r>
              <a:rPr lang="en-US" sz="2400" b="1" dirty="0">
                <a:solidFill>
                  <a:srgbClr val="C00000"/>
                </a:solidFill>
                <a:latin typeface="Calibri" panose="020F0502020204030204" pitchFamily="34" charset="0"/>
                <a:cs typeface="Calibri" panose="020F0502020204030204" pitchFamily="34" charset="0"/>
              </a:rPr>
              <a:t>OS</a:t>
            </a:r>
            <a:r>
              <a:rPr lang="en-US" sz="2400" dirty="0">
                <a:latin typeface="Calibri" panose="020F0502020204030204" pitchFamily="34" charset="0"/>
                <a:cs typeface="Calibri" panose="020F0502020204030204" pitchFamily="34" charset="0"/>
              </a:rPr>
              <a:t>, hence it is more </a:t>
            </a:r>
            <a:r>
              <a:rPr lang="en-US" sz="2400" b="1" dirty="0">
                <a:solidFill>
                  <a:srgbClr val="00B050"/>
                </a:solidFill>
                <a:latin typeface="Calibri" panose="020F0502020204030204" pitchFamily="34" charset="0"/>
                <a:cs typeface="Calibri" panose="020F0502020204030204" pitchFamily="34" charset="0"/>
              </a:rPr>
              <a:t>secure</a:t>
            </a:r>
            <a:r>
              <a:rPr lang="en-US" sz="2400" dirty="0">
                <a:latin typeface="Calibri" panose="020F0502020204030204" pitchFamily="34" charset="0"/>
                <a:cs typeface="Calibri" panose="020F0502020204030204" pitchFamily="34" charset="0"/>
              </a:rPr>
              <a:t>.</a:t>
            </a:r>
          </a:p>
          <a:p>
            <a:pPr>
              <a:buNone/>
            </a:pPr>
            <a:endParaRPr lang="en-US" sz="2400" dirty="0">
              <a:latin typeface="Corbel" pitchFamily="34" charset="0"/>
            </a:endParaRPr>
          </a:p>
          <a:p>
            <a:pPr>
              <a:buNone/>
            </a:pPr>
            <a:endParaRPr lang="en-US" sz="2400"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Content Placeholder 10"/>
          <p:cNvPicPr>
            <a:picLocks noGrp="1" noChangeAspect="1"/>
          </p:cNvPicPr>
          <p:nvPr>
            <p:ph sz="quarter" idx="1"/>
          </p:nvPr>
        </p:nvPicPr>
        <p:blipFill>
          <a:blip r:embed="rId4">
            <a:extLst>
              <a:ext uri="{28A0092B-C50C-407E-A947-70E740481C1C}">
                <a14:useLocalDpi xmlns:a14="http://schemas.microsoft.com/office/drawing/2010/main" val="0"/>
              </a:ext>
            </a:extLst>
          </a:blip>
          <a:srcRect/>
          <a:stretch/>
        </p:blipFill>
        <p:spPr>
          <a:xfrm>
            <a:off x="107504" y="1428736"/>
            <a:ext cx="8856985" cy="531263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b="1" u="sng" dirty="0">
                <a:latin typeface="Corbel" pitchFamily="34" charset="0"/>
              </a:rPr>
              <a:t>Robust</a:t>
            </a:r>
          </a:p>
          <a:p>
            <a:pPr>
              <a:buNone/>
            </a:pPr>
            <a:r>
              <a:rPr lang="en-US" sz="2400" dirty="0">
                <a:latin typeface="Corbel" pitchFamily="34" charset="0"/>
              </a:rPr>
              <a:t>     </a:t>
            </a:r>
          </a:p>
          <a:p>
            <a:pPr>
              <a:buNone/>
            </a:pPr>
            <a:r>
              <a:rPr lang="en-US" sz="2400" b="1" dirty="0">
                <a:solidFill>
                  <a:srgbClr val="0070C0"/>
                </a:solidFill>
                <a:latin typeface="Corbel" pitchFamily="34" charset="0"/>
              </a:rPr>
              <a:t>Java has very strict rules </a:t>
            </a:r>
            <a:r>
              <a:rPr lang="en-US" sz="2400" dirty="0">
                <a:latin typeface="Corbel" pitchFamily="34" charset="0"/>
              </a:rPr>
              <a:t>which </a:t>
            </a:r>
            <a:r>
              <a:rPr lang="en-US" sz="2400" b="1" dirty="0">
                <a:solidFill>
                  <a:srgbClr val="C00000"/>
                </a:solidFill>
                <a:latin typeface="Corbel" pitchFamily="34" charset="0"/>
              </a:rPr>
              <a:t>every program </a:t>
            </a:r>
            <a:r>
              <a:rPr lang="en-US" sz="2400" dirty="0">
                <a:latin typeface="Corbel" pitchFamily="34" charset="0"/>
              </a:rPr>
              <a:t>must </a:t>
            </a:r>
            <a:r>
              <a:rPr lang="en-US" sz="2400" b="1" dirty="0">
                <a:solidFill>
                  <a:srgbClr val="00B050"/>
                </a:solidFill>
                <a:latin typeface="Corbel" pitchFamily="34" charset="0"/>
              </a:rPr>
              <a:t>compulsorily </a:t>
            </a:r>
          </a:p>
          <a:p>
            <a:pPr>
              <a:buNone/>
            </a:pPr>
            <a:r>
              <a:rPr lang="en-US" sz="2400" b="1" dirty="0">
                <a:solidFill>
                  <a:srgbClr val="00B050"/>
                </a:solidFill>
                <a:latin typeface="Corbel" pitchFamily="34" charset="0"/>
              </a:rPr>
              <a:t>follow </a:t>
            </a:r>
            <a:r>
              <a:rPr lang="en-US" sz="2400" dirty="0">
                <a:latin typeface="Corbel" pitchFamily="34" charset="0"/>
              </a:rPr>
              <a:t>and if </a:t>
            </a:r>
            <a:r>
              <a:rPr lang="en-US" sz="2400" b="1" dirty="0">
                <a:solidFill>
                  <a:schemeClr val="accent6">
                    <a:lumMod val="75000"/>
                  </a:schemeClr>
                </a:solidFill>
                <a:latin typeface="Corbel" pitchFamily="34" charset="0"/>
              </a:rPr>
              <a:t>these rules </a:t>
            </a:r>
            <a:r>
              <a:rPr lang="en-US" sz="2400" dirty="0">
                <a:latin typeface="Corbel" pitchFamily="34" charset="0"/>
              </a:rPr>
              <a:t>are </a:t>
            </a:r>
            <a:r>
              <a:rPr lang="en-US" sz="2400" b="1" dirty="0">
                <a:solidFill>
                  <a:schemeClr val="accent1"/>
                </a:solidFill>
                <a:latin typeface="Corbel" pitchFamily="34" charset="0"/>
              </a:rPr>
              <a:t>violated</a:t>
            </a:r>
            <a:r>
              <a:rPr lang="en-US" sz="2400" dirty="0">
                <a:latin typeface="Corbel" pitchFamily="34" charset="0"/>
              </a:rPr>
              <a:t> then </a:t>
            </a:r>
            <a:r>
              <a:rPr lang="en-US" sz="2400" b="1" dirty="0">
                <a:solidFill>
                  <a:srgbClr val="002060"/>
                </a:solidFill>
                <a:latin typeface="Corbel" pitchFamily="34" charset="0"/>
              </a:rPr>
              <a:t>JVM kills/terminates</a:t>
            </a:r>
          </a:p>
          <a:p>
            <a:pPr>
              <a:buNone/>
            </a:pPr>
            <a:r>
              <a:rPr lang="en-US" sz="2400" dirty="0">
                <a:latin typeface="Corbel" pitchFamily="34" charset="0"/>
              </a:rPr>
              <a:t>the code by generating</a:t>
            </a:r>
            <a:r>
              <a:rPr lang="en-US" sz="2400" dirty="0">
                <a:solidFill>
                  <a:srgbClr val="7030A0"/>
                </a:solidFill>
                <a:latin typeface="Corbel" pitchFamily="34" charset="0"/>
              </a:rPr>
              <a:t> “</a:t>
            </a:r>
            <a:r>
              <a:rPr lang="en-US" sz="2400" b="1" dirty="0">
                <a:solidFill>
                  <a:srgbClr val="7030A0"/>
                </a:solidFill>
                <a:latin typeface="Corbel" pitchFamily="34" charset="0"/>
              </a:rPr>
              <a:t>Exception</a:t>
            </a:r>
            <a:r>
              <a:rPr lang="en-US" sz="2400" dirty="0">
                <a:solidFill>
                  <a:srgbClr val="7030A0"/>
                </a:solidFill>
                <a:latin typeface="Corbel" pitchFamily="34" charset="0"/>
              </a:rPr>
              <a:t>”</a:t>
            </a:r>
          </a:p>
          <a:p>
            <a:pPr>
              <a:buNone/>
            </a:pPr>
            <a:endParaRPr lang="en-US" dirty="0"/>
          </a:p>
          <a:p>
            <a:pPr>
              <a:buNone/>
            </a:pPr>
            <a:r>
              <a:rPr lang="en-US" dirty="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pPr>
              <a:buNone/>
            </a:pPr>
            <a:r>
              <a:rPr lang="en-US" dirty="0"/>
              <a:t>	</a:t>
            </a:r>
            <a:r>
              <a:rPr lang="en-IN" sz="2400" dirty="0">
                <a:latin typeface="Corbel" pitchFamily="34" charset="0"/>
              </a:rPr>
              <a:t> </a:t>
            </a:r>
            <a:r>
              <a:rPr lang="en-US" sz="2400" dirty="0">
                <a:latin typeface="Calibri" panose="020F0502020204030204" pitchFamily="34" charset="0"/>
                <a:cs typeface="Calibri" panose="020F0502020204030204" pitchFamily="34" charset="0"/>
              </a:rPr>
              <a:t>To </a:t>
            </a:r>
            <a:r>
              <a:rPr lang="en-US" sz="2400" b="1" dirty="0">
                <a:solidFill>
                  <a:srgbClr val="002060"/>
                </a:solidFill>
                <a:latin typeface="Calibri" panose="020F0502020204030204" pitchFamily="34" charset="0"/>
                <a:cs typeface="Calibri" panose="020F0502020204030204" pitchFamily="34" charset="0"/>
              </a:rPr>
              <a:t>understand java’s robustness </a:t>
            </a:r>
            <a:r>
              <a:rPr lang="en-US" sz="2400" dirty="0">
                <a:latin typeface="Calibri" panose="020F0502020204030204" pitchFamily="34" charset="0"/>
                <a:cs typeface="Calibri" panose="020F0502020204030204" pitchFamily="34" charset="0"/>
              </a:rPr>
              <a:t>, guess the output of the following </a:t>
            </a:r>
            <a:r>
              <a:rPr lang="en-US" sz="2400" b="1" dirty="0">
                <a:solidFill>
                  <a:srgbClr val="0070C0"/>
                </a:solidFill>
                <a:latin typeface="Calibri" panose="020F0502020204030204" pitchFamily="34" charset="0"/>
                <a:cs typeface="Calibri" panose="020F0502020204030204" pitchFamily="34" charset="0"/>
              </a:rPr>
              <a:t>C/C++ code</a:t>
            </a:r>
            <a:r>
              <a:rPr lang="en-US" sz="2400" dirty="0">
                <a:latin typeface="Calibri" panose="020F0502020204030204" pitchFamily="34" charset="0"/>
                <a:cs typeface="Calibri" panose="020F0502020204030204" pitchFamily="34" charset="0"/>
              </a:rPr>
              <a:t>:</a:t>
            </a:r>
          </a:p>
          <a:p>
            <a:pPr>
              <a:buNone/>
            </a:pPr>
            <a:endParaRPr lang="en-US" sz="2400" dirty="0">
              <a:latin typeface="Calibri" panose="020F0502020204030204" pitchFamily="34" charset="0"/>
              <a:cs typeface="Calibri" panose="020F0502020204030204" pitchFamily="34" charset="0"/>
            </a:endParaRPr>
          </a:p>
          <a:p>
            <a:pPr>
              <a:buNone/>
            </a:pPr>
            <a:r>
              <a:rPr lang="en-US" sz="2400" b="1" dirty="0" err="1">
                <a:solidFill>
                  <a:srgbClr val="002060"/>
                </a:solidFill>
                <a:latin typeface="Calibri" panose="020F0502020204030204" pitchFamily="34" charset="0"/>
                <a:cs typeface="Calibri" panose="020F0502020204030204" pitchFamily="34" charset="0"/>
              </a:rPr>
              <a:t>int</a:t>
            </a:r>
            <a:r>
              <a:rPr lang="en-US" sz="2400" b="1" dirty="0">
                <a:solidFill>
                  <a:srgbClr val="002060"/>
                </a:solidFill>
                <a:latin typeface="Calibri" panose="020F0502020204030204" pitchFamily="34" charset="0"/>
                <a:cs typeface="Calibri" panose="020F0502020204030204" pitchFamily="34" charset="0"/>
              </a:rPr>
              <a:t> </a:t>
            </a:r>
            <a:r>
              <a:rPr lang="en-US" sz="2400" b="1" dirty="0" err="1">
                <a:solidFill>
                  <a:srgbClr val="002060"/>
                </a:solidFill>
                <a:latin typeface="Calibri" panose="020F0502020204030204" pitchFamily="34" charset="0"/>
                <a:cs typeface="Calibri" panose="020F0502020204030204" pitchFamily="34" charset="0"/>
              </a:rPr>
              <a:t>arr</a:t>
            </a:r>
            <a:r>
              <a:rPr lang="en-US" sz="2400" b="1" dirty="0">
                <a:solidFill>
                  <a:srgbClr val="002060"/>
                </a:solidFill>
                <a:latin typeface="Calibri" panose="020F0502020204030204" pitchFamily="34" charset="0"/>
                <a:cs typeface="Calibri" panose="020F0502020204030204" pitchFamily="34" charset="0"/>
              </a:rPr>
              <a:t>[5];</a:t>
            </a:r>
          </a:p>
          <a:p>
            <a:pPr>
              <a:buNone/>
            </a:pPr>
            <a:r>
              <a:rPr lang="en-US" sz="2400" b="1" dirty="0" err="1">
                <a:solidFill>
                  <a:srgbClr val="002060"/>
                </a:solidFill>
                <a:latin typeface="Calibri" panose="020F0502020204030204" pitchFamily="34" charset="0"/>
                <a:cs typeface="Calibri" panose="020F0502020204030204" pitchFamily="34" charset="0"/>
              </a:rPr>
              <a:t>int</a:t>
            </a:r>
            <a:r>
              <a:rPr lang="en-US" sz="2400" b="1" dirty="0">
                <a:solidFill>
                  <a:srgbClr val="002060"/>
                </a:solidFill>
                <a:latin typeface="Calibri" panose="020F0502020204030204" pitchFamily="34" charset="0"/>
                <a:cs typeface="Calibri" panose="020F0502020204030204" pitchFamily="34" charset="0"/>
              </a:rPr>
              <a:t> </a:t>
            </a:r>
            <a:r>
              <a:rPr lang="en-US" sz="2400" b="1" dirty="0" err="1">
                <a:solidFill>
                  <a:srgbClr val="002060"/>
                </a:solidFill>
                <a:latin typeface="Calibri" panose="020F0502020204030204" pitchFamily="34" charset="0"/>
                <a:cs typeface="Calibri" panose="020F0502020204030204" pitchFamily="34" charset="0"/>
              </a:rPr>
              <a:t>i</a:t>
            </a:r>
            <a:r>
              <a:rPr lang="en-US" sz="2400" b="1" dirty="0">
                <a:solidFill>
                  <a:srgbClr val="002060"/>
                </a:solidFill>
                <a:latin typeface="Calibri" panose="020F0502020204030204" pitchFamily="34" charset="0"/>
                <a:cs typeface="Calibri" panose="020F0502020204030204" pitchFamily="34" charset="0"/>
              </a:rPr>
              <a:t>;</a:t>
            </a:r>
          </a:p>
          <a:p>
            <a:pPr>
              <a:buNone/>
            </a:pPr>
            <a:r>
              <a:rPr lang="en-US" sz="2400" b="1" dirty="0">
                <a:solidFill>
                  <a:srgbClr val="002060"/>
                </a:solidFill>
                <a:latin typeface="Calibri" panose="020F0502020204030204" pitchFamily="34" charset="0"/>
                <a:cs typeface="Calibri" panose="020F0502020204030204" pitchFamily="34" charset="0"/>
              </a:rPr>
              <a:t>for(</a:t>
            </a:r>
            <a:r>
              <a:rPr lang="en-US" sz="2400" b="1" dirty="0" err="1">
                <a:solidFill>
                  <a:srgbClr val="002060"/>
                </a:solidFill>
                <a:latin typeface="Calibri" panose="020F0502020204030204" pitchFamily="34" charset="0"/>
                <a:cs typeface="Calibri" panose="020F0502020204030204" pitchFamily="34" charset="0"/>
              </a:rPr>
              <a:t>i</a:t>
            </a:r>
            <a:r>
              <a:rPr lang="en-US" sz="2400" b="1" dirty="0">
                <a:solidFill>
                  <a:srgbClr val="002060"/>
                </a:solidFill>
                <a:latin typeface="Calibri" panose="020F0502020204030204" pitchFamily="34" charset="0"/>
                <a:cs typeface="Calibri" panose="020F0502020204030204" pitchFamily="34" charset="0"/>
              </a:rPr>
              <a:t>=0;i&lt;=9;i++)</a:t>
            </a:r>
          </a:p>
          <a:p>
            <a:pPr>
              <a:buNone/>
            </a:pPr>
            <a:r>
              <a:rPr lang="en-US" sz="2400" b="1" dirty="0">
                <a:solidFill>
                  <a:srgbClr val="002060"/>
                </a:solidFill>
                <a:latin typeface="Calibri" panose="020F0502020204030204" pitchFamily="34" charset="0"/>
                <a:cs typeface="Calibri" panose="020F0502020204030204" pitchFamily="34" charset="0"/>
              </a:rPr>
              <a:t>{</a:t>
            </a:r>
          </a:p>
          <a:p>
            <a:pPr>
              <a:buNone/>
            </a:pPr>
            <a:r>
              <a:rPr lang="en-US" sz="2400" b="1" dirty="0" err="1">
                <a:solidFill>
                  <a:srgbClr val="002060"/>
                </a:solidFill>
                <a:latin typeface="Calibri" panose="020F0502020204030204" pitchFamily="34" charset="0"/>
                <a:cs typeface="Calibri" panose="020F0502020204030204" pitchFamily="34" charset="0"/>
              </a:rPr>
              <a:t>arr</a:t>
            </a:r>
            <a:r>
              <a:rPr lang="en-US" sz="2400" b="1" dirty="0">
                <a:solidFill>
                  <a:srgbClr val="002060"/>
                </a:solidFill>
                <a:latin typeface="Calibri" panose="020F0502020204030204" pitchFamily="34" charset="0"/>
                <a:cs typeface="Calibri" panose="020F0502020204030204" pitchFamily="34" charset="0"/>
              </a:rPr>
              <a:t>[</a:t>
            </a:r>
            <a:r>
              <a:rPr lang="en-US" sz="2400" b="1" dirty="0" err="1">
                <a:solidFill>
                  <a:srgbClr val="002060"/>
                </a:solidFill>
                <a:latin typeface="Calibri" panose="020F0502020204030204" pitchFamily="34" charset="0"/>
                <a:cs typeface="Calibri" panose="020F0502020204030204" pitchFamily="34" charset="0"/>
              </a:rPr>
              <a:t>i</a:t>
            </a:r>
            <a:r>
              <a:rPr lang="en-US" sz="2400" b="1" dirty="0">
                <a:solidFill>
                  <a:srgbClr val="002060"/>
                </a:solidFill>
                <a:latin typeface="Calibri" panose="020F0502020204030204" pitchFamily="34" charset="0"/>
                <a:cs typeface="Calibri" panose="020F0502020204030204" pitchFamily="34" charset="0"/>
              </a:rPr>
              <a:t>]=i+1;</a:t>
            </a:r>
          </a:p>
          <a:p>
            <a:pPr>
              <a:buNone/>
            </a:pPr>
            <a:r>
              <a:rPr lang="en-US" sz="2400" b="1" dirty="0">
                <a:solidFill>
                  <a:srgbClr val="002060"/>
                </a:solidFill>
                <a:latin typeface="Calibri" panose="020F0502020204030204" pitchFamily="34" charset="0"/>
                <a:cs typeface="Calibri" panose="020F0502020204030204" pitchFamily="34" charset="0"/>
              </a:rPr>
              <a:t>}</a:t>
            </a:r>
          </a:p>
          <a:p>
            <a:pPr>
              <a:buNone/>
            </a:pPr>
            <a:endParaRPr lang="en-US"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428860" y="5072074"/>
            <a:ext cx="4000528" cy="400110"/>
          </a:xfrm>
          <a:prstGeom prst="rect">
            <a:avLst/>
          </a:prstGeom>
          <a:noFill/>
        </p:spPr>
        <p:txBody>
          <a:bodyPr wrap="square" rtlCol="0">
            <a:spAutoFit/>
          </a:bodyPr>
          <a:lstStyle/>
          <a:p>
            <a:r>
              <a:rPr lang="en-US" sz="2000" b="1" dirty="0">
                <a:solidFill>
                  <a:srgbClr val="C00000"/>
                </a:solidFill>
              </a:rPr>
              <a:t>// Unpredictable, after </a:t>
            </a:r>
            <a:r>
              <a:rPr lang="en-US" sz="2000" b="1" dirty="0" err="1">
                <a:solidFill>
                  <a:srgbClr val="C00000"/>
                </a:solidFill>
              </a:rPr>
              <a:t>i</a:t>
            </a:r>
            <a:r>
              <a:rPr lang="en-US" sz="2000" b="1" dirty="0">
                <a:solidFill>
                  <a:srgbClr val="C00000"/>
                </a:solidFill>
              </a:rPr>
              <a:t> is 5</a:t>
            </a:r>
            <a:endParaRPr lang="en-IN" sz="20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dirty="0">
                <a:latin typeface="Calibri" panose="020F0502020204030204" pitchFamily="34" charset="0"/>
                <a:cs typeface="Calibri" panose="020F0502020204030204" pitchFamily="34" charset="0"/>
              </a:rPr>
              <a:t>The </a:t>
            </a:r>
            <a:r>
              <a:rPr lang="en-US" sz="2400" b="1" dirty="0">
                <a:solidFill>
                  <a:srgbClr val="002060"/>
                </a:solidFill>
                <a:latin typeface="Calibri" panose="020F0502020204030204" pitchFamily="34" charset="0"/>
                <a:cs typeface="Calibri" panose="020F0502020204030204" pitchFamily="34" charset="0"/>
              </a:rPr>
              <a:t>previous code </a:t>
            </a:r>
            <a:r>
              <a:rPr lang="en-US" sz="2400" dirty="0">
                <a:latin typeface="Calibri" panose="020F0502020204030204" pitchFamily="34" charset="0"/>
                <a:cs typeface="Calibri" panose="020F0502020204030204" pitchFamily="34" charset="0"/>
              </a:rPr>
              <a:t>might show </a:t>
            </a:r>
            <a:r>
              <a:rPr lang="en-US" sz="2400" b="1" dirty="0">
                <a:solidFill>
                  <a:srgbClr val="C00000"/>
                </a:solidFill>
                <a:latin typeface="Calibri" panose="020F0502020204030204" pitchFamily="34" charset="0"/>
                <a:cs typeface="Calibri" panose="020F0502020204030204" pitchFamily="34" charset="0"/>
              </a:rPr>
              <a:t>uncertain </a:t>
            </a:r>
            <a:r>
              <a:rPr lang="en-US" sz="2400" b="1" dirty="0" err="1">
                <a:solidFill>
                  <a:srgbClr val="C00000"/>
                </a:solidFill>
                <a:latin typeface="Calibri" panose="020F0502020204030204" pitchFamily="34" charset="0"/>
                <a:cs typeface="Calibri" panose="020F0502020204030204" pitchFamily="34" charset="0"/>
              </a:rPr>
              <a:t>behaviour</a:t>
            </a:r>
            <a:r>
              <a:rPr lang="en-US" sz="2400" b="1" dirty="0">
                <a:solidFill>
                  <a:srgbClr val="C0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in </a:t>
            </a:r>
            <a:r>
              <a:rPr lang="en-US" sz="2400" b="1" dirty="0">
                <a:solidFill>
                  <a:srgbClr val="0070C0"/>
                </a:solidFill>
                <a:latin typeface="Calibri" panose="020F0502020204030204" pitchFamily="34" charset="0"/>
                <a:cs typeface="Calibri" panose="020F0502020204030204" pitchFamily="34" charset="0"/>
              </a:rPr>
              <a:t>C/C++ </a:t>
            </a:r>
            <a:r>
              <a:rPr lang="en-US" sz="2400" dirty="0">
                <a:latin typeface="Calibri" panose="020F0502020204030204" pitchFamily="34" charset="0"/>
                <a:cs typeface="Calibri" panose="020F0502020204030204" pitchFamily="34" charset="0"/>
              </a:rPr>
              <a:t>i.e. if </a:t>
            </a:r>
            <a:r>
              <a:rPr lang="en-US" sz="2400" b="1" dirty="0">
                <a:solidFill>
                  <a:srgbClr val="00B050"/>
                </a:solidFill>
                <a:latin typeface="Calibri" panose="020F0502020204030204" pitchFamily="34" charset="0"/>
                <a:cs typeface="Calibri" panose="020F0502020204030204" pitchFamily="34" charset="0"/>
              </a:rPr>
              <a:t>memory is available </a:t>
            </a:r>
            <a:r>
              <a:rPr lang="en-US" sz="2400" dirty="0">
                <a:latin typeface="Calibri" panose="020F0502020204030204" pitchFamily="34" charset="0"/>
                <a:cs typeface="Calibri" panose="020F0502020204030204" pitchFamily="34" charset="0"/>
              </a:rPr>
              <a:t>after </a:t>
            </a:r>
            <a:r>
              <a:rPr lang="en-US" sz="2400" b="1" i="1" dirty="0" err="1">
                <a:solidFill>
                  <a:srgbClr val="0070C0"/>
                </a:solidFill>
                <a:latin typeface="Calibri" panose="020F0502020204030204" pitchFamily="34" charset="0"/>
                <a:cs typeface="Calibri" panose="020F0502020204030204" pitchFamily="34" charset="0"/>
              </a:rPr>
              <a:t>arr</a:t>
            </a:r>
            <a:r>
              <a:rPr lang="en-US" sz="2400" b="1" i="1" dirty="0">
                <a:solidFill>
                  <a:srgbClr val="0070C0"/>
                </a:solidFill>
                <a:latin typeface="Calibri" panose="020F0502020204030204" pitchFamily="34" charset="0"/>
                <a:cs typeface="Calibri" panose="020F0502020204030204" pitchFamily="34" charset="0"/>
              </a:rPr>
              <a:t>[4]</a:t>
            </a:r>
            <a:r>
              <a:rPr lang="en-US" sz="2400" b="1" i="1" dirty="0">
                <a:solidFill>
                  <a:srgbClr val="FF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then the code will run , otherwise it will </a:t>
            </a:r>
            <a:r>
              <a:rPr lang="en-US" sz="2400" b="1" dirty="0">
                <a:solidFill>
                  <a:schemeClr val="accent6">
                    <a:lumMod val="75000"/>
                  </a:schemeClr>
                </a:solidFill>
                <a:latin typeface="Calibri" panose="020F0502020204030204" pitchFamily="34" charset="0"/>
                <a:cs typeface="Calibri" panose="020F0502020204030204" pitchFamily="34" charset="0"/>
              </a:rPr>
              <a:t>generate error at runtime</a:t>
            </a:r>
            <a:r>
              <a:rPr lang="en-US" sz="2400" dirty="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b="1" dirty="0">
                <a:solidFill>
                  <a:schemeClr val="accent1"/>
                </a:solidFill>
                <a:latin typeface="Calibri" panose="020F0502020204030204" pitchFamily="34" charset="0"/>
                <a:cs typeface="Calibri" panose="020F0502020204030204" pitchFamily="34" charset="0"/>
              </a:rPr>
              <a:t>On the other hand </a:t>
            </a:r>
            <a:r>
              <a:rPr lang="en-US" sz="2400" dirty="0">
                <a:latin typeface="Calibri" panose="020F0502020204030204" pitchFamily="34" charset="0"/>
                <a:cs typeface="Calibri" panose="020F0502020204030204" pitchFamily="34" charset="0"/>
              </a:rPr>
              <a:t>if in java </a:t>
            </a:r>
            <a:r>
              <a:rPr lang="en-US" sz="2400" b="1" dirty="0">
                <a:solidFill>
                  <a:srgbClr val="002060"/>
                </a:solidFill>
                <a:latin typeface="Calibri" panose="020F0502020204030204" pitchFamily="34" charset="0"/>
                <a:cs typeface="Calibri" panose="020F0502020204030204" pitchFamily="34" charset="0"/>
              </a:rPr>
              <a:t>this code is executed</a:t>
            </a:r>
            <a:r>
              <a:rPr lang="en-US" sz="2400" dirty="0">
                <a:latin typeface="Calibri" panose="020F0502020204030204" pitchFamily="34" charset="0"/>
                <a:cs typeface="Calibri" panose="020F0502020204030204" pitchFamily="34" charset="0"/>
              </a:rPr>
              <a:t>, the JVM will </a:t>
            </a:r>
            <a:r>
              <a:rPr lang="en-US" sz="2400" u="sng" dirty="0">
                <a:solidFill>
                  <a:srgbClr val="C00000"/>
                </a:solidFill>
                <a:latin typeface="Calibri" panose="020F0502020204030204" pitchFamily="34" charset="0"/>
                <a:cs typeface="Calibri" panose="020F0502020204030204" pitchFamily="34" charset="0"/>
              </a:rPr>
              <a:t>kill the application </a:t>
            </a:r>
            <a:r>
              <a:rPr lang="en-US" sz="2400" dirty="0">
                <a:latin typeface="Calibri" panose="020F0502020204030204" pitchFamily="34" charset="0"/>
                <a:cs typeface="Calibri" panose="020F0502020204030204" pitchFamily="34" charset="0"/>
              </a:rPr>
              <a:t>as soon as it finds the statement </a:t>
            </a:r>
            <a:r>
              <a:rPr lang="en-US" sz="2400" b="1" i="1" dirty="0" err="1">
                <a:solidFill>
                  <a:srgbClr val="0070C0"/>
                </a:solidFill>
                <a:latin typeface="Calibri" panose="020F0502020204030204" pitchFamily="34" charset="0"/>
                <a:cs typeface="Calibri" panose="020F0502020204030204" pitchFamily="34" charset="0"/>
              </a:rPr>
              <a:t>arr</a:t>
            </a:r>
            <a:r>
              <a:rPr lang="en-US" sz="2400" b="1" i="1" dirty="0">
                <a:solidFill>
                  <a:srgbClr val="0070C0"/>
                </a:solidFill>
                <a:latin typeface="Calibri" panose="020F0502020204030204" pitchFamily="34" charset="0"/>
                <a:cs typeface="Calibri" panose="020F0502020204030204" pitchFamily="34" charset="0"/>
              </a:rPr>
              <a:t>[5]=. . .</a:t>
            </a:r>
          </a:p>
          <a:p>
            <a:endParaRPr lang="en-US" sz="2400" b="1" i="1" dirty="0">
              <a:solidFill>
                <a:srgbClr val="FF0000"/>
              </a:solidFill>
              <a:latin typeface="Calibri" panose="020F0502020204030204" pitchFamily="34" charset="0"/>
              <a:cs typeface="Calibri" panose="020F0502020204030204" pitchFamily="34" charset="0"/>
            </a:endParaRPr>
          </a:p>
          <a:p>
            <a:endParaRPr lang="en-US" sz="2400" b="1" dirty="0">
              <a:solidFill>
                <a:srgbClr val="7030A0"/>
              </a:solidFill>
              <a:latin typeface="Calibri" panose="020F0502020204030204" pitchFamily="34" charset="0"/>
              <a:cs typeface="Calibri" panose="020F0502020204030204" pitchFamily="34" charset="0"/>
            </a:endParaRPr>
          </a:p>
          <a:p>
            <a:r>
              <a:rPr lang="en-US" sz="2400" b="1" dirty="0">
                <a:solidFill>
                  <a:srgbClr val="7030A0"/>
                </a:solidFill>
                <a:latin typeface="Calibri" panose="020F0502020204030204" pitchFamily="34" charset="0"/>
                <a:cs typeface="Calibri" panose="020F0502020204030204" pitchFamily="34" charset="0"/>
              </a:rPr>
              <a:t>Reason is that in java we are not allowed to access any array beyond it’s upper/lower index</a:t>
            </a:r>
          </a:p>
          <a:p>
            <a:endParaRPr lang="en-US" sz="2400" b="1" dirty="0">
              <a:latin typeface="Calibri" panose="020F0502020204030204" pitchFamily="34" charset="0"/>
              <a:cs typeface="Calibri" panose="020F0502020204030204" pitchFamily="34" charset="0"/>
            </a:endParaRPr>
          </a:p>
          <a:p>
            <a:pPr>
              <a:buNone/>
            </a:pP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Autofit/>
          </a:bodyPr>
          <a:lstStyle/>
          <a:p>
            <a:r>
              <a:rPr lang="en-US" sz="2400" b="1" u="sng" dirty="0">
                <a:latin typeface="Calibri" panose="020F0502020204030204" pitchFamily="34" charset="0"/>
                <a:cs typeface="Calibri" panose="020F0502020204030204" pitchFamily="34" charset="0"/>
              </a:rPr>
              <a:t>Simple</a:t>
            </a:r>
          </a:p>
          <a:p>
            <a:endParaRPr lang="en-US" sz="2400" b="1" u="sng" dirty="0">
              <a:latin typeface="Calibri" panose="020F0502020204030204" pitchFamily="34" charset="0"/>
              <a:cs typeface="Calibri" panose="020F0502020204030204" pitchFamily="34" charset="0"/>
            </a:endParaRPr>
          </a:p>
          <a:p>
            <a:r>
              <a:rPr lang="en-US" sz="2400" b="1" u="sng" dirty="0">
                <a:latin typeface="Calibri" panose="020F0502020204030204" pitchFamily="34" charset="0"/>
                <a:cs typeface="Calibri" panose="020F0502020204030204" pitchFamily="34" charset="0"/>
              </a:rPr>
              <a:t>J</a:t>
            </a:r>
            <a:r>
              <a:rPr lang="en-US" sz="2400" dirty="0">
                <a:latin typeface="Calibri" panose="020F0502020204030204" pitchFamily="34" charset="0"/>
                <a:cs typeface="Calibri" panose="020F0502020204030204" pitchFamily="34" charset="0"/>
              </a:rPr>
              <a:t>ava borrows </a:t>
            </a:r>
            <a:r>
              <a:rPr lang="en-US" sz="2400" b="1" u="sng" dirty="0">
                <a:solidFill>
                  <a:srgbClr val="0070C0"/>
                </a:solidFill>
                <a:latin typeface="Calibri" panose="020F0502020204030204" pitchFamily="34" charset="0"/>
                <a:cs typeface="Calibri" panose="020F0502020204030204" pitchFamily="34" charset="0"/>
              </a:rPr>
              <a:t>most of it’s syntax from C/C++ languages</a:t>
            </a:r>
            <a:r>
              <a:rPr lang="en-US" sz="2400" dirty="0">
                <a:latin typeface="Calibri" panose="020F0502020204030204" pitchFamily="34" charset="0"/>
                <a:cs typeface="Calibri" panose="020F0502020204030204" pitchFamily="34" charset="0"/>
              </a:rPr>
              <a:t>. </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Moreover it has inherited </a:t>
            </a:r>
            <a:r>
              <a:rPr lang="en-US" sz="2400" b="1" dirty="0">
                <a:solidFill>
                  <a:srgbClr val="002060"/>
                </a:solidFill>
                <a:latin typeface="Calibri" panose="020F0502020204030204" pitchFamily="34" charset="0"/>
                <a:cs typeface="Calibri" panose="020F0502020204030204" pitchFamily="34" charset="0"/>
              </a:rPr>
              <a:t>best points </a:t>
            </a:r>
            <a:r>
              <a:rPr lang="en-US" sz="2400" dirty="0">
                <a:latin typeface="Calibri" panose="020F0502020204030204" pitchFamily="34" charset="0"/>
                <a:cs typeface="Calibri" panose="020F0502020204030204" pitchFamily="34" charset="0"/>
              </a:rPr>
              <a:t>from </a:t>
            </a:r>
            <a:r>
              <a:rPr lang="en-US" sz="2400" b="1" dirty="0">
                <a:solidFill>
                  <a:schemeClr val="accent1"/>
                </a:solidFill>
                <a:latin typeface="Calibri" panose="020F0502020204030204" pitchFamily="34" charset="0"/>
                <a:cs typeface="Calibri" panose="020F0502020204030204" pitchFamily="34" charset="0"/>
              </a:rPr>
              <a:t>these languages </a:t>
            </a:r>
            <a:r>
              <a:rPr lang="en-US" sz="2400" dirty="0">
                <a:latin typeface="Calibri" panose="020F0502020204030204" pitchFamily="34" charset="0"/>
                <a:cs typeface="Calibri" panose="020F0502020204030204" pitchFamily="34" charset="0"/>
              </a:rPr>
              <a:t>and </a:t>
            </a:r>
            <a:r>
              <a:rPr lang="en-US" sz="2400" b="1" dirty="0">
                <a:solidFill>
                  <a:schemeClr val="accent6">
                    <a:lumMod val="75000"/>
                  </a:schemeClr>
                </a:solidFill>
                <a:latin typeface="Calibri" panose="020F0502020204030204" pitchFamily="34" charset="0"/>
                <a:cs typeface="Calibri" panose="020F0502020204030204" pitchFamily="34" charset="0"/>
              </a:rPr>
              <a:t>dropped </a:t>
            </a:r>
            <a:r>
              <a:rPr lang="en-US" sz="2400" dirty="0">
                <a:latin typeface="Calibri" panose="020F0502020204030204" pitchFamily="34" charset="0"/>
                <a:cs typeface="Calibri" panose="020F0502020204030204" pitchFamily="34" charset="0"/>
              </a:rPr>
              <a:t>others.</a:t>
            </a:r>
          </a:p>
          <a:p>
            <a:r>
              <a:rPr lang="en-US" sz="2400" dirty="0">
                <a:latin typeface="Calibri" panose="020F0502020204030204" pitchFamily="34" charset="0"/>
                <a:cs typeface="Calibri" panose="020F0502020204030204" pitchFamily="34" charset="0"/>
              </a:rPr>
              <a:t>Like , it has removed </a:t>
            </a:r>
            <a:r>
              <a:rPr lang="en-US" sz="2400" b="1" dirty="0">
                <a:solidFill>
                  <a:srgbClr val="C00000"/>
                </a:solidFill>
                <a:latin typeface="Calibri" panose="020F0502020204030204" pitchFamily="34" charset="0"/>
                <a:cs typeface="Calibri" panose="020F0502020204030204" pitchFamily="34" charset="0"/>
              </a:rPr>
              <a:t>pointers</a:t>
            </a:r>
            <a:r>
              <a:rPr lang="en-US" sz="2400" dirty="0">
                <a:latin typeface="Calibri" panose="020F0502020204030204" pitchFamily="34" charset="0"/>
                <a:cs typeface="Calibri" panose="020F0502020204030204" pitchFamily="34" charset="0"/>
              </a:rPr>
              <a:t>, </a:t>
            </a:r>
            <a:r>
              <a:rPr lang="en-US" sz="2400" b="1" dirty="0">
                <a:solidFill>
                  <a:srgbClr val="002060"/>
                </a:solidFill>
                <a:latin typeface="Calibri" panose="020F0502020204030204" pitchFamily="34" charset="0"/>
                <a:cs typeface="Calibri" panose="020F0502020204030204" pitchFamily="34" charset="0"/>
              </a:rPr>
              <a:t>multiple inheritance </a:t>
            </a:r>
            <a:r>
              <a:rPr lang="en-US" sz="2400" dirty="0">
                <a:latin typeface="Calibri" panose="020F0502020204030204" pitchFamily="34" charset="0"/>
                <a:cs typeface="Calibri" panose="020F0502020204030204" pitchFamily="34" charset="0"/>
              </a:rPr>
              <a:t>etc as </a:t>
            </a:r>
            <a:r>
              <a:rPr lang="en-US" sz="2400" b="1" dirty="0">
                <a:solidFill>
                  <a:srgbClr val="00B050"/>
                </a:solidFill>
                <a:latin typeface="Calibri" panose="020F0502020204030204" pitchFamily="34" charset="0"/>
                <a:cs typeface="Calibri" panose="020F0502020204030204" pitchFamily="34" charset="0"/>
              </a:rPr>
              <a:t>developers of java language </a:t>
            </a:r>
            <a:r>
              <a:rPr lang="en-US" sz="2400" dirty="0">
                <a:latin typeface="Calibri" panose="020F0502020204030204" pitchFamily="34" charset="0"/>
                <a:cs typeface="Calibri" panose="020F0502020204030204" pitchFamily="34" charset="0"/>
              </a:rPr>
              <a:t>found </a:t>
            </a:r>
            <a:r>
              <a:rPr lang="en-US" sz="2400" b="1" dirty="0">
                <a:solidFill>
                  <a:schemeClr val="accent1"/>
                </a:solidFill>
                <a:latin typeface="Calibri" panose="020F0502020204030204" pitchFamily="34" charset="0"/>
                <a:cs typeface="Calibri" panose="020F0502020204030204" pitchFamily="34" charset="0"/>
              </a:rPr>
              <a:t>these features </a:t>
            </a:r>
            <a:r>
              <a:rPr lang="en-US" sz="2400" dirty="0">
                <a:latin typeface="Calibri" panose="020F0502020204030204" pitchFamily="34" charset="0"/>
                <a:cs typeface="Calibri" panose="020F0502020204030204" pitchFamily="34" charset="0"/>
              </a:rPr>
              <a:t>to be </a:t>
            </a:r>
            <a:r>
              <a:rPr lang="en-US" sz="2400" b="1" dirty="0">
                <a:solidFill>
                  <a:srgbClr val="7030A0"/>
                </a:solidFill>
                <a:latin typeface="Calibri" panose="020F0502020204030204" pitchFamily="34" charset="0"/>
                <a:cs typeface="Calibri" panose="020F0502020204030204" pitchFamily="34" charset="0"/>
              </a:rPr>
              <a:t>security threat </a:t>
            </a:r>
            <a:r>
              <a:rPr lang="en-US" sz="2400" dirty="0">
                <a:latin typeface="Calibri" panose="020F0502020204030204" pitchFamily="34" charset="0"/>
                <a:cs typeface="Calibri" panose="020F0502020204030204" pitchFamily="34" charset="0"/>
              </a:rPr>
              <a:t>and </a:t>
            </a:r>
            <a:r>
              <a:rPr lang="en-US" sz="2400" b="1" dirty="0">
                <a:solidFill>
                  <a:schemeClr val="accent1"/>
                </a:solidFill>
                <a:latin typeface="Calibri" panose="020F0502020204030204" pitchFamily="34" charset="0"/>
                <a:cs typeface="Calibri" panose="020F0502020204030204" pitchFamily="34" charset="0"/>
              </a:rPr>
              <a:t>confusing</a:t>
            </a:r>
            <a:r>
              <a:rPr lang="en-US" sz="2400" dirty="0">
                <a:latin typeface="Calibri" panose="020F0502020204030204" pitchFamily="34" charset="0"/>
                <a:cs typeface="Calibri" panose="020F0502020204030204" pitchFamily="34" charset="0"/>
              </a:rPr>
              <a:t>. </a:t>
            </a:r>
          </a:p>
          <a:p>
            <a:r>
              <a:rPr lang="en-US" sz="2400" dirty="0">
                <a:latin typeface="Calibri" panose="020F0502020204030204" pitchFamily="34" charset="0"/>
                <a:cs typeface="Calibri" panose="020F0502020204030204" pitchFamily="34" charset="0"/>
              </a:rPr>
              <a:t>Thus if we have </a:t>
            </a:r>
            <a:r>
              <a:rPr lang="en-US" sz="2400" b="1" dirty="0">
                <a:solidFill>
                  <a:srgbClr val="002060"/>
                </a:solidFill>
                <a:latin typeface="Calibri" panose="020F0502020204030204" pitchFamily="34" charset="0"/>
                <a:cs typeface="Calibri" panose="020F0502020204030204" pitchFamily="34" charset="0"/>
              </a:rPr>
              <a:t>basic understanding </a:t>
            </a:r>
            <a:r>
              <a:rPr lang="en-US" sz="2400" dirty="0">
                <a:latin typeface="Calibri" panose="020F0502020204030204" pitchFamily="34" charset="0"/>
                <a:cs typeface="Calibri" panose="020F0502020204030204" pitchFamily="34" charset="0"/>
              </a:rPr>
              <a:t>of </a:t>
            </a:r>
            <a:r>
              <a:rPr lang="en-US" sz="2400" b="1" dirty="0">
                <a:solidFill>
                  <a:srgbClr val="0070C0"/>
                </a:solidFill>
                <a:latin typeface="Calibri" panose="020F0502020204030204" pitchFamily="34" charset="0"/>
                <a:cs typeface="Calibri" panose="020F0502020204030204" pitchFamily="34" charset="0"/>
              </a:rPr>
              <a:t>C/C++ languages </a:t>
            </a:r>
            <a:r>
              <a:rPr lang="en-US" sz="2400" dirty="0">
                <a:latin typeface="Calibri" panose="020F0502020204030204" pitchFamily="34" charset="0"/>
                <a:cs typeface="Calibri" panose="020F0502020204030204" pitchFamily="34" charset="0"/>
              </a:rPr>
              <a:t>it is </a:t>
            </a:r>
            <a:r>
              <a:rPr lang="en-US" sz="2400" b="1" dirty="0">
                <a:solidFill>
                  <a:srgbClr val="00B050"/>
                </a:solidFill>
                <a:latin typeface="Calibri" panose="020F0502020204030204" pitchFamily="34" charset="0"/>
                <a:cs typeface="Calibri" panose="020F0502020204030204" pitchFamily="34" charset="0"/>
              </a:rPr>
              <a:t>very easy</a:t>
            </a:r>
            <a:r>
              <a:rPr lang="en-US" sz="2400" dirty="0">
                <a:latin typeface="Calibri" panose="020F0502020204030204" pitchFamily="34" charset="0"/>
                <a:cs typeface="Calibri" panose="020F0502020204030204" pitchFamily="34" charset="0"/>
              </a:rPr>
              <a:t> to </a:t>
            </a:r>
            <a:r>
              <a:rPr lang="en-US" sz="2400" b="1" dirty="0">
                <a:solidFill>
                  <a:srgbClr val="7030A0"/>
                </a:solidFill>
                <a:latin typeface="Calibri" panose="020F0502020204030204" pitchFamily="34" charset="0"/>
                <a:cs typeface="Calibri" panose="020F0502020204030204" pitchFamily="34" charset="0"/>
              </a:rPr>
              <a:t>learn Java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600" b="1" u="sng" dirty="0">
                <a:latin typeface="Calibri" panose="020F0502020204030204" pitchFamily="34" charset="0"/>
                <a:cs typeface="Calibri" panose="020F0502020204030204" pitchFamily="34" charset="0"/>
              </a:rPr>
              <a:t>Object Oriented</a:t>
            </a:r>
          </a:p>
          <a:p>
            <a:endParaRPr lang="en-US" sz="2600" b="1" u="sng" dirty="0">
              <a:latin typeface="Calibri" panose="020F0502020204030204" pitchFamily="34" charset="0"/>
              <a:cs typeface="Calibri" panose="020F0502020204030204" pitchFamily="34" charset="0"/>
            </a:endParaRPr>
          </a:p>
          <a:p>
            <a:r>
              <a:rPr lang="en-US" sz="2600" u="sng" dirty="0">
                <a:solidFill>
                  <a:srgbClr val="7030A0"/>
                </a:solidFill>
                <a:latin typeface="Calibri" panose="020F0502020204030204" pitchFamily="34" charset="0"/>
                <a:cs typeface="Calibri" panose="020F0502020204030204" pitchFamily="34" charset="0"/>
              </a:rPr>
              <a:t>J</a:t>
            </a:r>
            <a:r>
              <a:rPr lang="en-US" sz="2600" dirty="0">
                <a:solidFill>
                  <a:srgbClr val="7030A0"/>
                </a:solidFill>
                <a:latin typeface="Calibri" panose="020F0502020204030204" pitchFamily="34" charset="0"/>
                <a:cs typeface="Calibri" panose="020F0502020204030204" pitchFamily="34" charset="0"/>
              </a:rPr>
              <a:t>ava supports </a:t>
            </a:r>
            <a:r>
              <a:rPr lang="en-US" sz="2600" dirty="0">
                <a:latin typeface="Calibri" panose="020F0502020204030204" pitchFamily="34" charset="0"/>
                <a:cs typeface="Calibri" panose="020F0502020204030204" pitchFamily="34" charset="0"/>
              </a:rPr>
              <a:t>all </a:t>
            </a:r>
            <a:r>
              <a:rPr lang="en-US" sz="2600" b="1" dirty="0">
                <a:solidFill>
                  <a:srgbClr val="00B050"/>
                </a:solidFill>
                <a:latin typeface="Calibri" panose="020F0502020204030204" pitchFamily="34" charset="0"/>
                <a:cs typeface="Calibri" panose="020F0502020204030204" pitchFamily="34" charset="0"/>
              </a:rPr>
              <a:t>important concepts of OOPs</a:t>
            </a:r>
            <a:r>
              <a:rPr lang="en-US" sz="2600" dirty="0">
                <a:latin typeface="Calibri" panose="020F0502020204030204" pitchFamily="34" charset="0"/>
                <a:cs typeface="Calibri" panose="020F0502020204030204" pitchFamily="34" charset="0"/>
              </a:rPr>
              <a:t>, like:</a:t>
            </a:r>
          </a:p>
          <a:p>
            <a:pPr lvl="1"/>
            <a:endParaRPr lang="en-US" sz="2100" dirty="0">
              <a:latin typeface="Calibri" panose="020F0502020204030204" pitchFamily="34" charset="0"/>
              <a:cs typeface="Calibri" panose="020F0502020204030204" pitchFamily="34" charset="0"/>
            </a:endParaRPr>
          </a:p>
          <a:p>
            <a:pPr lvl="1"/>
            <a:r>
              <a:rPr lang="en-US" sz="2100" dirty="0">
                <a:solidFill>
                  <a:srgbClr val="C00000"/>
                </a:solidFill>
                <a:latin typeface="Calibri" panose="020F0502020204030204" pitchFamily="34" charset="0"/>
                <a:cs typeface="Calibri" panose="020F0502020204030204" pitchFamily="34" charset="0"/>
              </a:rPr>
              <a:t>E</a:t>
            </a:r>
            <a:r>
              <a:rPr lang="en-US" sz="2100" b="1" dirty="0">
                <a:solidFill>
                  <a:srgbClr val="C00000"/>
                </a:solidFill>
                <a:latin typeface="Calibri" panose="020F0502020204030204" pitchFamily="34" charset="0"/>
                <a:cs typeface="Calibri" panose="020F0502020204030204" pitchFamily="34" charset="0"/>
              </a:rPr>
              <a:t>ncapsulation</a:t>
            </a:r>
          </a:p>
          <a:p>
            <a:pPr lvl="1"/>
            <a:endParaRPr lang="en-US" sz="2100" b="1" dirty="0">
              <a:latin typeface="Calibri" panose="020F0502020204030204" pitchFamily="34" charset="0"/>
              <a:cs typeface="Calibri" panose="020F0502020204030204" pitchFamily="34" charset="0"/>
            </a:endParaRPr>
          </a:p>
          <a:p>
            <a:pPr lvl="1"/>
            <a:r>
              <a:rPr lang="en-US" sz="2100" b="1" dirty="0">
                <a:solidFill>
                  <a:srgbClr val="0070C0"/>
                </a:solidFill>
                <a:latin typeface="Calibri" panose="020F0502020204030204" pitchFamily="34" charset="0"/>
                <a:cs typeface="Calibri" panose="020F0502020204030204" pitchFamily="34" charset="0"/>
              </a:rPr>
              <a:t>Inheritance</a:t>
            </a:r>
          </a:p>
          <a:p>
            <a:pPr lvl="1"/>
            <a:endParaRPr lang="en-US" sz="2100" b="1" dirty="0">
              <a:latin typeface="Calibri" panose="020F0502020204030204" pitchFamily="34" charset="0"/>
              <a:cs typeface="Calibri" panose="020F0502020204030204" pitchFamily="34" charset="0"/>
            </a:endParaRPr>
          </a:p>
          <a:p>
            <a:pPr lvl="1"/>
            <a:r>
              <a:rPr lang="en-US" sz="2100" b="1" dirty="0">
                <a:solidFill>
                  <a:schemeClr val="accent1"/>
                </a:solidFill>
                <a:latin typeface="Calibri" panose="020F0502020204030204" pitchFamily="34" charset="0"/>
                <a:cs typeface="Calibri" panose="020F0502020204030204" pitchFamily="34" charset="0"/>
              </a:rPr>
              <a:t>Polymorphism</a:t>
            </a:r>
          </a:p>
          <a:p>
            <a:pPr lvl="1"/>
            <a:endParaRPr lang="en-US" sz="2100" b="1" dirty="0">
              <a:latin typeface="Calibri" panose="020F0502020204030204" pitchFamily="34" charset="0"/>
              <a:cs typeface="Calibri" panose="020F0502020204030204" pitchFamily="34" charset="0"/>
            </a:endParaRPr>
          </a:p>
          <a:p>
            <a:pPr lvl="1"/>
            <a:r>
              <a:rPr lang="en-US" sz="2100" b="1" dirty="0">
                <a:solidFill>
                  <a:schemeClr val="accent6">
                    <a:lumMod val="75000"/>
                  </a:schemeClr>
                </a:solidFill>
                <a:latin typeface="Calibri" panose="020F0502020204030204" pitchFamily="34" charset="0"/>
                <a:cs typeface="Calibri" panose="020F0502020204030204" pitchFamily="34" charset="0"/>
              </a:rPr>
              <a:t>Abstraction </a:t>
            </a:r>
          </a:p>
          <a:p>
            <a:pPr>
              <a:buNone/>
            </a:pPr>
            <a:endParaRPr lang="en-US" sz="2600" dirty="0">
              <a:latin typeface="Calibri" panose="020F0502020204030204" pitchFamily="34" charset="0"/>
              <a:cs typeface="Calibri" panose="020F0502020204030204" pitchFamily="34" charset="0"/>
            </a:endParaRPr>
          </a:p>
          <a:p>
            <a:pPr>
              <a:buNone/>
            </a:pP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blinds(horizontal)">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b="1" u="sng" dirty="0">
                <a:latin typeface="Corbel" pitchFamily="34" charset="0"/>
              </a:rPr>
              <a:t>Multithreaded</a:t>
            </a:r>
          </a:p>
          <a:p>
            <a:endParaRPr lang="en-US" sz="2400" b="1" u="sng" dirty="0">
              <a:latin typeface="Corbel" pitchFamily="34" charset="0"/>
            </a:endParaRPr>
          </a:p>
          <a:p>
            <a:r>
              <a:rPr lang="en-US" sz="2400" b="1" u="sng" dirty="0">
                <a:solidFill>
                  <a:srgbClr val="7030A0"/>
                </a:solidFill>
                <a:latin typeface="Corbel" pitchFamily="34" charset="0"/>
              </a:rPr>
              <a:t>Multithreading</a:t>
            </a:r>
            <a:r>
              <a:rPr lang="en-US" sz="2400" dirty="0">
                <a:latin typeface="Corbel" pitchFamily="34" charset="0"/>
              </a:rPr>
              <a:t> means </a:t>
            </a:r>
            <a:r>
              <a:rPr lang="en-US" sz="2400" b="1" dirty="0">
                <a:solidFill>
                  <a:srgbClr val="C00000"/>
                </a:solidFill>
                <a:latin typeface="Corbel" pitchFamily="34" charset="0"/>
              </a:rPr>
              <a:t>concurrent execution. </a:t>
            </a:r>
          </a:p>
          <a:p>
            <a:endParaRPr lang="en-US" sz="2400" dirty="0">
              <a:solidFill>
                <a:srgbClr val="7030A0"/>
              </a:solidFill>
              <a:latin typeface="Corbel" pitchFamily="34" charset="0"/>
            </a:endParaRPr>
          </a:p>
          <a:p>
            <a:r>
              <a:rPr lang="en-US" sz="2400" b="1" dirty="0">
                <a:solidFill>
                  <a:srgbClr val="00B050"/>
                </a:solidFill>
                <a:latin typeface="Corbel" pitchFamily="34" charset="0"/>
              </a:rPr>
              <a:t>In simple terms </a:t>
            </a:r>
            <a:r>
              <a:rPr lang="en-US" sz="2400" dirty="0">
                <a:latin typeface="Corbel" pitchFamily="34" charset="0"/>
              </a:rPr>
              <a:t>it means that </a:t>
            </a:r>
            <a:r>
              <a:rPr lang="en-US" sz="2400" b="1" dirty="0">
                <a:solidFill>
                  <a:srgbClr val="7030A0"/>
                </a:solidFill>
                <a:latin typeface="Corbel" pitchFamily="34" charset="0"/>
              </a:rPr>
              <a:t>we can execute </a:t>
            </a:r>
            <a:r>
              <a:rPr lang="en-US" sz="2400" dirty="0">
                <a:latin typeface="Corbel" pitchFamily="34" charset="0"/>
              </a:rPr>
              <a:t>more than one part of the </a:t>
            </a:r>
            <a:r>
              <a:rPr lang="en-US" sz="2400" b="1" u="sng" dirty="0">
                <a:latin typeface="Corbel" pitchFamily="34" charset="0"/>
              </a:rPr>
              <a:t>same program </a:t>
            </a:r>
            <a:r>
              <a:rPr lang="en-US" sz="2400" b="1" dirty="0">
                <a:solidFill>
                  <a:srgbClr val="0070C0"/>
                </a:solidFill>
                <a:latin typeface="Corbel" pitchFamily="34" charset="0"/>
              </a:rPr>
              <a:t>parallelly/simultaneously.</a:t>
            </a:r>
          </a:p>
          <a:p>
            <a:pPr>
              <a:buNone/>
            </a:pPr>
            <a:endParaRPr lang="en-US" dirty="0"/>
          </a:p>
          <a:p>
            <a:pPr>
              <a:buNone/>
            </a:pPr>
            <a:endParaRPr lang="en-US" dirty="0"/>
          </a:p>
          <a:p>
            <a:pPr>
              <a:buNone/>
            </a:pPr>
            <a:endParaRPr lang="en-US" dirty="0"/>
          </a:p>
          <a:p>
            <a:pPr>
              <a:buNone/>
            </a:pPr>
            <a:r>
              <a:rPr lang="en-US" dirty="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Today’s Agenda</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503920" cy="4854280"/>
          </a:xfrm>
        </p:spPr>
        <p:txBody>
          <a:bodyPr>
            <a:normAutofit/>
          </a:bodyPr>
          <a:lstStyle/>
          <a:p>
            <a:pPr marL="514350" indent="-514350">
              <a:buNone/>
            </a:pPr>
            <a:r>
              <a:rPr lang="en-US" sz="3500" b="1" dirty="0">
                <a:latin typeface="Corbel" pitchFamily="34" charset="0"/>
              </a:rPr>
              <a:t>An Introduction to JAVA</a:t>
            </a:r>
          </a:p>
          <a:p>
            <a:pPr marL="788670" lvl="1" indent="-514350">
              <a:buClr>
                <a:schemeClr val="accent1"/>
              </a:buClr>
              <a:buSzPct val="120000"/>
              <a:buFont typeface="Arial" pitchFamily="34" charset="0"/>
              <a:buChar char="•"/>
            </a:pPr>
            <a:endParaRPr lang="en-US" sz="3500" dirty="0">
              <a:solidFill>
                <a:schemeClr val="tx1"/>
              </a:solidFill>
              <a:latin typeface="Corbel" pitchFamily="34" charset="0"/>
            </a:endParaRPr>
          </a:p>
          <a:p>
            <a:pPr marL="788670" lvl="1" indent="-514350">
              <a:buClr>
                <a:schemeClr val="accent1"/>
              </a:buClr>
              <a:buSzPct val="120000"/>
              <a:buFont typeface="Arial" pitchFamily="34" charset="0"/>
              <a:buChar char="•"/>
            </a:pPr>
            <a:r>
              <a:rPr lang="en-US" sz="3200" b="1" dirty="0">
                <a:solidFill>
                  <a:srgbClr val="C00000"/>
                </a:solidFill>
                <a:latin typeface="Corbel" pitchFamily="34" charset="0"/>
              </a:rPr>
              <a:t>Important Features</a:t>
            </a:r>
          </a:p>
          <a:p>
            <a:pPr marL="788670" lvl="1" indent="-514350">
              <a:buClr>
                <a:schemeClr val="accent1"/>
              </a:buClr>
              <a:buSzPct val="120000"/>
              <a:buFont typeface="Arial" pitchFamily="34" charset="0"/>
              <a:buChar char="•"/>
            </a:pPr>
            <a:endParaRPr lang="en-US" sz="3200" dirty="0">
              <a:solidFill>
                <a:schemeClr val="tx1"/>
              </a:solidFill>
              <a:latin typeface="Corbel" pitchFamily="34" charset="0"/>
            </a:endParaRPr>
          </a:p>
          <a:p>
            <a:pPr marL="788670" lvl="1" indent="-514350">
              <a:buClr>
                <a:schemeClr val="accent1"/>
              </a:buClr>
              <a:buSzPct val="120000"/>
              <a:buFont typeface="Arial" pitchFamily="34" charset="0"/>
              <a:buChar char="•"/>
            </a:pPr>
            <a:endParaRPr lang="en-US" sz="3500" dirty="0">
              <a:solidFill>
                <a:schemeClr val="tx1"/>
              </a:solidFill>
              <a:latin typeface="Corbel" pitchFamily="34" charset="0"/>
            </a:endParaRPr>
          </a:p>
          <a:p>
            <a:pPr marL="788670" lvl="1" indent="-514350">
              <a:buClr>
                <a:schemeClr val="accent1"/>
              </a:buClr>
              <a:buSzPct val="120000"/>
              <a:buNone/>
            </a:pPr>
            <a:endParaRPr lang="en-US" sz="2400" dirty="0">
              <a:solidFill>
                <a:schemeClr val="tx1"/>
              </a:solidFill>
            </a:endParaRPr>
          </a:p>
          <a:p>
            <a:pPr marL="514350" indent="-514350">
              <a:buFont typeface="+mj-lt"/>
              <a:buAutoNum type="arabicPeriod"/>
            </a:pPr>
            <a:endParaRPr lang="en-US" sz="2300" dirty="0"/>
          </a:p>
          <a:p>
            <a:pPr marL="514350" indent="-514350">
              <a:buNone/>
            </a:pPr>
            <a:endParaRPr lang="en-US" sz="2300"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fontScale="62500" lnSpcReduction="20000"/>
          </a:bodyPr>
          <a:lstStyle/>
          <a:p>
            <a:r>
              <a:rPr lang="en-US" sz="3800" b="1" dirty="0">
                <a:latin typeface="Calibri" panose="020F0502020204030204" pitchFamily="34" charset="0"/>
                <a:cs typeface="Calibri" panose="020F0502020204030204" pitchFamily="34" charset="0"/>
              </a:rPr>
              <a:t>To understand this feature consider the code given below:</a:t>
            </a:r>
          </a:p>
          <a:p>
            <a:pPr>
              <a:buNone/>
            </a:pPr>
            <a:endParaRPr lang="en-US" sz="3800" b="1" dirty="0">
              <a:latin typeface="Calibri" panose="020F0502020204030204" pitchFamily="34" charset="0"/>
              <a:cs typeface="Calibri" panose="020F0502020204030204" pitchFamily="34" charset="0"/>
            </a:endParaRPr>
          </a:p>
          <a:p>
            <a:pPr>
              <a:buNone/>
            </a:pPr>
            <a:r>
              <a:rPr lang="en-US" sz="3800" b="1" dirty="0">
                <a:latin typeface="Calibri" panose="020F0502020204030204" pitchFamily="34" charset="0"/>
                <a:cs typeface="Calibri" panose="020F0502020204030204" pitchFamily="34" charset="0"/>
              </a:rPr>
              <a:t>main()</a:t>
            </a:r>
          </a:p>
          <a:p>
            <a:pPr>
              <a:buNone/>
            </a:pPr>
            <a:r>
              <a:rPr lang="en-US" sz="3800" b="1" dirty="0">
                <a:latin typeface="Calibri" panose="020F0502020204030204" pitchFamily="34" charset="0"/>
                <a:cs typeface="Calibri" panose="020F0502020204030204" pitchFamily="34" charset="0"/>
              </a:rPr>
              <a:t>{</a:t>
            </a:r>
          </a:p>
          <a:p>
            <a:pPr>
              <a:buNone/>
            </a:pPr>
            <a:r>
              <a:rPr lang="en-US" sz="3800" b="1" dirty="0" err="1">
                <a:latin typeface="Calibri" panose="020F0502020204030204" pitchFamily="34" charset="0"/>
                <a:cs typeface="Calibri" panose="020F0502020204030204" pitchFamily="34" charset="0"/>
              </a:rPr>
              <a:t>clrscr</a:t>
            </a:r>
            <a:r>
              <a:rPr lang="en-US" sz="3800" b="1" dirty="0">
                <a:latin typeface="Calibri" panose="020F0502020204030204" pitchFamily="34" charset="0"/>
                <a:cs typeface="Calibri" panose="020F0502020204030204" pitchFamily="34" charset="0"/>
              </a:rPr>
              <a:t>();</a:t>
            </a:r>
          </a:p>
          <a:p>
            <a:pPr>
              <a:buNone/>
            </a:pPr>
            <a:r>
              <a:rPr lang="en-US" sz="3800" b="1" dirty="0">
                <a:latin typeface="Calibri" panose="020F0502020204030204" pitchFamily="34" charset="0"/>
                <a:cs typeface="Calibri" panose="020F0502020204030204" pitchFamily="34" charset="0"/>
              </a:rPr>
              <a:t>factorial(5);</a:t>
            </a:r>
          </a:p>
          <a:p>
            <a:pPr>
              <a:buNone/>
            </a:pPr>
            <a:r>
              <a:rPr lang="en-US" sz="3800" b="1" dirty="0">
                <a:latin typeface="Calibri" panose="020F0502020204030204" pitchFamily="34" charset="0"/>
                <a:cs typeface="Calibri" panose="020F0502020204030204" pitchFamily="34" charset="0"/>
              </a:rPr>
              <a:t>prime(8);</a:t>
            </a:r>
          </a:p>
          <a:p>
            <a:pPr>
              <a:buNone/>
            </a:pPr>
            <a:r>
              <a:rPr lang="en-US" sz="3800" b="1" dirty="0" err="1">
                <a:latin typeface="Calibri" panose="020F0502020204030204" pitchFamily="34" charset="0"/>
                <a:cs typeface="Calibri" panose="020F0502020204030204" pitchFamily="34" charset="0"/>
              </a:rPr>
              <a:t>evenodd</a:t>
            </a:r>
            <a:r>
              <a:rPr lang="en-US" sz="3800" b="1" dirty="0">
                <a:latin typeface="Calibri" panose="020F0502020204030204" pitchFamily="34" charset="0"/>
                <a:cs typeface="Calibri" panose="020F0502020204030204" pitchFamily="34" charset="0"/>
              </a:rPr>
              <a:t>(4);</a:t>
            </a:r>
          </a:p>
          <a:p>
            <a:pPr>
              <a:buNone/>
            </a:pPr>
            <a:r>
              <a:rPr lang="en-US" sz="3800" b="1" dirty="0">
                <a:latin typeface="Calibri" panose="020F0502020204030204" pitchFamily="34" charset="0"/>
                <a:cs typeface="Calibri" panose="020F0502020204030204" pitchFamily="34" charset="0"/>
              </a:rPr>
              <a:t>}</a:t>
            </a:r>
          </a:p>
          <a:p>
            <a:pPr>
              <a:buNone/>
            </a:pPr>
            <a:r>
              <a:rPr lang="en-US" sz="3800" b="1" dirty="0">
                <a:latin typeface="Calibri" panose="020F0502020204030204" pitchFamily="34" charset="0"/>
                <a:cs typeface="Calibri" panose="020F0502020204030204" pitchFamily="34" charset="0"/>
              </a:rPr>
              <a:t>.</a:t>
            </a:r>
          </a:p>
          <a:p>
            <a:pPr>
              <a:buNone/>
            </a:pPr>
            <a:r>
              <a:rPr lang="en-US" sz="3800" b="1" dirty="0">
                <a:latin typeface="Calibri" panose="020F0502020204030204" pitchFamily="34" charset="0"/>
                <a:cs typeface="Calibri" panose="020F0502020204030204" pitchFamily="34" charset="0"/>
              </a:rPr>
              <a:t>.</a:t>
            </a:r>
          </a:p>
          <a:p>
            <a:pPr>
              <a:buNone/>
            </a:pPr>
            <a:r>
              <a:rPr lang="en-US" sz="3800" b="1"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5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500"/>
                                        <p:tgtEl>
                                          <p:spTgt spid="3">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2000" fill="hold"/>
                                        <p:tgtEl>
                                          <p:spTgt spid="3">
                                            <p:txEl>
                                              <p:pRg st="4" end="4"/>
                                            </p:txEl>
                                          </p:spTgt>
                                        </p:tgtEl>
                                        <p:attrNameLst>
                                          <p:attrName>style.color</p:attrName>
                                        </p:attrNameLst>
                                      </p:cBhvr>
                                      <p:to>
                                        <a:srgbClr val="0EBE16"/>
                                      </p:to>
                                    </p:animClr>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nodeType="clickEffect">
                                  <p:stCondLst>
                                    <p:cond delay="0"/>
                                  </p:stCondLst>
                                  <p:childTnLst>
                                    <p:animClr clrSpc="rgb" dir="cw">
                                      <p:cBhvr override="childStyle">
                                        <p:cTn id="42" dur="2000" fill="hold"/>
                                        <p:tgtEl>
                                          <p:spTgt spid="3">
                                            <p:txEl>
                                              <p:pRg st="4" end="4"/>
                                            </p:txEl>
                                          </p:spTgt>
                                        </p:tgtEl>
                                        <p:attrNameLst>
                                          <p:attrName>style.color</p:attrName>
                                        </p:attrNameLst>
                                      </p:cBhvr>
                                      <p:to>
                                        <a:schemeClr val="tx1"/>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dir="cw">
                                      <p:cBhvr override="childStyle">
                                        <p:cTn id="46" dur="2000" fill="hold"/>
                                        <p:tgtEl>
                                          <p:spTgt spid="3">
                                            <p:txEl>
                                              <p:pRg st="5" end="5"/>
                                            </p:txEl>
                                          </p:spTgt>
                                        </p:tgtEl>
                                        <p:attrNameLst>
                                          <p:attrName>style.color</p:attrName>
                                        </p:attrNameLst>
                                      </p:cBhvr>
                                      <p:to>
                                        <a:srgbClr val="0EBE16"/>
                                      </p:to>
                                    </p:animClr>
                                  </p:childTnLst>
                                </p:cTn>
                              </p:par>
                            </p:childTnLst>
                          </p:cTn>
                        </p:par>
                      </p:childTnLst>
                    </p:cTn>
                  </p:par>
                  <p:par>
                    <p:cTn id="47" fill="hold">
                      <p:stCondLst>
                        <p:cond delay="indefinite"/>
                      </p:stCondLst>
                      <p:childTnLst>
                        <p:par>
                          <p:cTn id="48" fill="hold">
                            <p:stCondLst>
                              <p:cond delay="0"/>
                            </p:stCondLst>
                            <p:childTnLst>
                              <p:par>
                                <p:cTn id="49" presetID="3" presetClass="emph" presetSubtype="2" fill="hold" nodeType="clickEffect">
                                  <p:stCondLst>
                                    <p:cond delay="0"/>
                                  </p:stCondLst>
                                  <p:childTnLst>
                                    <p:animClr clrSpc="rgb" dir="cw">
                                      <p:cBhvr override="childStyle">
                                        <p:cTn id="50" dur="2000" fill="hold"/>
                                        <p:tgtEl>
                                          <p:spTgt spid="3">
                                            <p:txEl>
                                              <p:pRg st="5" end="5"/>
                                            </p:txEl>
                                          </p:spTgt>
                                        </p:tgtEl>
                                        <p:attrNameLst>
                                          <p:attrName>style.color</p:attrName>
                                        </p:attrNameLst>
                                      </p:cBhvr>
                                      <p:to>
                                        <a:schemeClr val="tx1"/>
                                      </p:to>
                                    </p:animClr>
                                  </p:childTnLst>
                                </p:cTn>
                              </p:par>
                            </p:childTnLst>
                          </p:cTn>
                        </p:par>
                      </p:childTnLst>
                    </p:cTn>
                  </p:par>
                  <p:par>
                    <p:cTn id="51" fill="hold">
                      <p:stCondLst>
                        <p:cond delay="indefinite"/>
                      </p:stCondLst>
                      <p:childTnLst>
                        <p:par>
                          <p:cTn id="52" fill="hold">
                            <p:stCondLst>
                              <p:cond delay="0"/>
                            </p:stCondLst>
                            <p:childTnLst>
                              <p:par>
                                <p:cTn id="53" presetID="3" presetClass="emph" presetSubtype="2" fill="hold" nodeType="clickEffect">
                                  <p:stCondLst>
                                    <p:cond delay="0"/>
                                  </p:stCondLst>
                                  <p:childTnLst>
                                    <p:animClr clrSpc="rgb" dir="cw">
                                      <p:cBhvr override="childStyle">
                                        <p:cTn id="54" dur="2000" fill="hold"/>
                                        <p:tgtEl>
                                          <p:spTgt spid="3">
                                            <p:txEl>
                                              <p:pRg st="6" end="6"/>
                                            </p:txEl>
                                          </p:spTgt>
                                        </p:tgtEl>
                                        <p:attrNameLst>
                                          <p:attrName>style.color</p:attrName>
                                        </p:attrNameLst>
                                      </p:cBhvr>
                                      <p:to>
                                        <a:srgbClr val="0EBE16"/>
                                      </p:to>
                                    </p:animClr>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nodeType="clickEffect">
                                  <p:stCondLst>
                                    <p:cond delay="0"/>
                                  </p:stCondLst>
                                  <p:childTnLst>
                                    <p:animClr clrSpc="rgb" dir="cw">
                                      <p:cBhvr override="childStyle">
                                        <p:cTn id="58" dur="2000" fill="hold"/>
                                        <p:tgtEl>
                                          <p:spTgt spid="3">
                                            <p:txEl>
                                              <p:pRg st="6" end="6"/>
                                            </p:txEl>
                                          </p:spTgt>
                                        </p:tgtEl>
                                        <p:attrNameLst>
                                          <p:attrName>style.color</p:attrName>
                                        </p:attrNameLst>
                                      </p:cBhvr>
                                      <p:to>
                                        <a:schemeClr val="tx1"/>
                                      </p:to>
                                    </p:animClr>
                                  </p:childTnLst>
                                </p:cTn>
                              </p:par>
                            </p:childTnLst>
                          </p:cTn>
                        </p:par>
                      </p:childTnLst>
                    </p:cTn>
                  </p:par>
                  <p:par>
                    <p:cTn id="59" fill="hold">
                      <p:stCondLst>
                        <p:cond delay="indefinite"/>
                      </p:stCondLst>
                      <p:childTnLst>
                        <p:par>
                          <p:cTn id="60" fill="hold">
                            <p:stCondLst>
                              <p:cond delay="0"/>
                            </p:stCondLst>
                            <p:childTnLst>
                              <p:par>
                                <p:cTn id="61" presetID="3" presetClass="emph" presetSubtype="2" fill="hold" nodeType="clickEffect">
                                  <p:stCondLst>
                                    <p:cond delay="0"/>
                                  </p:stCondLst>
                                  <p:childTnLst>
                                    <p:animClr clrSpc="rgb" dir="cw">
                                      <p:cBhvr override="childStyle">
                                        <p:cTn id="62" dur="2000" fill="hold"/>
                                        <p:tgtEl>
                                          <p:spTgt spid="3">
                                            <p:txEl>
                                              <p:pRg st="7" end="7"/>
                                            </p:txEl>
                                          </p:spTgt>
                                        </p:tgtEl>
                                        <p:attrNameLst>
                                          <p:attrName>style.color</p:attrName>
                                        </p:attrNameLst>
                                      </p:cBhvr>
                                      <p:to>
                                        <a:srgbClr val="0EBE16"/>
                                      </p:to>
                                    </p:animClr>
                                  </p:childTnLst>
                                </p:cTn>
                              </p:par>
                            </p:childTnLst>
                          </p:cTn>
                        </p:par>
                      </p:childTnLst>
                    </p:cTn>
                  </p:par>
                  <p:par>
                    <p:cTn id="63" fill="hold">
                      <p:stCondLst>
                        <p:cond delay="indefinite"/>
                      </p:stCondLst>
                      <p:childTnLst>
                        <p:par>
                          <p:cTn id="64" fill="hold">
                            <p:stCondLst>
                              <p:cond delay="0"/>
                            </p:stCondLst>
                            <p:childTnLst>
                              <p:par>
                                <p:cTn id="65" presetID="3" presetClass="emph" presetSubtype="2" fill="hold" nodeType="clickEffect">
                                  <p:stCondLst>
                                    <p:cond delay="0"/>
                                  </p:stCondLst>
                                  <p:childTnLst>
                                    <p:animClr clrSpc="rgb" dir="cw">
                                      <p:cBhvr override="childStyle">
                                        <p:cTn id="66" dur="2000" fill="hold"/>
                                        <p:tgtEl>
                                          <p:spTgt spid="3">
                                            <p:txEl>
                                              <p:pRg st="7" end="7"/>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dirty="0">
                <a:latin typeface="Calibri" panose="020F0502020204030204" pitchFamily="34" charset="0"/>
                <a:cs typeface="Calibri" panose="020F0502020204030204" pitchFamily="34" charset="0"/>
              </a:rPr>
              <a:t>In the </a:t>
            </a:r>
            <a:r>
              <a:rPr lang="en-US" sz="2400" b="1" dirty="0">
                <a:solidFill>
                  <a:srgbClr val="C00000"/>
                </a:solidFill>
                <a:latin typeface="Calibri" panose="020F0502020204030204" pitchFamily="34" charset="0"/>
                <a:cs typeface="Calibri" panose="020F0502020204030204" pitchFamily="34" charset="0"/>
              </a:rPr>
              <a:t>previous sample code </a:t>
            </a:r>
            <a:r>
              <a:rPr lang="en-US" sz="2400" dirty="0">
                <a:latin typeface="Calibri" panose="020F0502020204030204" pitchFamily="34" charset="0"/>
                <a:cs typeface="Calibri" panose="020F0502020204030204" pitchFamily="34" charset="0"/>
              </a:rPr>
              <a:t>all 4 functions </a:t>
            </a:r>
            <a:r>
              <a:rPr lang="en-US" sz="2400" b="1" dirty="0" err="1">
                <a:solidFill>
                  <a:srgbClr val="7030A0"/>
                </a:solidFill>
                <a:latin typeface="Calibri" panose="020F0502020204030204" pitchFamily="34" charset="0"/>
                <a:cs typeface="Calibri" panose="020F0502020204030204" pitchFamily="34" charset="0"/>
              </a:rPr>
              <a:t>clrscr</a:t>
            </a:r>
            <a:r>
              <a:rPr lang="en-US" sz="2400" b="1" dirty="0">
                <a:solidFill>
                  <a:srgbClr val="7030A0"/>
                </a:solidFill>
                <a:latin typeface="Calibri" panose="020F0502020204030204" pitchFamily="34" charset="0"/>
                <a:cs typeface="Calibri" panose="020F0502020204030204" pitchFamily="34" charset="0"/>
              </a:rPr>
              <a:t>(),factorial(),prime() </a:t>
            </a:r>
            <a:r>
              <a:rPr lang="en-US" sz="2400" dirty="0">
                <a:latin typeface="Calibri" panose="020F0502020204030204" pitchFamily="34" charset="0"/>
                <a:cs typeface="Calibri" panose="020F0502020204030204" pitchFamily="34" charset="0"/>
              </a:rPr>
              <a:t>and </a:t>
            </a:r>
            <a:r>
              <a:rPr lang="en-US" sz="2400" b="1" dirty="0" err="1">
                <a:solidFill>
                  <a:srgbClr val="7030A0"/>
                </a:solidFill>
                <a:latin typeface="Calibri" panose="020F0502020204030204" pitchFamily="34" charset="0"/>
                <a:cs typeface="Calibri" panose="020F0502020204030204" pitchFamily="34" charset="0"/>
              </a:rPr>
              <a:t>evenodd</a:t>
            </a:r>
            <a:r>
              <a:rPr lang="en-US" sz="2400" b="1" dirty="0">
                <a:solidFill>
                  <a:srgbClr val="7030A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are </a:t>
            </a:r>
            <a:r>
              <a:rPr lang="en-US" sz="2400" b="1" dirty="0">
                <a:solidFill>
                  <a:srgbClr val="00B050"/>
                </a:solidFill>
                <a:latin typeface="Calibri" panose="020F0502020204030204" pitchFamily="34" charset="0"/>
                <a:cs typeface="Calibri" panose="020F0502020204030204" pitchFamily="34" charset="0"/>
              </a:rPr>
              <a:t>independent of each other</a:t>
            </a:r>
            <a:r>
              <a:rPr lang="en-US" sz="2400" dirty="0">
                <a:latin typeface="Calibri" panose="020F0502020204030204" pitchFamily="34" charset="0"/>
                <a:cs typeface="Calibri" panose="020F0502020204030204" pitchFamily="34" charset="0"/>
              </a:rPr>
              <a:t> but still they will </a:t>
            </a:r>
            <a:r>
              <a:rPr lang="en-US" sz="2400" b="1" dirty="0">
                <a:solidFill>
                  <a:srgbClr val="0070C0"/>
                </a:solidFill>
                <a:latin typeface="Calibri" panose="020F0502020204030204" pitchFamily="34" charset="0"/>
                <a:cs typeface="Calibri" panose="020F0502020204030204" pitchFamily="34" charset="0"/>
              </a:rPr>
              <a:t>run sequentially </a:t>
            </a:r>
            <a:r>
              <a:rPr lang="en-US" sz="2400" dirty="0">
                <a:latin typeface="Calibri" panose="020F0502020204030204" pitchFamily="34" charset="0"/>
                <a:cs typeface="Calibri" panose="020F0502020204030204" pitchFamily="34" charset="0"/>
              </a:rPr>
              <a:t>i.e. one after the other.</a:t>
            </a:r>
          </a:p>
          <a:p>
            <a:endParaRPr lang="en-US" sz="2400" dirty="0">
              <a:latin typeface="Calibri" panose="020F0502020204030204" pitchFamily="34" charset="0"/>
              <a:cs typeface="Calibri" panose="020F0502020204030204" pitchFamily="34" charset="0"/>
            </a:endParaRPr>
          </a:p>
          <a:p>
            <a:r>
              <a:rPr lang="en-US" sz="2400" b="1" dirty="0">
                <a:solidFill>
                  <a:schemeClr val="accent1"/>
                </a:solidFill>
                <a:latin typeface="Calibri" panose="020F0502020204030204" pitchFamily="34" charset="0"/>
                <a:cs typeface="Calibri" panose="020F0502020204030204" pitchFamily="34" charset="0"/>
              </a:rPr>
              <a:t>This can be improved </a:t>
            </a:r>
            <a:r>
              <a:rPr lang="en-US" sz="2400" dirty="0">
                <a:latin typeface="Calibri" panose="020F0502020204030204" pitchFamily="34" charset="0"/>
                <a:cs typeface="Calibri" panose="020F0502020204030204" pitchFamily="34" charset="0"/>
              </a:rPr>
              <a:t>in </a:t>
            </a:r>
            <a:r>
              <a:rPr lang="en-US" sz="2400" b="1" dirty="0">
                <a:solidFill>
                  <a:srgbClr val="002060"/>
                </a:solidFill>
                <a:latin typeface="Calibri" panose="020F0502020204030204" pitchFamily="34" charset="0"/>
                <a:cs typeface="Calibri" panose="020F0502020204030204" pitchFamily="34" charset="0"/>
              </a:rPr>
              <a:t>java</a:t>
            </a:r>
            <a:r>
              <a:rPr lang="en-US" sz="2400" dirty="0">
                <a:latin typeface="Calibri" panose="020F0502020204030204" pitchFamily="34" charset="0"/>
                <a:cs typeface="Calibri" panose="020F0502020204030204" pitchFamily="34" charset="0"/>
              </a:rPr>
              <a:t> by using </a:t>
            </a:r>
            <a:r>
              <a:rPr lang="en-US" sz="2400" b="1" dirty="0">
                <a:solidFill>
                  <a:srgbClr val="0070C0"/>
                </a:solidFill>
                <a:latin typeface="Calibri" panose="020F0502020204030204" pitchFamily="34" charset="0"/>
                <a:cs typeface="Calibri" panose="020F0502020204030204" pitchFamily="34" charset="0"/>
              </a:rPr>
              <a:t>multithreading feature </a:t>
            </a:r>
            <a:r>
              <a:rPr lang="en-US" sz="2400" dirty="0">
                <a:latin typeface="Calibri" panose="020F0502020204030204" pitchFamily="34" charset="0"/>
                <a:cs typeface="Calibri" panose="020F0502020204030204" pitchFamily="34" charset="0"/>
              </a:rPr>
              <a:t>so that </a:t>
            </a:r>
            <a:r>
              <a:rPr lang="en-US" sz="2400" b="1" dirty="0">
                <a:solidFill>
                  <a:schemeClr val="accent6">
                    <a:lumMod val="75000"/>
                  </a:schemeClr>
                </a:solidFill>
                <a:latin typeface="Calibri" panose="020F0502020204030204" pitchFamily="34" charset="0"/>
                <a:cs typeface="Calibri" panose="020F0502020204030204" pitchFamily="34" charset="0"/>
              </a:rPr>
              <a:t>all of these functions </a:t>
            </a:r>
            <a:r>
              <a:rPr lang="en-US" sz="2400" dirty="0">
                <a:latin typeface="Calibri" panose="020F0502020204030204" pitchFamily="34" charset="0"/>
                <a:cs typeface="Calibri" panose="020F0502020204030204" pitchFamily="34" charset="0"/>
              </a:rPr>
              <a:t>can </a:t>
            </a:r>
            <a:r>
              <a:rPr lang="en-US" sz="2400" b="1" dirty="0">
                <a:solidFill>
                  <a:srgbClr val="7030A0"/>
                </a:solidFill>
                <a:latin typeface="Calibri" panose="020F0502020204030204" pitchFamily="34" charset="0"/>
                <a:cs typeface="Calibri" panose="020F0502020204030204" pitchFamily="34" charset="0"/>
              </a:rPr>
              <a:t>run together</a:t>
            </a:r>
            <a:r>
              <a:rPr lang="en-US" sz="2400" dirty="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a:p>
            <a:r>
              <a:rPr lang="en-US" sz="2400" b="1" u="sng" dirty="0">
                <a:solidFill>
                  <a:srgbClr val="7030A0"/>
                </a:solidFill>
                <a:latin typeface="Calibri" panose="020F0502020204030204" pitchFamily="34" charset="0"/>
                <a:cs typeface="Calibri" panose="020F0502020204030204" pitchFamily="34" charset="0"/>
              </a:rPr>
              <a:t>Benefits: </a:t>
            </a:r>
            <a:r>
              <a:rPr lang="en-US" sz="2400" b="1" dirty="0">
                <a:solidFill>
                  <a:schemeClr val="accent6">
                    <a:lumMod val="50000"/>
                  </a:schemeClr>
                </a:solidFill>
                <a:latin typeface="Calibri" panose="020F0502020204030204" pitchFamily="34" charset="0"/>
                <a:cs typeface="Calibri" panose="020F0502020204030204" pitchFamily="34" charset="0"/>
              </a:rPr>
              <a:t>Reduced execution time , full utilization of CPU</a:t>
            </a:r>
          </a:p>
          <a:p>
            <a:pPr>
              <a:buNone/>
            </a:pPr>
            <a:endParaRPr lang="en-US" sz="2400" dirty="0">
              <a:latin typeface="Calibri" panose="020F0502020204030204" pitchFamily="34" charset="0"/>
              <a:cs typeface="Calibri" panose="020F0502020204030204" pitchFamily="34" charset="0"/>
            </a:endParaRPr>
          </a:p>
          <a:p>
            <a:pPr>
              <a:buNone/>
            </a:pPr>
            <a:r>
              <a:rPr lang="en-US" dirty="0"/>
              <a:t>	</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b="1" dirty="0">
                <a:solidFill>
                  <a:srgbClr val="0070C0"/>
                </a:solidFill>
                <a:latin typeface="Calibri" panose="020F0502020204030204" pitchFamily="34" charset="0"/>
                <a:cs typeface="Calibri" panose="020F0502020204030204" pitchFamily="34" charset="0"/>
              </a:rPr>
              <a:t>Some practical examples </a:t>
            </a:r>
            <a:r>
              <a:rPr lang="en-US" sz="2400" dirty="0">
                <a:latin typeface="Calibri" panose="020F0502020204030204" pitchFamily="34" charset="0"/>
                <a:cs typeface="Calibri" panose="020F0502020204030204" pitchFamily="34" charset="0"/>
              </a:rPr>
              <a:t>where </a:t>
            </a:r>
            <a:r>
              <a:rPr lang="en-US" sz="2400" b="1" dirty="0">
                <a:solidFill>
                  <a:srgbClr val="C00000"/>
                </a:solidFill>
                <a:latin typeface="Calibri" panose="020F0502020204030204" pitchFamily="34" charset="0"/>
                <a:cs typeface="Calibri" panose="020F0502020204030204" pitchFamily="34" charset="0"/>
              </a:rPr>
              <a:t>multithreading</a:t>
            </a:r>
            <a:r>
              <a:rPr lang="en-US" sz="2400" dirty="0">
                <a:latin typeface="Calibri" panose="020F0502020204030204" pitchFamily="34" charset="0"/>
                <a:cs typeface="Calibri" panose="020F0502020204030204" pitchFamily="34" charset="0"/>
              </a:rPr>
              <a:t> is used are:</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We can open </a:t>
            </a:r>
            <a:r>
              <a:rPr lang="en-US" sz="2400" b="1" dirty="0">
                <a:solidFill>
                  <a:srgbClr val="7030A0"/>
                </a:solidFill>
                <a:latin typeface="Calibri" panose="020F0502020204030204" pitchFamily="34" charset="0"/>
                <a:cs typeface="Calibri" panose="020F0502020204030204" pitchFamily="34" charset="0"/>
              </a:rPr>
              <a:t>multiple tabs </a:t>
            </a:r>
            <a:r>
              <a:rPr lang="en-US" sz="2400" dirty="0">
                <a:latin typeface="Calibri" panose="020F0502020204030204" pitchFamily="34" charset="0"/>
                <a:cs typeface="Calibri" panose="020F0502020204030204" pitchFamily="34" charset="0"/>
              </a:rPr>
              <a:t>in the same browser window</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When we use a </a:t>
            </a:r>
            <a:r>
              <a:rPr lang="en-US" sz="2400" b="1" dirty="0">
                <a:solidFill>
                  <a:srgbClr val="7030A0"/>
                </a:solidFill>
                <a:latin typeface="Calibri" panose="020F0502020204030204" pitchFamily="34" charset="0"/>
                <a:cs typeface="Calibri" panose="020F0502020204030204" pitchFamily="34" charset="0"/>
              </a:rPr>
              <a:t>media player </a:t>
            </a:r>
            <a:r>
              <a:rPr lang="en-US" sz="2400" dirty="0">
                <a:latin typeface="Calibri" panose="020F0502020204030204" pitchFamily="34" charset="0"/>
                <a:cs typeface="Calibri" panose="020F0502020204030204" pitchFamily="34" charset="0"/>
              </a:rPr>
              <a:t>to </a:t>
            </a:r>
            <a:r>
              <a:rPr lang="en-US" sz="2400" b="1" dirty="0">
                <a:solidFill>
                  <a:srgbClr val="00B050"/>
                </a:solidFill>
                <a:latin typeface="Calibri" panose="020F0502020204030204" pitchFamily="34" charset="0"/>
                <a:cs typeface="Calibri" panose="020F0502020204030204" pitchFamily="34" charset="0"/>
              </a:rPr>
              <a:t>listen to a song </a:t>
            </a:r>
            <a:r>
              <a:rPr lang="en-US" sz="2400" dirty="0">
                <a:latin typeface="Calibri" panose="020F0502020204030204" pitchFamily="34" charset="0"/>
                <a:cs typeface="Calibri" panose="020F0502020204030204" pitchFamily="34" charset="0"/>
              </a:rPr>
              <a:t>, then there are multiple activities which take place </a:t>
            </a:r>
            <a:r>
              <a:rPr lang="en-US" sz="2400" dirty="0" err="1">
                <a:latin typeface="Calibri" panose="020F0502020204030204" pitchFamily="34" charset="0"/>
                <a:cs typeface="Calibri" panose="020F0502020204030204" pitchFamily="34" charset="0"/>
              </a:rPr>
              <a:t>parallely</a:t>
            </a:r>
            <a:r>
              <a:rPr lang="en-US" sz="2400" dirty="0">
                <a:latin typeface="Calibri" panose="020F0502020204030204" pitchFamily="34" charset="0"/>
                <a:cs typeface="Calibri" panose="020F0502020204030204" pitchFamily="34" charset="0"/>
              </a:rPr>
              <a:t> like:</a:t>
            </a:r>
          </a:p>
          <a:p>
            <a:pPr lvl="1"/>
            <a:r>
              <a:rPr lang="en-US" sz="1900" dirty="0">
                <a:latin typeface="Calibri" panose="020F0502020204030204" pitchFamily="34" charset="0"/>
                <a:cs typeface="Calibri" panose="020F0502020204030204" pitchFamily="34" charset="0"/>
              </a:rPr>
              <a:t> </a:t>
            </a:r>
            <a:r>
              <a:rPr lang="en-US" sz="1900" b="1" dirty="0">
                <a:solidFill>
                  <a:srgbClr val="00B050"/>
                </a:solidFill>
                <a:latin typeface="Calibri" panose="020F0502020204030204" pitchFamily="34" charset="0"/>
                <a:cs typeface="Calibri" panose="020F0502020204030204" pitchFamily="34" charset="0"/>
              </a:rPr>
              <a:t>moving of a slider, </a:t>
            </a:r>
          </a:p>
          <a:p>
            <a:pPr lvl="1"/>
            <a:r>
              <a:rPr lang="en-US" sz="1900" b="1" dirty="0">
                <a:solidFill>
                  <a:schemeClr val="accent6">
                    <a:lumMod val="75000"/>
                  </a:schemeClr>
                </a:solidFill>
                <a:latin typeface="Calibri" panose="020F0502020204030204" pitchFamily="34" charset="0"/>
                <a:cs typeface="Calibri" panose="020F0502020204030204" pitchFamily="34" charset="0"/>
              </a:rPr>
              <a:t>elapsed time being shown, </a:t>
            </a:r>
          </a:p>
          <a:p>
            <a:pPr lvl="1"/>
            <a:r>
              <a:rPr lang="en-US" sz="1900" b="1" dirty="0">
                <a:solidFill>
                  <a:srgbClr val="0070C0"/>
                </a:solidFill>
                <a:latin typeface="Calibri" panose="020F0502020204030204" pitchFamily="34" charset="0"/>
                <a:cs typeface="Calibri" panose="020F0502020204030204" pitchFamily="34" charset="0"/>
              </a:rPr>
              <a:t>volume adjustment , </a:t>
            </a:r>
          </a:p>
          <a:p>
            <a:pPr lvl="1"/>
            <a:r>
              <a:rPr lang="en-US" sz="1900" b="1" dirty="0">
                <a:solidFill>
                  <a:srgbClr val="C00000"/>
                </a:solidFill>
                <a:latin typeface="Calibri" panose="020F0502020204030204" pitchFamily="34" charset="0"/>
                <a:cs typeface="Calibri" panose="020F0502020204030204" pitchFamily="34" charset="0"/>
              </a:rPr>
              <a:t>ability to add or remove songs from the playlist ,</a:t>
            </a:r>
          </a:p>
          <a:p>
            <a:pPr lvl="1"/>
            <a:r>
              <a:rPr lang="en-US" sz="1900" dirty="0">
                <a:latin typeface="Calibri" panose="020F0502020204030204" pitchFamily="34" charset="0"/>
                <a:cs typeface="Calibri" panose="020F0502020204030204" pitchFamily="34" charset="0"/>
              </a:rPr>
              <a:t> </a:t>
            </a:r>
            <a:r>
              <a:rPr lang="en-US" sz="1900" b="1" dirty="0">
                <a:solidFill>
                  <a:srgbClr val="7030A0"/>
                </a:solidFill>
                <a:latin typeface="Calibri" panose="020F0502020204030204" pitchFamily="34" charset="0"/>
                <a:cs typeface="Calibri" panose="020F0502020204030204" pitchFamily="34" charset="0"/>
              </a:rPr>
              <a:t>playing of the song </a:t>
            </a:r>
            <a:r>
              <a:rPr lang="en-US" sz="1900" dirty="0">
                <a:latin typeface="Calibri" panose="020F0502020204030204" pitchFamily="34" charset="0"/>
                <a:cs typeface="Calibri" panose="020F0502020204030204" pitchFamily="34" charset="0"/>
              </a:rPr>
              <a:t>etc</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End Of Lecture 1</a:t>
            </a:r>
            <a:endParaRPr lang="en-IN" sz="3200" b="1" dirty="0">
              <a:latin typeface="Corbel" pitchFamily="34" charset="0"/>
            </a:endParaRPr>
          </a:p>
        </p:txBody>
      </p:sp>
      <p:pic>
        <p:nvPicPr>
          <p:cNvPr id="4" name="Content Placeholder 3" descr="Thanks.png"/>
          <p:cNvPicPr>
            <a:picLocks noGrp="1" noChangeAspect="1"/>
          </p:cNvPicPr>
          <p:nvPr>
            <p:ph sz="quarter" idx="1"/>
          </p:nvPr>
        </p:nvPicPr>
        <p:blipFill>
          <a:blip r:embed="rId2"/>
          <a:stretch>
            <a:fillRect/>
          </a:stretch>
        </p:blipFill>
        <p:spPr>
          <a:xfrm>
            <a:off x="142844" y="1428736"/>
            <a:ext cx="8858312" cy="2071702"/>
          </a:xfrm>
          <a:solidFill>
            <a:schemeClr val="bg2"/>
          </a:solidFill>
        </p:spPr>
      </p:pic>
      <p:sp>
        <p:nvSpPr>
          <p:cNvPr id="5" name="TextBox 4"/>
          <p:cNvSpPr txBox="1"/>
          <p:nvPr/>
        </p:nvSpPr>
        <p:spPr>
          <a:xfrm>
            <a:off x="214282" y="3571876"/>
            <a:ext cx="8786874" cy="3071834"/>
          </a:xfrm>
          <a:prstGeom prst="rect">
            <a:avLst/>
          </a:prstGeom>
          <a:solidFill>
            <a:schemeClr val="bg2">
              <a:lumMod val="90000"/>
            </a:schemeClr>
          </a:solidFill>
        </p:spPr>
        <p:txBody>
          <a:bodyPr wrap="square" rtlCol="0">
            <a:spAutoFit/>
          </a:bodyPr>
          <a:lstStyle/>
          <a:p>
            <a:r>
              <a:rPr lang="en-US" sz="2000" b="1" dirty="0">
                <a:solidFill>
                  <a:srgbClr val="FF0000"/>
                </a:solidFill>
                <a:latin typeface="Corbel" pitchFamily="34" charset="0"/>
              </a:rPr>
              <a:t>For any queries mail us @: </a:t>
            </a:r>
            <a:r>
              <a:rPr lang="en-US" sz="2000" b="1" dirty="0">
                <a:solidFill>
                  <a:srgbClr val="FF0000"/>
                </a:solidFill>
                <a:latin typeface="Corbel" pitchFamily="34" charset="0"/>
                <a:hlinkClick r:id="rId3"/>
              </a:rPr>
              <a:t>scalive4u@gmail.com</a:t>
            </a:r>
            <a:endParaRPr lang="en-US" sz="2000" b="1" dirty="0">
              <a:solidFill>
                <a:srgbClr val="FF0000"/>
              </a:solidFill>
              <a:latin typeface="Corbel" pitchFamily="34" charset="0"/>
            </a:endParaRPr>
          </a:p>
          <a:p>
            <a:r>
              <a:rPr lang="en-US" sz="2000" b="1" dirty="0">
                <a:solidFill>
                  <a:srgbClr val="FF0000"/>
                </a:solidFill>
                <a:latin typeface="Corbel" pitchFamily="34" charset="0"/>
              </a:rPr>
              <a:t>Call us @ : </a:t>
            </a:r>
            <a:r>
              <a:rPr lang="en-US" sz="2000" b="1" dirty="0">
                <a:solidFill>
                  <a:srgbClr val="0070C0"/>
                </a:solidFill>
                <a:latin typeface="Corbel" pitchFamily="34" charset="0"/>
              </a:rPr>
              <a:t>0755-4271659, 9826686245</a:t>
            </a:r>
          </a:p>
          <a:p>
            <a:endParaRPr lang="en-US" sz="2800" b="1" u="sng" dirty="0">
              <a:solidFill>
                <a:srgbClr val="0070C0"/>
              </a:solidFill>
              <a:latin typeface="Corbel" pitchFamily="34" charset="0"/>
            </a:endParaRPr>
          </a:p>
          <a:p>
            <a:r>
              <a:rPr lang="en-US" sz="2800" b="1" u="sng" dirty="0">
                <a:solidFill>
                  <a:srgbClr val="0070C0"/>
                </a:solidFill>
                <a:latin typeface="Corbel" pitchFamily="34" charset="0"/>
              </a:rPr>
              <a:t>Agenda for Second Lecture:</a:t>
            </a:r>
          </a:p>
          <a:p>
            <a:pPr marL="342900" indent="-342900">
              <a:buAutoNum type="arabicPeriod"/>
            </a:pPr>
            <a:endParaRPr lang="en-US" b="1" dirty="0">
              <a:latin typeface="Corbel" pitchFamily="34" charset="0"/>
            </a:endParaRPr>
          </a:p>
          <a:p>
            <a:pPr marL="342900" indent="-342900">
              <a:buAutoNum type="arabicPeriod"/>
            </a:pPr>
            <a:r>
              <a:rPr lang="en-US" b="1" dirty="0">
                <a:latin typeface="Corbel" pitchFamily="34" charset="0"/>
              </a:rPr>
              <a:t>Editions Of Java</a:t>
            </a:r>
          </a:p>
          <a:p>
            <a:pPr marL="342900" indent="-342900">
              <a:buAutoNum type="arabicPeriod"/>
            </a:pPr>
            <a:r>
              <a:rPr lang="en-US" b="1" dirty="0">
                <a:latin typeface="Corbel" pitchFamily="34" charset="0"/>
              </a:rPr>
              <a:t>Difference between </a:t>
            </a:r>
            <a:r>
              <a:rPr lang="en-US" b="1" dirty="0">
                <a:solidFill>
                  <a:srgbClr val="FF0000"/>
                </a:solidFill>
                <a:latin typeface="Corbel" pitchFamily="34" charset="0"/>
              </a:rPr>
              <a:t>JDK</a:t>
            </a:r>
            <a:r>
              <a:rPr lang="en-US" b="1" dirty="0">
                <a:latin typeface="Corbel" pitchFamily="34" charset="0"/>
              </a:rPr>
              <a:t>,</a:t>
            </a:r>
            <a:r>
              <a:rPr lang="en-US" b="1" dirty="0">
                <a:solidFill>
                  <a:srgbClr val="FF0000"/>
                </a:solidFill>
                <a:latin typeface="Corbel" pitchFamily="34" charset="0"/>
              </a:rPr>
              <a:t>JRE</a:t>
            </a:r>
            <a:r>
              <a:rPr lang="en-US" b="1" dirty="0">
                <a:latin typeface="Corbel" pitchFamily="34" charset="0"/>
              </a:rPr>
              <a:t> and </a:t>
            </a:r>
            <a:r>
              <a:rPr lang="en-US" b="1" dirty="0">
                <a:solidFill>
                  <a:srgbClr val="FF0000"/>
                </a:solidFill>
                <a:latin typeface="Corbel" pitchFamily="34" charset="0"/>
              </a:rPr>
              <a:t>JVM</a:t>
            </a:r>
          </a:p>
          <a:p>
            <a:pPr marL="342900" indent="-342900">
              <a:buAutoNum type="arabicPeriod"/>
            </a:pPr>
            <a:r>
              <a:rPr lang="en-US" b="1" dirty="0">
                <a:latin typeface="Corbel" pitchFamily="34" charset="0"/>
              </a:rPr>
              <a:t>Downloading &amp; Installing Java</a:t>
            </a:r>
          </a:p>
          <a:p>
            <a:pPr marL="342900" indent="-342900">
              <a:buAutoNum type="arabicPeriod"/>
            </a:pPr>
            <a:r>
              <a:rPr lang="en-US" b="1" dirty="0">
                <a:latin typeface="Corbel" pitchFamily="34" charset="0"/>
              </a:rPr>
              <a:t>Developing First Java Program</a:t>
            </a:r>
            <a:endParaRPr lang="en-IN" b="1" dirty="0">
              <a:latin typeface="Corbel" pitchFamily="34" charset="0"/>
            </a:endParaRPr>
          </a:p>
        </p:txBody>
      </p:sp>
      <p:pic>
        <p:nvPicPr>
          <p:cNvPr id="6"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blinds(horizontal)">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blinds(horizontal)">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linds(horizontal)">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linds(horizontal)">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Autofit/>
          </a:bodyPr>
          <a:lstStyle/>
          <a:p>
            <a:r>
              <a:rPr lang="en-US" sz="2000" b="1" dirty="0">
                <a:solidFill>
                  <a:srgbClr val="C00000"/>
                </a:solidFill>
                <a:latin typeface="Corbel" pitchFamily="34" charset="0"/>
              </a:rPr>
              <a:t>Platform Independent</a:t>
            </a:r>
          </a:p>
          <a:p>
            <a:pPr>
              <a:buNone/>
            </a:pPr>
            <a:endParaRPr lang="en-US" sz="2000" dirty="0">
              <a:latin typeface="Corbel" pitchFamily="34" charset="0"/>
            </a:endParaRPr>
          </a:p>
          <a:p>
            <a:r>
              <a:rPr lang="en-US" sz="2000" b="1" dirty="0">
                <a:solidFill>
                  <a:srgbClr val="0070C0"/>
                </a:solidFill>
                <a:latin typeface="Corbel" pitchFamily="34" charset="0"/>
              </a:rPr>
              <a:t>Automatic Memory Management</a:t>
            </a:r>
          </a:p>
          <a:p>
            <a:pPr>
              <a:buNone/>
            </a:pPr>
            <a:endParaRPr lang="en-US" sz="2000" dirty="0">
              <a:latin typeface="Corbel" pitchFamily="34" charset="0"/>
            </a:endParaRPr>
          </a:p>
          <a:p>
            <a:r>
              <a:rPr lang="en-US" sz="2000" b="1" dirty="0">
                <a:solidFill>
                  <a:srgbClr val="002060"/>
                </a:solidFill>
                <a:latin typeface="Corbel" pitchFamily="34" charset="0"/>
              </a:rPr>
              <a:t>Secure</a:t>
            </a:r>
          </a:p>
          <a:p>
            <a:pPr>
              <a:buNone/>
            </a:pPr>
            <a:endParaRPr lang="en-US" sz="2000" dirty="0">
              <a:latin typeface="Corbel" pitchFamily="34" charset="0"/>
            </a:endParaRPr>
          </a:p>
          <a:p>
            <a:r>
              <a:rPr lang="en-US" sz="2000" b="1" dirty="0">
                <a:solidFill>
                  <a:srgbClr val="00B050"/>
                </a:solidFill>
                <a:latin typeface="Corbel" pitchFamily="34" charset="0"/>
              </a:rPr>
              <a:t>Robust</a:t>
            </a:r>
          </a:p>
          <a:p>
            <a:endParaRPr lang="en-US" sz="2000" dirty="0">
              <a:latin typeface="Corbel" pitchFamily="34" charset="0"/>
            </a:endParaRPr>
          </a:p>
          <a:p>
            <a:r>
              <a:rPr lang="en-US" sz="2000" b="1" dirty="0">
                <a:solidFill>
                  <a:srgbClr val="7030A0"/>
                </a:solidFill>
                <a:latin typeface="Corbel" pitchFamily="34" charset="0"/>
              </a:rPr>
              <a:t>Simple </a:t>
            </a:r>
          </a:p>
          <a:p>
            <a:endParaRPr lang="en-US" sz="2000" b="1" dirty="0">
              <a:solidFill>
                <a:srgbClr val="7030A0"/>
              </a:solidFill>
              <a:latin typeface="Corbel" pitchFamily="34" charset="0"/>
            </a:endParaRPr>
          </a:p>
          <a:p>
            <a:r>
              <a:rPr lang="en-US" sz="2000" b="1" dirty="0">
                <a:solidFill>
                  <a:schemeClr val="accent5">
                    <a:lumMod val="75000"/>
                  </a:schemeClr>
                </a:solidFill>
                <a:latin typeface="Corbel" pitchFamily="34" charset="0"/>
              </a:rPr>
              <a:t>Object Oriented</a:t>
            </a:r>
          </a:p>
          <a:p>
            <a:pPr>
              <a:buNone/>
            </a:pPr>
            <a:endParaRPr lang="en-US" sz="2000" dirty="0">
              <a:latin typeface="Corbel" pitchFamily="34" charset="0"/>
            </a:endParaRPr>
          </a:p>
          <a:p>
            <a:r>
              <a:rPr lang="en-US" sz="2000" b="1" dirty="0">
                <a:solidFill>
                  <a:schemeClr val="accent6">
                    <a:lumMod val="50000"/>
                  </a:schemeClr>
                </a:solidFill>
                <a:latin typeface="Corbel" pitchFamily="34" charset="0"/>
              </a:rPr>
              <a:t>Multithreaded</a:t>
            </a:r>
          </a:p>
          <a:p>
            <a:pPr>
              <a:buNone/>
            </a:pPr>
            <a:endParaRPr lang="en-US" sz="2000" dirty="0">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1000"/>
                                        <p:tgtEl>
                                          <p:spTgt spid="3">
                                            <p:txEl>
                                              <p:pRg st="12" end="12"/>
                                            </p:txEl>
                                          </p:spTgt>
                                        </p:tgtEl>
                                      </p:cBhvr>
                                    </p:animEffect>
                                    <p:anim calcmode="lin" valueType="num">
                                      <p:cBhvr>
                                        <p:cTn id="5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b="1" u="sng" dirty="0">
                <a:latin typeface="Corbel" pitchFamily="34" charset="0"/>
              </a:rPr>
              <a:t>Platform Independent</a:t>
            </a:r>
          </a:p>
          <a:p>
            <a:pPr>
              <a:buNone/>
            </a:pPr>
            <a:r>
              <a:rPr lang="en-US" sz="2400" dirty="0">
                <a:latin typeface="Corbel" pitchFamily="34" charset="0"/>
              </a:rPr>
              <a:t>	A </a:t>
            </a:r>
            <a:r>
              <a:rPr lang="en-US" sz="2400" b="1" dirty="0">
                <a:solidFill>
                  <a:srgbClr val="0070C0"/>
                </a:solidFill>
                <a:latin typeface="Corbel" pitchFamily="34" charset="0"/>
              </a:rPr>
              <a:t>platform</a:t>
            </a:r>
            <a:r>
              <a:rPr lang="en-US" sz="2400" dirty="0">
                <a:latin typeface="Corbel" pitchFamily="34" charset="0"/>
              </a:rPr>
              <a:t> is the </a:t>
            </a:r>
            <a:r>
              <a:rPr lang="en-US" sz="2400" b="1" dirty="0">
                <a:solidFill>
                  <a:srgbClr val="7030A0"/>
                </a:solidFill>
                <a:latin typeface="Corbel" pitchFamily="34" charset="0"/>
              </a:rPr>
              <a:t>environment</a:t>
            </a:r>
            <a:r>
              <a:rPr lang="en-US" sz="2400" dirty="0">
                <a:latin typeface="Corbel" pitchFamily="34" charset="0"/>
              </a:rPr>
              <a:t> in which an </a:t>
            </a:r>
            <a:r>
              <a:rPr lang="en-US" sz="2400" b="1" dirty="0">
                <a:solidFill>
                  <a:srgbClr val="00B050"/>
                </a:solidFill>
                <a:latin typeface="Corbel" pitchFamily="34" charset="0"/>
              </a:rPr>
              <a:t>application </a:t>
            </a:r>
          </a:p>
          <a:p>
            <a:pPr>
              <a:buNone/>
            </a:pPr>
            <a:r>
              <a:rPr lang="en-US" sz="2400" dirty="0">
                <a:latin typeface="Corbel" pitchFamily="34" charset="0"/>
              </a:rPr>
              <a:t>	runs. </a:t>
            </a:r>
          </a:p>
          <a:p>
            <a:pPr>
              <a:buNone/>
            </a:pPr>
            <a:r>
              <a:rPr lang="en-US" sz="2400" dirty="0">
                <a:latin typeface="Corbel" pitchFamily="34" charset="0"/>
              </a:rPr>
              <a:t>   </a:t>
            </a:r>
          </a:p>
          <a:p>
            <a:pPr>
              <a:buNone/>
            </a:pPr>
            <a:r>
              <a:rPr lang="en-US" sz="2400" dirty="0">
                <a:latin typeface="Corbel" pitchFamily="34" charset="0"/>
              </a:rPr>
              <a:t>    </a:t>
            </a:r>
            <a:r>
              <a:rPr lang="en-US" sz="2400" b="1" dirty="0">
                <a:solidFill>
                  <a:srgbClr val="C00000"/>
                </a:solidFill>
                <a:latin typeface="Corbel" pitchFamily="34" charset="0"/>
              </a:rPr>
              <a:t>In other words </a:t>
            </a:r>
            <a:r>
              <a:rPr lang="en-US" sz="2400" dirty="0">
                <a:latin typeface="Corbel" pitchFamily="34" charset="0"/>
              </a:rPr>
              <a:t>it is the </a:t>
            </a:r>
            <a:r>
              <a:rPr lang="en-US" sz="2400" i="1" u="sng" dirty="0">
                <a:solidFill>
                  <a:srgbClr val="7030A0"/>
                </a:solidFill>
                <a:latin typeface="Corbel" pitchFamily="34" charset="0"/>
              </a:rPr>
              <a:t>combination of an OS and a CPU</a:t>
            </a:r>
            <a:r>
              <a:rPr lang="en-US" sz="2400" u="sng" dirty="0">
                <a:solidFill>
                  <a:srgbClr val="7030A0"/>
                </a:solidFill>
                <a:latin typeface="Corbel" pitchFamily="34" charset="0"/>
              </a:rPr>
              <a:t>. </a:t>
            </a:r>
          </a:p>
          <a:p>
            <a:pPr>
              <a:buNone/>
            </a:pPr>
            <a:endParaRPr lang="en-US" sz="2400" dirty="0">
              <a:latin typeface="Corbel" pitchFamily="34" charset="0"/>
            </a:endParaRPr>
          </a:p>
          <a:p>
            <a:pPr>
              <a:buNone/>
            </a:pPr>
            <a:r>
              <a:rPr lang="en-US" sz="2400" b="1" dirty="0">
                <a:solidFill>
                  <a:srgbClr val="002060"/>
                </a:solidFill>
                <a:latin typeface="Corbel" pitchFamily="34" charset="0"/>
              </a:rPr>
              <a:t>    For example:</a:t>
            </a:r>
          </a:p>
          <a:p>
            <a:pPr>
              <a:buNone/>
            </a:pPr>
            <a:r>
              <a:rPr lang="en-US" sz="2400" dirty="0">
                <a:latin typeface="Corbel" pitchFamily="34" charset="0"/>
              </a:rPr>
              <a:t>		</a:t>
            </a:r>
            <a:r>
              <a:rPr lang="en-US" sz="2400" b="1" dirty="0">
                <a:latin typeface="Corbel" pitchFamily="34" charset="0"/>
              </a:rPr>
              <a:t>Windows 8+Intel - Core i5 </a:t>
            </a:r>
            <a:r>
              <a:rPr lang="en-US" sz="2400" dirty="0">
                <a:latin typeface="Corbel" pitchFamily="34" charset="0"/>
              </a:rPr>
              <a:t>(</a:t>
            </a:r>
            <a:r>
              <a:rPr lang="en-US" sz="2400" dirty="0">
                <a:solidFill>
                  <a:srgbClr val="C00000"/>
                </a:solidFill>
                <a:latin typeface="Corbel" pitchFamily="34" charset="0"/>
              </a:rPr>
              <a:t>is a diff. platform</a:t>
            </a:r>
            <a:r>
              <a:rPr lang="en-US" sz="2400" dirty="0">
                <a:latin typeface="Corbel" pitchFamily="34" charset="0"/>
              </a:rPr>
              <a:t>)</a:t>
            </a:r>
          </a:p>
          <a:p>
            <a:pPr>
              <a:buNone/>
            </a:pPr>
            <a:r>
              <a:rPr lang="en-US" sz="2400" dirty="0">
                <a:latin typeface="Corbel" pitchFamily="34" charset="0"/>
              </a:rPr>
              <a:t>		</a:t>
            </a:r>
            <a:r>
              <a:rPr lang="en-US" sz="2400" b="1" dirty="0">
                <a:latin typeface="Corbel" pitchFamily="34" charset="0"/>
              </a:rPr>
              <a:t>Linux + AMD -A6</a:t>
            </a:r>
            <a:r>
              <a:rPr lang="en-US" sz="2400" dirty="0">
                <a:latin typeface="Corbel" pitchFamily="34" charset="0"/>
              </a:rPr>
              <a:t>(</a:t>
            </a:r>
            <a:r>
              <a:rPr lang="en-US" sz="2400" dirty="0">
                <a:solidFill>
                  <a:srgbClr val="0070C0"/>
                </a:solidFill>
                <a:latin typeface="Corbel" pitchFamily="34" charset="0"/>
              </a:rPr>
              <a:t>is another diff platform</a:t>
            </a:r>
            <a:r>
              <a:rPr lang="en-US" sz="2400" dirty="0">
                <a:latin typeface="Corbel" pitchFamily="34" charset="0"/>
              </a:rPr>
              <a:t>)</a:t>
            </a:r>
          </a:p>
          <a:p>
            <a:pPr>
              <a:buNone/>
            </a:pPr>
            <a:r>
              <a:rPr lang="en-US" sz="2400" dirty="0">
                <a:latin typeface="Corbel" pitchFamily="34" charset="0"/>
              </a:rPr>
              <a:t>		</a:t>
            </a:r>
            <a:r>
              <a:rPr lang="en-US" sz="2400" b="1" dirty="0">
                <a:latin typeface="Corbel" pitchFamily="34" charset="0"/>
              </a:rPr>
              <a:t>Mac + Intel -Core i3</a:t>
            </a:r>
            <a:r>
              <a:rPr lang="en-US" sz="2400" dirty="0">
                <a:latin typeface="Corbel" pitchFamily="34" charset="0"/>
              </a:rPr>
              <a:t>(</a:t>
            </a:r>
            <a:r>
              <a:rPr lang="en-US" sz="2400" dirty="0">
                <a:solidFill>
                  <a:srgbClr val="00B050"/>
                </a:solidFill>
                <a:latin typeface="Corbel" pitchFamily="34" charset="0"/>
              </a:rPr>
              <a:t>is yet another diff platform</a:t>
            </a:r>
            <a:r>
              <a:rPr lang="en-US" sz="2400" dirty="0">
                <a:latin typeface="Corbel" pitchFamily="34" charset="0"/>
              </a:rPr>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dirty="0">
                <a:latin typeface="Calibri" panose="020F0502020204030204" pitchFamily="34" charset="0"/>
                <a:cs typeface="Calibri" panose="020F0502020204030204" pitchFamily="34" charset="0"/>
              </a:rPr>
              <a:t>Now being </a:t>
            </a:r>
            <a:r>
              <a:rPr lang="en-US" sz="2400" b="1" dirty="0">
                <a:solidFill>
                  <a:srgbClr val="002060"/>
                </a:solidFill>
                <a:latin typeface="Calibri" panose="020F0502020204030204" pitchFamily="34" charset="0"/>
                <a:cs typeface="Calibri" panose="020F0502020204030204" pitchFamily="34" charset="0"/>
              </a:rPr>
              <a:t>platform independent </a:t>
            </a:r>
            <a:r>
              <a:rPr lang="en-US" sz="2400" dirty="0">
                <a:latin typeface="Calibri" panose="020F0502020204030204" pitchFamily="34" charset="0"/>
                <a:cs typeface="Calibri" panose="020F0502020204030204" pitchFamily="34" charset="0"/>
              </a:rPr>
              <a:t>means that an </a:t>
            </a:r>
            <a:r>
              <a:rPr lang="en-US" sz="2400" b="1" dirty="0">
                <a:solidFill>
                  <a:srgbClr val="00B050"/>
                </a:solidFill>
                <a:latin typeface="Calibri" panose="020F0502020204030204" pitchFamily="34" charset="0"/>
                <a:cs typeface="Calibri" panose="020F0502020204030204" pitchFamily="34" charset="0"/>
              </a:rPr>
              <a:t>application developed</a:t>
            </a:r>
            <a:r>
              <a:rPr lang="en-US" sz="2400" dirty="0">
                <a:latin typeface="Calibri" panose="020F0502020204030204" pitchFamily="34" charset="0"/>
                <a:cs typeface="Calibri" panose="020F0502020204030204" pitchFamily="34" charset="0"/>
              </a:rPr>
              <a:t> and </a:t>
            </a:r>
            <a:r>
              <a:rPr lang="en-US" sz="2400" b="1" dirty="0">
                <a:solidFill>
                  <a:srgbClr val="7030A0"/>
                </a:solidFill>
                <a:latin typeface="Calibri" panose="020F0502020204030204" pitchFamily="34" charset="0"/>
                <a:cs typeface="Calibri" panose="020F0502020204030204" pitchFamily="34" charset="0"/>
              </a:rPr>
              <a:t>compiled</a:t>
            </a:r>
            <a:r>
              <a:rPr lang="en-US" sz="2400" dirty="0">
                <a:latin typeface="Calibri" panose="020F0502020204030204" pitchFamily="34" charset="0"/>
                <a:cs typeface="Calibri" panose="020F0502020204030204" pitchFamily="34" charset="0"/>
              </a:rPr>
              <a:t> over </a:t>
            </a:r>
            <a:r>
              <a:rPr lang="en-US" sz="2400" b="1" dirty="0">
                <a:solidFill>
                  <a:srgbClr val="0070C0"/>
                </a:solidFill>
                <a:latin typeface="Calibri" panose="020F0502020204030204" pitchFamily="34" charset="0"/>
                <a:cs typeface="Calibri" panose="020F0502020204030204" pitchFamily="34" charset="0"/>
              </a:rPr>
              <a:t>one platform </a:t>
            </a:r>
            <a:r>
              <a:rPr lang="en-US" sz="2400" dirty="0">
                <a:latin typeface="Calibri" panose="020F0502020204030204" pitchFamily="34" charset="0"/>
                <a:cs typeface="Calibri" panose="020F0502020204030204" pitchFamily="34" charset="0"/>
              </a:rPr>
              <a:t>can be </a:t>
            </a:r>
            <a:r>
              <a:rPr lang="en-US" sz="2400" b="1" dirty="0">
                <a:solidFill>
                  <a:schemeClr val="accent1"/>
                </a:solidFill>
                <a:latin typeface="Calibri" panose="020F0502020204030204" pitchFamily="34" charset="0"/>
                <a:cs typeface="Calibri" panose="020F0502020204030204" pitchFamily="34" charset="0"/>
              </a:rPr>
              <a:t>executed</a:t>
            </a:r>
            <a:r>
              <a:rPr lang="en-US" sz="2400" dirty="0">
                <a:latin typeface="Calibri" panose="020F0502020204030204" pitchFamily="34" charset="0"/>
                <a:cs typeface="Calibri" panose="020F0502020204030204" pitchFamily="34" charset="0"/>
              </a:rPr>
              <a:t> over any other platform </a:t>
            </a:r>
            <a:r>
              <a:rPr lang="en-US" sz="2400" b="1" dirty="0">
                <a:solidFill>
                  <a:srgbClr val="C00000"/>
                </a:solidFill>
                <a:latin typeface="Calibri" panose="020F0502020204030204" pitchFamily="34" charset="0"/>
                <a:cs typeface="Calibri" panose="020F0502020204030204" pitchFamily="34" charset="0"/>
              </a:rPr>
              <a:t>without any change in the code.</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And , </a:t>
            </a:r>
            <a:r>
              <a:rPr lang="en-US" sz="2400" b="1" dirty="0">
                <a:solidFill>
                  <a:srgbClr val="0070C0"/>
                </a:solidFill>
                <a:latin typeface="Calibri" panose="020F0502020204030204" pitchFamily="34" charset="0"/>
                <a:cs typeface="Calibri" panose="020F0502020204030204" pitchFamily="34" charset="0"/>
              </a:rPr>
              <a:t>Java has this capability </a:t>
            </a:r>
            <a:r>
              <a:rPr lang="en-US" sz="2400" dirty="0">
                <a:latin typeface="Calibri" panose="020F0502020204030204" pitchFamily="34" charset="0"/>
                <a:cs typeface="Calibri" panose="020F0502020204030204" pitchFamily="34" charset="0"/>
              </a:rPr>
              <a:t>using the concept of “</a:t>
            </a:r>
            <a:r>
              <a:rPr lang="en-US" sz="2400" b="1" dirty="0">
                <a:solidFill>
                  <a:srgbClr val="00B050"/>
                </a:solidFill>
                <a:latin typeface="Calibri" panose="020F0502020204030204" pitchFamily="34" charset="0"/>
                <a:cs typeface="Calibri" panose="020F0502020204030204" pitchFamily="34" charset="0"/>
              </a:rPr>
              <a:t>bytecode</a:t>
            </a:r>
            <a:r>
              <a:rPr lang="en-US" sz="2400" dirty="0">
                <a:latin typeface="Calibri" panose="020F0502020204030204" pitchFamily="34" charset="0"/>
                <a:cs typeface="Calibri" panose="020F0502020204030204" pitchFamily="34" charset="0"/>
              </a:rPr>
              <a:t>” and “</a:t>
            </a:r>
            <a:r>
              <a:rPr lang="en-US" sz="2400" b="1" dirty="0">
                <a:solidFill>
                  <a:srgbClr val="00B050"/>
                </a:solidFill>
                <a:latin typeface="Calibri" panose="020F0502020204030204" pitchFamily="34" charset="0"/>
                <a:cs typeface="Calibri" panose="020F0502020204030204" pitchFamily="34" charset="0"/>
              </a:rPr>
              <a:t>JVM</a:t>
            </a:r>
            <a:r>
              <a:rPr lang="en-US" sz="2400" dirty="0">
                <a:latin typeface="Calibri" panose="020F0502020204030204" pitchFamily="34" charset="0"/>
                <a:cs typeface="Calibri" panose="020F0502020204030204" pitchFamily="34" charset="0"/>
              </a:rPr>
              <a:t>”</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b="1" dirty="0">
                <a:solidFill>
                  <a:srgbClr val="0070C0"/>
                </a:solidFill>
                <a:latin typeface="Calibri" panose="020F0502020204030204" pitchFamily="34" charset="0"/>
                <a:cs typeface="Calibri" panose="020F0502020204030204" pitchFamily="34" charset="0"/>
              </a:rPr>
              <a:t>Whenever</a:t>
            </a:r>
            <a:r>
              <a:rPr lang="en-US" sz="2400" dirty="0">
                <a:latin typeface="Calibri" panose="020F0502020204030204" pitchFamily="34" charset="0"/>
                <a:cs typeface="Calibri" panose="020F0502020204030204" pitchFamily="34" charset="0"/>
              </a:rPr>
              <a:t> we </a:t>
            </a:r>
            <a:r>
              <a:rPr lang="en-US" sz="2400" b="1" dirty="0">
                <a:solidFill>
                  <a:srgbClr val="002060"/>
                </a:solidFill>
                <a:latin typeface="Calibri" panose="020F0502020204030204" pitchFamily="34" charset="0"/>
                <a:cs typeface="Calibri" panose="020F0502020204030204" pitchFamily="34" charset="0"/>
              </a:rPr>
              <a:t>compile</a:t>
            </a:r>
            <a:r>
              <a:rPr lang="en-US" sz="2400" dirty="0">
                <a:latin typeface="Calibri" panose="020F0502020204030204" pitchFamily="34" charset="0"/>
                <a:cs typeface="Calibri" panose="020F0502020204030204" pitchFamily="34" charset="0"/>
              </a:rPr>
              <a:t> a </a:t>
            </a:r>
            <a:r>
              <a:rPr lang="en-US" sz="2400" b="1" dirty="0">
                <a:solidFill>
                  <a:srgbClr val="C00000"/>
                </a:solidFill>
                <a:latin typeface="Calibri" panose="020F0502020204030204" pitchFamily="34" charset="0"/>
                <a:cs typeface="Calibri" panose="020F0502020204030204" pitchFamily="34" charset="0"/>
              </a:rPr>
              <a:t>java program</a:t>
            </a:r>
            <a:r>
              <a:rPr lang="en-US" sz="2400" dirty="0">
                <a:latin typeface="Calibri" panose="020F0502020204030204" pitchFamily="34" charset="0"/>
                <a:cs typeface="Calibri" panose="020F0502020204030204" pitchFamily="34" charset="0"/>
              </a:rPr>
              <a:t> , the </a:t>
            </a:r>
            <a:r>
              <a:rPr lang="en-US" sz="2400" b="1" dirty="0">
                <a:solidFill>
                  <a:srgbClr val="7030A0"/>
                </a:solidFill>
                <a:latin typeface="Calibri" panose="020F0502020204030204" pitchFamily="34" charset="0"/>
                <a:cs typeface="Calibri" panose="020F0502020204030204" pitchFamily="34" charset="0"/>
              </a:rPr>
              <a:t>compiler </a:t>
            </a:r>
            <a:r>
              <a:rPr lang="en-US" sz="2400" dirty="0">
                <a:latin typeface="Calibri" panose="020F0502020204030204" pitchFamily="34" charset="0"/>
                <a:cs typeface="Calibri" panose="020F0502020204030204" pitchFamily="34" charset="0"/>
              </a:rPr>
              <a:t>never generates </a:t>
            </a:r>
            <a:r>
              <a:rPr lang="en-US" sz="2400" b="1" dirty="0">
                <a:solidFill>
                  <a:srgbClr val="00B050"/>
                </a:solidFill>
                <a:latin typeface="Calibri" panose="020F0502020204030204" pitchFamily="34" charset="0"/>
                <a:cs typeface="Calibri" panose="020F0502020204030204" pitchFamily="34" charset="0"/>
              </a:rPr>
              <a:t>machine code</a:t>
            </a:r>
            <a:r>
              <a:rPr lang="en-US" sz="2400" dirty="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b="1" dirty="0">
                <a:solidFill>
                  <a:srgbClr val="002060"/>
                </a:solidFill>
                <a:latin typeface="Calibri" panose="020F0502020204030204" pitchFamily="34" charset="0"/>
                <a:cs typeface="Calibri" panose="020F0502020204030204" pitchFamily="34" charset="0"/>
              </a:rPr>
              <a:t>Rather </a:t>
            </a:r>
            <a:r>
              <a:rPr lang="en-US" sz="2400" dirty="0">
                <a:latin typeface="Calibri" panose="020F0502020204030204" pitchFamily="34" charset="0"/>
                <a:cs typeface="Calibri" panose="020F0502020204030204" pitchFamily="34" charset="0"/>
              </a:rPr>
              <a:t>it </a:t>
            </a:r>
            <a:r>
              <a:rPr lang="en-US" sz="2400" b="1" dirty="0">
                <a:solidFill>
                  <a:schemeClr val="accent1"/>
                </a:solidFill>
                <a:latin typeface="Calibri" panose="020F0502020204030204" pitchFamily="34" charset="0"/>
                <a:cs typeface="Calibri" panose="020F0502020204030204" pitchFamily="34" charset="0"/>
              </a:rPr>
              <a:t>generates</a:t>
            </a:r>
            <a:r>
              <a:rPr lang="en-US" sz="2400" dirty="0">
                <a:latin typeface="Calibri" panose="020F0502020204030204" pitchFamily="34" charset="0"/>
                <a:cs typeface="Calibri" panose="020F0502020204030204" pitchFamily="34" charset="0"/>
              </a:rPr>
              <a:t> a </a:t>
            </a:r>
            <a:r>
              <a:rPr lang="en-US" sz="2400" b="1" dirty="0">
                <a:solidFill>
                  <a:srgbClr val="7030A0"/>
                </a:solidFill>
                <a:latin typeface="Calibri" panose="020F0502020204030204" pitchFamily="34" charset="0"/>
                <a:cs typeface="Calibri" panose="020F0502020204030204" pitchFamily="34" charset="0"/>
              </a:rPr>
              <a:t>machine independent code </a:t>
            </a:r>
            <a:r>
              <a:rPr lang="en-US" sz="2400" dirty="0">
                <a:latin typeface="Calibri" panose="020F0502020204030204" pitchFamily="34" charset="0"/>
                <a:cs typeface="Calibri" panose="020F0502020204030204" pitchFamily="34" charset="0"/>
              </a:rPr>
              <a:t>called the “</a:t>
            </a:r>
            <a:r>
              <a:rPr lang="en-US" sz="2400" b="1" dirty="0">
                <a:solidFill>
                  <a:srgbClr val="00B050"/>
                </a:solidFill>
                <a:latin typeface="Calibri" panose="020F0502020204030204" pitchFamily="34" charset="0"/>
                <a:cs typeface="Calibri" panose="020F0502020204030204" pitchFamily="34" charset="0"/>
              </a:rPr>
              <a:t>bytecode</a:t>
            </a:r>
            <a:r>
              <a:rPr lang="en-US" sz="2400" dirty="0">
                <a:latin typeface="Calibri" panose="020F0502020204030204" pitchFamily="34" charset="0"/>
                <a:cs typeface="Calibri" panose="020F0502020204030204" pitchFamily="34" charset="0"/>
              </a:rPr>
              <a:t>”.</a:t>
            </a:r>
          </a:p>
          <a:p>
            <a:endParaRPr lang="en-US" sz="2400" dirty="0">
              <a:latin typeface="Calibri" panose="020F0502020204030204" pitchFamily="34" charset="0"/>
              <a:cs typeface="Calibri" panose="020F0502020204030204"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dirty="0">
                <a:latin typeface="Calibri" panose="020F0502020204030204" pitchFamily="34" charset="0"/>
                <a:cs typeface="Calibri" panose="020F0502020204030204" pitchFamily="34" charset="0"/>
              </a:rPr>
              <a:t>This </a:t>
            </a:r>
            <a:r>
              <a:rPr lang="en-US" sz="2400" b="1" u="sng" dirty="0">
                <a:solidFill>
                  <a:srgbClr val="00B050"/>
                </a:solidFill>
                <a:latin typeface="Calibri" panose="020F0502020204030204" pitchFamily="34" charset="0"/>
                <a:cs typeface="Calibri" panose="020F0502020204030204" pitchFamily="34" charset="0"/>
              </a:rPr>
              <a:t>bytecode </a:t>
            </a:r>
            <a:r>
              <a:rPr lang="en-US" sz="2400" dirty="0">
                <a:latin typeface="Calibri" panose="020F0502020204030204" pitchFamily="34" charset="0"/>
                <a:cs typeface="Calibri" panose="020F0502020204030204" pitchFamily="34" charset="0"/>
              </a:rPr>
              <a:t>is not </a:t>
            </a:r>
            <a:r>
              <a:rPr lang="en-US" sz="2400" b="1" dirty="0">
                <a:solidFill>
                  <a:srgbClr val="C00000"/>
                </a:solidFill>
                <a:latin typeface="Calibri" panose="020F0502020204030204" pitchFamily="34" charset="0"/>
                <a:cs typeface="Calibri" panose="020F0502020204030204" pitchFamily="34" charset="0"/>
              </a:rPr>
              <a:t>directly understandable</a:t>
            </a:r>
            <a:r>
              <a:rPr lang="en-US" sz="2400" dirty="0">
                <a:latin typeface="Calibri" panose="020F0502020204030204" pitchFamily="34" charset="0"/>
                <a:cs typeface="Calibri" panose="020F0502020204030204" pitchFamily="34" charset="0"/>
              </a:rPr>
              <a:t> by the platform(OS &amp; CPU).</a:t>
            </a:r>
          </a:p>
          <a:p>
            <a:endParaRPr lang="en-US" sz="2400" dirty="0">
              <a:latin typeface="Calibri" panose="020F0502020204030204" pitchFamily="34" charset="0"/>
              <a:cs typeface="Calibri" panose="020F0502020204030204" pitchFamily="34" charset="0"/>
            </a:endParaRPr>
          </a:p>
          <a:p>
            <a:endParaRPr lang="en-US" sz="2400" i="1" dirty="0">
              <a:solidFill>
                <a:srgbClr val="7030A0"/>
              </a:solidFill>
              <a:latin typeface="Calibri" panose="020F0502020204030204" pitchFamily="34" charset="0"/>
              <a:cs typeface="Calibri" panose="020F0502020204030204" pitchFamily="34" charset="0"/>
            </a:endParaRPr>
          </a:p>
          <a:p>
            <a:endParaRPr lang="en-US" sz="2400" i="1" dirty="0">
              <a:solidFill>
                <a:srgbClr val="7030A0"/>
              </a:solidFill>
              <a:latin typeface="Calibri" panose="020F0502020204030204" pitchFamily="34" charset="0"/>
              <a:cs typeface="Calibri" panose="020F0502020204030204" pitchFamily="34" charset="0"/>
            </a:endParaRPr>
          </a:p>
          <a:p>
            <a:endParaRPr lang="en-US" sz="2400" i="1" dirty="0">
              <a:solidFill>
                <a:srgbClr val="7030A0"/>
              </a:solidFill>
              <a:latin typeface="Calibri" panose="020F0502020204030204" pitchFamily="34" charset="0"/>
              <a:cs typeface="Calibri" panose="020F0502020204030204" pitchFamily="34" charset="0"/>
            </a:endParaRPr>
          </a:p>
          <a:p>
            <a:r>
              <a:rPr lang="en-US" sz="2400" i="1" dirty="0">
                <a:solidFill>
                  <a:srgbClr val="7030A0"/>
                </a:solidFill>
                <a:latin typeface="Calibri" panose="020F0502020204030204" pitchFamily="34" charset="0"/>
                <a:cs typeface="Calibri" panose="020F0502020204030204" pitchFamily="34" charset="0"/>
              </a:rPr>
              <a:t>So another special layer of software </a:t>
            </a:r>
            <a:r>
              <a:rPr lang="en-US" sz="2400" dirty="0">
                <a:latin typeface="Calibri" panose="020F0502020204030204" pitchFamily="34" charset="0"/>
                <a:cs typeface="Calibri" panose="020F0502020204030204" pitchFamily="34" charset="0"/>
              </a:rPr>
              <a:t>is </a:t>
            </a:r>
            <a:r>
              <a:rPr lang="en-US" sz="2400" b="1" dirty="0">
                <a:solidFill>
                  <a:srgbClr val="C00000"/>
                </a:solidFill>
                <a:latin typeface="Calibri" panose="020F0502020204030204" pitchFamily="34" charset="0"/>
                <a:cs typeface="Calibri" panose="020F0502020204030204" pitchFamily="34" charset="0"/>
              </a:rPr>
              <a:t>required</a:t>
            </a:r>
            <a:r>
              <a:rPr lang="en-US" sz="2400" dirty="0">
                <a:latin typeface="Calibri" panose="020F0502020204030204" pitchFamily="34" charset="0"/>
                <a:cs typeface="Calibri" panose="020F0502020204030204" pitchFamily="34" charset="0"/>
              </a:rPr>
              <a:t> to </a:t>
            </a:r>
            <a:r>
              <a:rPr lang="en-US" sz="2400" b="1" dirty="0">
                <a:solidFill>
                  <a:srgbClr val="0070C0"/>
                </a:solidFill>
                <a:latin typeface="Calibri" panose="020F0502020204030204" pitchFamily="34" charset="0"/>
                <a:cs typeface="Calibri" panose="020F0502020204030204" pitchFamily="34" charset="0"/>
              </a:rPr>
              <a:t>convert </a:t>
            </a:r>
            <a:r>
              <a:rPr lang="en-US" sz="2400" dirty="0">
                <a:latin typeface="Calibri" panose="020F0502020204030204" pitchFamily="34" charset="0"/>
                <a:cs typeface="Calibri" panose="020F0502020204030204" pitchFamily="34" charset="0"/>
              </a:rPr>
              <a:t>these </a:t>
            </a:r>
            <a:r>
              <a:rPr lang="en-US" sz="2400" b="1" dirty="0">
                <a:solidFill>
                  <a:srgbClr val="002060"/>
                </a:solidFill>
                <a:latin typeface="Calibri" panose="020F0502020204030204" pitchFamily="34" charset="0"/>
                <a:cs typeface="Calibri" panose="020F0502020204030204" pitchFamily="34" charset="0"/>
              </a:rPr>
              <a:t>bytecode instructions </a:t>
            </a:r>
            <a:r>
              <a:rPr lang="en-US" sz="2400" dirty="0">
                <a:latin typeface="Calibri" panose="020F0502020204030204" pitchFamily="34" charset="0"/>
                <a:cs typeface="Calibri" panose="020F0502020204030204" pitchFamily="34" charset="0"/>
              </a:rPr>
              <a:t>to </a:t>
            </a:r>
            <a:r>
              <a:rPr lang="en-US" sz="2400" b="1" dirty="0">
                <a:solidFill>
                  <a:schemeClr val="accent6">
                    <a:lumMod val="75000"/>
                  </a:schemeClr>
                </a:solidFill>
                <a:latin typeface="Calibri" panose="020F0502020204030204" pitchFamily="34" charset="0"/>
                <a:cs typeface="Calibri" panose="020F0502020204030204" pitchFamily="34" charset="0"/>
              </a:rPr>
              <a:t>machine dependent form</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752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Important Features</a:t>
            </a:r>
            <a:endParaRPr lang="en-IN" sz="3200" b="1" dirty="0">
              <a:latin typeface="Corbel" pitchFamily="34" charset="0"/>
            </a:endParaRPr>
          </a:p>
        </p:txBody>
      </p:sp>
      <p:sp>
        <p:nvSpPr>
          <p:cNvPr id="3" name="Content Placeholder 2"/>
          <p:cNvSpPr>
            <a:spLocks noGrp="1"/>
          </p:cNvSpPr>
          <p:nvPr>
            <p:ph sz="quarter" idx="1"/>
          </p:nvPr>
        </p:nvSpPr>
        <p:spPr>
          <a:xfrm>
            <a:off x="301752" y="1527048"/>
            <a:ext cx="8662736" cy="4854280"/>
          </a:xfrm>
        </p:spPr>
        <p:txBody>
          <a:bodyPr>
            <a:normAutofit/>
          </a:bodyPr>
          <a:lstStyle/>
          <a:p>
            <a:r>
              <a:rPr lang="en-US" sz="2400" dirty="0">
                <a:latin typeface="Corbel" pitchFamily="34" charset="0"/>
              </a:rPr>
              <a:t>This </a:t>
            </a:r>
            <a:r>
              <a:rPr lang="en-US" sz="2400" b="1" dirty="0">
                <a:solidFill>
                  <a:schemeClr val="accent6">
                    <a:lumMod val="75000"/>
                  </a:schemeClr>
                </a:solidFill>
                <a:latin typeface="Corbel" pitchFamily="34" charset="0"/>
              </a:rPr>
              <a:t>special layer </a:t>
            </a:r>
            <a:r>
              <a:rPr lang="en-US" sz="2400" dirty="0">
                <a:latin typeface="Corbel" pitchFamily="34" charset="0"/>
              </a:rPr>
              <a:t>is the </a:t>
            </a:r>
            <a:r>
              <a:rPr lang="en-US" sz="2400" b="1" dirty="0">
                <a:solidFill>
                  <a:srgbClr val="00B050"/>
                </a:solidFill>
                <a:latin typeface="Corbel" pitchFamily="34" charset="0"/>
              </a:rPr>
              <a:t>JVM</a:t>
            </a:r>
            <a:r>
              <a:rPr lang="en-US" sz="2400" dirty="0">
                <a:latin typeface="Corbel" pitchFamily="34" charset="0"/>
              </a:rPr>
              <a:t> , that </a:t>
            </a:r>
            <a:r>
              <a:rPr lang="en-US" sz="2400" b="1" dirty="0">
                <a:solidFill>
                  <a:srgbClr val="0070C0"/>
                </a:solidFill>
                <a:latin typeface="Corbel" pitchFamily="34" charset="0"/>
              </a:rPr>
              <a:t>converts</a:t>
            </a:r>
            <a:r>
              <a:rPr lang="en-US" sz="2400" dirty="0">
                <a:latin typeface="Corbel" pitchFamily="34" charset="0"/>
              </a:rPr>
              <a:t> the </a:t>
            </a:r>
            <a:r>
              <a:rPr lang="en-US" sz="2400" b="1" u="sng" dirty="0" err="1">
                <a:solidFill>
                  <a:srgbClr val="00B050"/>
                </a:solidFill>
                <a:latin typeface="Corbel" pitchFamily="34" charset="0"/>
              </a:rPr>
              <a:t>bytecode</a:t>
            </a:r>
            <a:r>
              <a:rPr lang="en-US" sz="2400" b="1" u="sng" dirty="0">
                <a:solidFill>
                  <a:srgbClr val="00B050"/>
                </a:solidFill>
                <a:latin typeface="Corbel" pitchFamily="34" charset="0"/>
              </a:rPr>
              <a:t> </a:t>
            </a:r>
            <a:r>
              <a:rPr lang="en-US" sz="2400" dirty="0">
                <a:latin typeface="Corbel" pitchFamily="34" charset="0"/>
              </a:rPr>
              <a:t>to underlying </a:t>
            </a:r>
            <a:r>
              <a:rPr lang="en-US" sz="2400" b="1" dirty="0">
                <a:solidFill>
                  <a:srgbClr val="7030A0"/>
                </a:solidFill>
                <a:latin typeface="Corbel" pitchFamily="34" charset="0"/>
              </a:rPr>
              <a:t>machine instruction set </a:t>
            </a:r>
            <a:r>
              <a:rPr lang="en-US" sz="2400" dirty="0">
                <a:latin typeface="Corbel" pitchFamily="34" charset="0"/>
              </a:rPr>
              <a:t>and </a:t>
            </a:r>
            <a:r>
              <a:rPr lang="en-US" sz="2400" b="1" dirty="0">
                <a:solidFill>
                  <a:schemeClr val="accent1"/>
                </a:solidFill>
                <a:latin typeface="Corbel" pitchFamily="34" charset="0"/>
              </a:rPr>
              <a:t>runs </a:t>
            </a:r>
            <a:r>
              <a:rPr lang="en-US" sz="2400" dirty="0">
                <a:latin typeface="Corbel" pitchFamily="34" charset="0"/>
              </a:rPr>
              <a:t>it.</a:t>
            </a:r>
          </a:p>
          <a:p>
            <a:endParaRPr lang="en-US" dirty="0"/>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8451A992-1515-49D4-A053-66B6E8DF8787}" type="slidenum">
              <a:rPr lang="en-US"/>
              <a:pPr/>
              <a:t>9</a:t>
            </a:fld>
            <a:endParaRPr lang="en-US"/>
          </a:p>
        </p:txBody>
      </p:sp>
      <p:sp>
        <p:nvSpPr>
          <p:cNvPr id="36868" name="Rectangle 4"/>
          <p:cNvSpPr>
            <a:spLocks noGrp="1" noChangeArrowheads="1"/>
          </p:cNvSpPr>
          <p:nvPr>
            <p:ph type="title"/>
          </p:nvPr>
        </p:nvSpPr>
        <p:spPr/>
        <p:txBody>
          <a:bodyPr>
            <a:normAutofit/>
          </a:bodyPr>
          <a:lstStyle/>
          <a:p>
            <a:pPr eaLnBrk="1" hangingPunct="1">
              <a:defRPr/>
            </a:pPr>
            <a:r>
              <a:rPr lang="en-US" sz="3200" b="1" dirty="0">
                <a:latin typeface="Corbel" pitchFamily="34" charset="0"/>
              </a:rPr>
              <a:t>Important Features</a:t>
            </a:r>
          </a:p>
        </p:txBody>
      </p:sp>
      <p:sp>
        <p:nvSpPr>
          <p:cNvPr id="36891" name="Text Box 27"/>
          <p:cNvSpPr txBox="1">
            <a:spLocks noChangeArrowheads="1"/>
          </p:cNvSpPr>
          <p:nvPr/>
        </p:nvSpPr>
        <p:spPr bwMode="auto">
          <a:xfrm>
            <a:off x="2819400" y="1500174"/>
            <a:ext cx="3505200" cy="1600438"/>
          </a:xfrm>
          <a:prstGeom prst="rect">
            <a:avLst/>
          </a:prstGeom>
          <a:solidFill>
            <a:schemeClr val="bg2">
              <a:alpha val="25098"/>
            </a:schemeClr>
          </a:solidFill>
          <a:ln w="9525" algn="ctr">
            <a:noFill/>
            <a:miter lim="800000"/>
            <a:headEnd/>
            <a:tailEnd/>
          </a:ln>
        </p:spPr>
        <p:txBody>
          <a:bodyPr wrap="square">
            <a:spAutoFit/>
          </a:bodyPr>
          <a:lstStyle/>
          <a:p>
            <a:pPr>
              <a:spcBef>
                <a:spcPct val="50000"/>
              </a:spcBef>
            </a:pPr>
            <a:r>
              <a:rPr lang="en-US" sz="1400" dirty="0">
                <a:solidFill>
                  <a:srgbClr val="0066FF"/>
                </a:solidFill>
              </a:rPr>
              <a:t>class</a:t>
            </a:r>
            <a:r>
              <a:rPr lang="en-US" sz="1400" dirty="0"/>
              <a:t> </a:t>
            </a:r>
            <a:r>
              <a:rPr lang="en-US" sz="1400" dirty="0" err="1"/>
              <a:t>HelloWorld</a:t>
            </a:r>
            <a:r>
              <a:rPr lang="en-US" sz="1400" dirty="0"/>
              <a:t> {</a:t>
            </a:r>
          </a:p>
          <a:p>
            <a:pPr>
              <a:spcBef>
                <a:spcPct val="50000"/>
              </a:spcBef>
            </a:pPr>
            <a:r>
              <a:rPr lang="en-US" sz="1400" dirty="0"/>
              <a:t>     </a:t>
            </a:r>
            <a:r>
              <a:rPr lang="en-US" sz="1400" dirty="0">
                <a:solidFill>
                  <a:srgbClr val="0066FF"/>
                </a:solidFill>
              </a:rPr>
              <a:t>public static void</a:t>
            </a:r>
            <a:r>
              <a:rPr lang="en-US" sz="1400" dirty="0"/>
              <a:t> main(String </a:t>
            </a:r>
            <a:r>
              <a:rPr lang="en-US" sz="1400" dirty="0" err="1"/>
              <a:t>args</a:t>
            </a:r>
            <a:r>
              <a:rPr lang="en-US" sz="1400" dirty="0"/>
              <a:t>[ ]) {</a:t>
            </a:r>
          </a:p>
          <a:p>
            <a:pPr>
              <a:spcBef>
                <a:spcPct val="50000"/>
              </a:spcBef>
            </a:pPr>
            <a:r>
              <a:rPr lang="en-US" sz="1400" dirty="0"/>
              <a:t>          </a:t>
            </a:r>
            <a:r>
              <a:rPr lang="en-US" sz="1400" dirty="0" err="1"/>
              <a:t>System.out.println</a:t>
            </a:r>
            <a:r>
              <a:rPr lang="en-US" sz="1400" dirty="0"/>
              <a:t>(“Hello World!”);</a:t>
            </a:r>
          </a:p>
          <a:p>
            <a:pPr>
              <a:spcBef>
                <a:spcPct val="50000"/>
              </a:spcBef>
            </a:pPr>
            <a:r>
              <a:rPr lang="en-US" sz="1400" dirty="0"/>
              <a:t>     }</a:t>
            </a:r>
          </a:p>
          <a:p>
            <a:pPr>
              <a:spcBef>
                <a:spcPct val="50000"/>
              </a:spcBef>
            </a:pPr>
            <a:r>
              <a:rPr lang="en-US" sz="1400" dirty="0"/>
              <a:t>}</a:t>
            </a:r>
          </a:p>
        </p:txBody>
      </p:sp>
      <p:sp>
        <p:nvSpPr>
          <p:cNvPr id="36892" name="AutoShape 28"/>
          <p:cNvSpPr>
            <a:spLocks noChangeArrowheads="1"/>
          </p:cNvSpPr>
          <p:nvPr/>
        </p:nvSpPr>
        <p:spPr bwMode="auto">
          <a:xfrm>
            <a:off x="3733800" y="2500306"/>
            <a:ext cx="1752600" cy="35719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dirty="0"/>
              <a:t>Java Program</a:t>
            </a:r>
          </a:p>
        </p:txBody>
      </p:sp>
      <p:grpSp>
        <p:nvGrpSpPr>
          <p:cNvPr id="2" name="Group 50"/>
          <p:cNvGrpSpPr>
            <a:grpSpLocks/>
          </p:cNvGrpSpPr>
          <p:nvPr/>
        </p:nvGrpSpPr>
        <p:grpSpPr bwMode="auto">
          <a:xfrm>
            <a:off x="3733800" y="2667000"/>
            <a:ext cx="1752600" cy="838200"/>
            <a:chOff x="2352" y="1680"/>
            <a:chExt cx="1104" cy="528"/>
          </a:xfrm>
        </p:grpSpPr>
        <p:sp>
          <p:nvSpPr>
            <p:cNvPr id="13353" name="AutoShape 26"/>
            <p:cNvSpPr>
              <a:spLocks noChangeArrowheads="1"/>
            </p:cNvSpPr>
            <p:nvPr/>
          </p:nvSpPr>
          <p:spPr bwMode="auto">
            <a:xfrm>
              <a:off x="2352" y="1968"/>
              <a:ext cx="1104"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FF0066"/>
                  </a:solidFill>
                </a:rPr>
                <a:t>Compiler</a:t>
              </a:r>
            </a:p>
          </p:txBody>
        </p:sp>
        <p:sp>
          <p:nvSpPr>
            <p:cNvPr id="13354" name="Line 29"/>
            <p:cNvSpPr>
              <a:spLocks noChangeShapeType="1"/>
            </p:cNvSpPr>
            <p:nvPr/>
          </p:nvSpPr>
          <p:spPr bwMode="auto">
            <a:xfrm>
              <a:off x="2880" y="1680"/>
              <a:ext cx="0" cy="288"/>
            </a:xfrm>
            <a:prstGeom prst="line">
              <a:avLst/>
            </a:prstGeom>
            <a:noFill/>
            <a:ln w="9525">
              <a:solidFill>
                <a:schemeClr val="tx1"/>
              </a:solidFill>
              <a:round/>
              <a:headEnd/>
              <a:tailEnd type="stealth" w="lg" len="lg"/>
            </a:ln>
          </p:spPr>
          <p:txBody>
            <a:bodyPr wrap="none" anchor="ctr"/>
            <a:lstStyle/>
            <a:p>
              <a:endParaRPr lang="en-IN"/>
            </a:p>
          </p:txBody>
        </p:sp>
      </p:grpSp>
      <p:grpSp>
        <p:nvGrpSpPr>
          <p:cNvPr id="3" name="Group 47"/>
          <p:cNvGrpSpPr>
            <a:grpSpLocks/>
          </p:cNvGrpSpPr>
          <p:nvPr/>
        </p:nvGrpSpPr>
        <p:grpSpPr bwMode="auto">
          <a:xfrm>
            <a:off x="3657600" y="3505200"/>
            <a:ext cx="1905000" cy="3124200"/>
            <a:chOff x="2304" y="2208"/>
            <a:chExt cx="1200" cy="1968"/>
          </a:xfrm>
        </p:grpSpPr>
        <p:grpSp>
          <p:nvGrpSpPr>
            <p:cNvPr id="4" name="Group 41"/>
            <p:cNvGrpSpPr>
              <a:grpSpLocks/>
            </p:cNvGrpSpPr>
            <p:nvPr/>
          </p:nvGrpSpPr>
          <p:grpSpPr bwMode="auto">
            <a:xfrm>
              <a:off x="2304" y="2505"/>
              <a:ext cx="1200" cy="1671"/>
              <a:chOff x="2304" y="2505"/>
              <a:chExt cx="1200" cy="1671"/>
            </a:xfrm>
          </p:grpSpPr>
          <p:grpSp>
            <p:nvGrpSpPr>
              <p:cNvPr id="5" name="Group 21"/>
              <p:cNvGrpSpPr>
                <a:grpSpLocks/>
              </p:cNvGrpSpPr>
              <p:nvPr/>
            </p:nvGrpSpPr>
            <p:grpSpPr bwMode="auto">
              <a:xfrm>
                <a:off x="2304" y="2985"/>
                <a:ext cx="1200" cy="1191"/>
                <a:chOff x="2544" y="2688"/>
                <a:chExt cx="1200" cy="1191"/>
              </a:xfrm>
            </p:grpSpPr>
            <p:grpSp>
              <p:nvGrpSpPr>
                <p:cNvPr id="6" name="Group 15"/>
                <p:cNvGrpSpPr>
                  <a:grpSpLocks/>
                </p:cNvGrpSpPr>
                <p:nvPr/>
              </p:nvGrpSpPr>
              <p:grpSpPr bwMode="auto">
                <a:xfrm>
                  <a:off x="2544" y="2688"/>
                  <a:ext cx="1200" cy="816"/>
                  <a:chOff x="2736" y="2976"/>
                  <a:chExt cx="1200" cy="816"/>
                </a:xfrm>
              </p:grpSpPr>
              <p:sp>
                <p:nvSpPr>
                  <p:cNvPr id="13351" name="computr3"/>
                  <p:cNvSpPr>
                    <a:spLocks noEditPoints="1" noChangeArrowheads="1"/>
                  </p:cNvSpPr>
                  <p:nvPr/>
                </p:nvSpPr>
                <p:spPr bwMode="auto">
                  <a:xfrm>
                    <a:off x="2736" y="2976"/>
                    <a:ext cx="1200" cy="816"/>
                  </a:xfrm>
                  <a:custGeom>
                    <a:avLst/>
                    <a:gdLst>
                      <a:gd name="T0" fmla="*/ 0 w 21600"/>
                      <a:gd name="T1" fmla="*/ 408 h 21600"/>
                      <a:gd name="T2" fmla="*/ 600 w 21600"/>
                      <a:gd name="T3" fmla="*/ 0 h 21600"/>
                      <a:gd name="T4" fmla="*/ 600 w 21600"/>
                      <a:gd name="T5" fmla="*/ 816 h 21600"/>
                      <a:gd name="T6" fmla="*/ 1008 w 21600"/>
                      <a:gd name="T7" fmla="*/ 408 h 21600"/>
                      <a:gd name="T8" fmla="*/ 0 60000 65536"/>
                      <a:gd name="T9" fmla="*/ 0 60000 65536"/>
                      <a:gd name="T10" fmla="*/ 0 60000 65536"/>
                      <a:gd name="T11" fmla="*/ 0 60000 65536"/>
                      <a:gd name="T12" fmla="*/ 7812 w 21600"/>
                      <a:gd name="T13" fmla="*/ 2594 h 21600"/>
                      <a:gd name="T14" fmla="*/ 16362 w 21600"/>
                      <a:gd name="T15" fmla="*/ 11753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bg2"/>
                  </a:solidFill>
                  <a:ln w="9525">
                    <a:solidFill>
                      <a:srgbClr val="000000"/>
                    </a:solidFill>
                    <a:miter lim="800000"/>
                    <a:headEnd/>
                    <a:tailEnd/>
                  </a:ln>
                </p:spPr>
                <p:txBody>
                  <a:bodyPr/>
                  <a:lstStyle/>
                  <a:p>
                    <a:endParaRPr lang="en-IN"/>
                  </a:p>
                </p:txBody>
              </p:sp>
              <p:sp>
                <p:nvSpPr>
                  <p:cNvPr id="13352" name="Text Box 12"/>
                  <p:cNvSpPr txBox="1">
                    <a:spLocks noChangeArrowheads="1"/>
                  </p:cNvSpPr>
                  <p:nvPr/>
                </p:nvSpPr>
                <p:spPr bwMode="auto">
                  <a:xfrm>
                    <a:off x="3168" y="3072"/>
                    <a:ext cx="480" cy="354"/>
                  </a:xfrm>
                  <a:prstGeom prst="rect">
                    <a:avLst/>
                  </a:prstGeom>
                  <a:solidFill>
                    <a:srgbClr val="5600AC"/>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50" name="Text Box 18"/>
                <p:cNvSpPr txBox="1">
                  <a:spLocks noChangeArrowheads="1"/>
                </p:cNvSpPr>
                <p:nvPr/>
              </p:nvSpPr>
              <p:spPr bwMode="auto">
                <a:xfrm>
                  <a:off x="2640" y="3648"/>
                  <a:ext cx="1104"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Solaris</a:t>
                  </a:r>
                </a:p>
              </p:txBody>
            </p:sp>
          </p:grpSp>
          <p:sp>
            <p:nvSpPr>
              <p:cNvPr id="13347" name="Line 31"/>
              <p:cNvSpPr>
                <a:spLocks noChangeShapeType="1"/>
              </p:cNvSpPr>
              <p:nvPr/>
            </p:nvSpPr>
            <p:spPr bwMode="auto">
              <a:xfrm>
                <a:off x="2880"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48" name="AutoShape 24"/>
              <p:cNvSpPr>
                <a:spLocks noChangeArrowheads="1"/>
              </p:cNvSpPr>
              <p:nvPr/>
            </p:nvSpPr>
            <p:spPr bwMode="auto">
              <a:xfrm>
                <a:off x="2352" y="2505"/>
                <a:ext cx="1104"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45" name="Line 33"/>
            <p:cNvSpPr>
              <a:spLocks noChangeShapeType="1"/>
            </p:cNvSpPr>
            <p:nvPr/>
          </p:nvSpPr>
          <p:spPr bwMode="auto">
            <a:xfrm>
              <a:off x="2880" y="2208"/>
              <a:ext cx="0" cy="288"/>
            </a:xfrm>
            <a:prstGeom prst="line">
              <a:avLst/>
            </a:prstGeom>
            <a:noFill/>
            <a:ln w="9525">
              <a:solidFill>
                <a:schemeClr val="tx1"/>
              </a:solidFill>
              <a:round/>
              <a:headEnd/>
              <a:tailEnd type="stealth" w="lg" len="lg"/>
            </a:ln>
          </p:spPr>
          <p:txBody>
            <a:bodyPr wrap="none" anchor="ctr"/>
            <a:lstStyle/>
            <a:p>
              <a:endParaRPr lang="en-IN"/>
            </a:p>
          </p:txBody>
        </p:sp>
      </p:grpSp>
      <p:grpSp>
        <p:nvGrpSpPr>
          <p:cNvPr id="7" name="Group 46"/>
          <p:cNvGrpSpPr>
            <a:grpSpLocks/>
          </p:cNvGrpSpPr>
          <p:nvPr/>
        </p:nvGrpSpPr>
        <p:grpSpPr bwMode="auto">
          <a:xfrm>
            <a:off x="914400" y="3505200"/>
            <a:ext cx="3657600" cy="3124200"/>
            <a:chOff x="576" y="2208"/>
            <a:chExt cx="2304" cy="1968"/>
          </a:xfrm>
        </p:grpSpPr>
        <p:grpSp>
          <p:nvGrpSpPr>
            <p:cNvPr id="8" name="Group 40"/>
            <p:cNvGrpSpPr>
              <a:grpSpLocks/>
            </p:cNvGrpSpPr>
            <p:nvPr/>
          </p:nvGrpSpPr>
          <p:grpSpPr bwMode="auto">
            <a:xfrm>
              <a:off x="576" y="2505"/>
              <a:ext cx="1008" cy="1671"/>
              <a:chOff x="576" y="2505"/>
              <a:chExt cx="1008" cy="1671"/>
            </a:xfrm>
          </p:grpSpPr>
          <p:grpSp>
            <p:nvGrpSpPr>
              <p:cNvPr id="9" name="Group 20"/>
              <p:cNvGrpSpPr>
                <a:grpSpLocks/>
              </p:cNvGrpSpPr>
              <p:nvPr/>
            </p:nvGrpSpPr>
            <p:grpSpPr bwMode="auto">
              <a:xfrm>
                <a:off x="624" y="2985"/>
                <a:ext cx="852" cy="1191"/>
                <a:chOff x="720" y="2688"/>
                <a:chExt cx="852" cy="1191"/>
              </a:xfrm>
            </p:grpSpPr>
            <p:grpSp>
              <p:nvGrpSpPr>
                <p:cNvPr id="10" name="Group 14"/>
                <p:cNvGrpSpPr>
                  <a:grpSpLocks/>
                </p:cNvGrpSpPr>
                <p:nvPr/>
              </p:nvGrpSpPr>
              <p:grpSpPr bwMode="auto">
                <a:xfrm>
                  <a:off x="720" y="2688"/>
                  <a:ext cx="852" cy="864"/>
                  <a:chOff x="1392" y="2976"/>
                  <a:chExt cx="852" cy="864"/>
                </a:xfrm>
              </p:grpSpPr>
              <p:sp>
                <p:nvSpPr>
                  <p:cNvPr id="13342" name="computr1"/>
                  <p:cNvSpPr>
                    <a:spLocks noEditPoints="1" noChangeArrowheads="1"/>
                  </p:cNvSpPr>
                  <p:nvPr/>
                </p:nvSpPr>
                <p:spPr bwMode="auto">
                  <a:xfrm>
                    <a:off x="1392" y="2976"/>
                    <a:ext cx="852" cy="864"/>
                  </a:xfrm>
                  <a:custGeom>
                    <a:avLst/>
                    <a:gdLst>
                      <a:gd name="T0" fmla="*/ 771 w 21600"/>
                      <a:gd name="T1" fmla="*/ 0 h 21600"/>
                      <a:gd name="T2" fmla="*/ 426 w 21600"/>
                      <a:gd name="T3" fmla="*/ 0 h 21600"/>
                      <a:gd name="T4" fmla="*/ 81 w 21600"/>
                      <a:gd name="T5" fmla="*/ 0 h 21600"/>
                      <a:gd name="T6" fmla="*/ 0 w 21600"/>
                      <a:gd name="T7" fmla="*/ 616 h 21600"/>
                      <a:gd name="T8" fmla="*/ 0 w 21600"/>
                      <a:gd name="T9" fmla="*/ 864 h 21600"/>
                      <a:gd name="T10" fmla="*/ 426 w 21600"/>
                      <a:gd name="T11" fmla="*/ 864 h 21600"/>
                      <a:gd name="T12" fmla="*/ 852 w 21600"/>
                      <a:gd name="T13" fmla="*/ 864 h 21600"/>
                      <a:gd name="T14" fmla="*/ 852 w 21600"/>
                      <a:gd name="T15" fmla="*/ 616 h 21600"/>
                      <a:gd name="T16" fmla="*/ 771 w 21600"/>
                      <a:gd name="T17" fmla="*/ 542 h 21600"/>
                      <a:gd name="T18" fmla="*/ 81 w 21600"/>
                      <a:gd name="T19" fmla="*/ 542 h 21600"/>
                      <a:gd name="T20" fmla="*/ 81 w 21600"/>
                      <a:gd name="T21" fmla="*/ 271 h 21600"/>
                      <a:gd name="T22" fmla="*/ 771 w 21600"/>
                      <a:gd name="T23" fmla="*/ 271 h 21600"/>
                      <a:gd name="T24" fmla="*/ 0 w 21600"/>
                      <a:gd name="T25" fmla="*/ 740 h 21600"/>
                      <a:gd name="T26" fmla="*/ 852 w 21600"/>
                      <a:gd name="T27" fmla="*/ 740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18 w 21600"/>
                      <a:gd name="T43" fmla="*/ 2550 h 21600"/>
                      <a:gd name="T44" fmla="*/ 16758 w 21600"/>
                      <a:gd name="T45" fmla="*/ 11150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2"/>
                  </a:solidFill>
                  <a:ln w="9525">
                    <a:solidFill>
                      <a:srgbClr val="000000"/>
                    </a:solidFill>
                    <a:miter lim="800000"/>
                    <a:headEnd/>
                    <a:tailEnd/>
                  </a:ln>
                </p:spPr>
                <p:txBody>
                  <a:bodyPr/>
                  <a:lstStyle/>
                  <a:p>
                    <a:endParaRPr lang="en-IN"/>
                  </a:p>
                </p:txBody>
              </p:sp>
              <p:sp>
                <p:nvSpPr>
                  <p:cNvPr id="13343" name="Text Box 10"/>
                  <p:cNvSpPr txBox="1">
                    <a:spLocks noChangeArrowheads="1"/>
                  </p:cNvSpPr>
                  <p:nvPr/>
                </p:nvSpPr>
                <p:spPr bwMode="auto">
                  <a:xfrm>
                    <a:off x="1584" y="3072"/>
                    <a:ext cx="480" cy="354"/>
                  </a:xfrm>
                  <a:prstGeom prst="rect">
                    <a:avLst/>
                  </a:prstGeom>
                  <a:solidFill>
                    <a:srgbClr val="0066CC"/>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41" name="Text Box 17"/>
                <p:cNvSpPr txBox="1">
                  <a:spLocks noChangeArrowheads="1"/>
                </p:cNvSpPr>
                <p:nvPr/>
              </p:nvSpPr>
              <p:spPr bwMode="auto">
                <a:xfrm>
                  <a:off x="720" y="3648"/>
                  <a:ext cx="816"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Win32</a:t>
                  </a:r>
                </a:p>
              </p:txBody>
            </p:sp>
          </p:grpSp>
          <p:sp>
            <p:nvSpPr>
              <p:cNvPr id="13338" name="Line 30"/>
              <p:cNvSpPr>
                <a:spLocks noChangeShapeType="1"/>
              </p:cNvSpPr>
              <p:nvPr/>
            </p:nvSpPr>
            <p:spPr bwMode="auto">
              <a:xfrm>
                <a:off x="1056"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39" name="AutoShape 23"/>
              <p:cNvSpPr>
                <a:spLocks noChangeArrowheads="1"/>
              </p:cNvSpPr>
              <p:nvPr/>
            </p:nvSpPr>
            <p:spPr bwMode="auto">
              <a:xfrm>
                <a:off x="576" y="2505"/>
                <a:ext cx="1008"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34" name="Line 34"/>
            <p:cNvSpPr>
              <a:spLocks noChangeShapeType="1"/>
            </p:cNvSpPr>
            <p:nvPr/>
          </p:nvSpPr>
          <p:spPr bwMode="auto">
            <a:xfrm>
              <a:off x="1056" y="2352"/>
              <a:ext cx="0" cy="144"/>
            </a:xfrm>
            <a:prstGeom prst="line">
              <a:avLst/>
            </a:prstGeom>
            <a:noFill/>
            <a:ln w="9525">
              <a:solidFill>
                <a:schemeClr val="tx1"/>
              </a:solidFill>
              <a:round/>
              <a:headEnd/>
              <a:tailEnd type="stealth" w="lg" len="lg"/>
            </a:ln>
          </p:spPr>
          <p:txBody>
            <a:bodyPr wrap="none" anchor="ctr"/>
            <a:lstStyle/>
            <a:p>
              <a:endParaRPr lang="en-IN"/>
            </a:p>
          </p:txBody>
        </p:sp>
        <p:sp>
          <p:nvSpPr>
            <p:cNvPr id="13335" name="Line 37"/>
            <p:cNvSpPr>
              <a:spLocks noChangeShapeType="1"/>
            </p:cNvSpPr>
            <p:nvPr/>
          </p:nvSpPr>
          <p:spPr bwMode="auto">
            <a:xfrm>
              <a:off x="1056" y="2352"/>
              <a:ext cx="1824" cy="0"/>
            </a:xfrm>
            <a:prstGeom prst="line">
              <a:avLst/>
            </a:prstGeom>
            <a:noFill/>
            <a:ln w="9525">
              <a:solidFill>
                <a:schemeClr val="tx1"/>
              </a:solidFill>
              <a:round/>
              <a:headEnd/>
              <a:tailEnd/>
            </a:ln>
          </p:spPr>
          <p:txBody>
            <a:bodyPr wrap="none" anchor="ctr"/>
            <a:lstStyle/>
            <a:p>
              <a:endParaRPr lang="en-IN"/>
            </a:p>
          </p:txBody>
        </p:sp>
        <p:sp>
          <p:nvSpPr>
            <p:cNvPr id="13336" name="Line 44"/>
            <p:cNvSpPr>
              <a:spLocks noChangeShapeType="1"/>
            </p:cNvSpPr>
            <p:nvPr/>
          </p:nvSpPr>
          <p:spPr bwMode="auto">
            <a:xfrm>
              <a:off x="2880" y="2208"/>
              <a:ext cx="0" cy="144"/>
            </a:xfrm>
            <a:prstGeom prst="line">
              <a:avLst/>
            </a:prstGeom>
            <a:noFill/>
            <a:ln w="9525">
              <a:solidFill>
                <a:schemeClr val="tx1"/>
              </a:solidFill>
              <a:round/>
              <a:headEnd/>
              <a:tailEnd/>
            </a:ln>
          </p:spPr>
          <p:txBody>
            <a:bodyPr wrap="none" anchor="ctr"/>
            <a:lstStyle/>
            <a:p>
              <a:endParaRPr lang="en-IN"/>
            </a:p>
          </p:txBody>
        </p:sp>
      </p:grpSp>
      <p:grpSp>
        <p:nvGrpSpPr>
          <p:cNvPr id="11" name="Group 48"/>
          <p:cNvGrpSpPr>
            <a:grpSpLocks/>
          </p:cNvGrpSpPr>
          <p:nvPr/>
        </p:nvGrpSpPr>
        <p:grpSpPr bwMode="auto">
          <a:xfrm>
            <a:off x="4572000" y="3505200"/>
            <a:ext cx="3886200" cy="3124200"/>
            <a:chOff x="2880" y="2208"/>
            <a:chExt cx="2448" cy="1968"/>
          </a:xfrm>
        </p:grpSpPr>
        <p:grpSp>
          <p:nvGrpSpPr>
            <p:cNvPr id="12" name="Group 42"/>
            <p:cNvGrpSpPr>
              <a:grpSpLocks/>
            </p:cNvGrpSpPr>
            <p:nvPr/>
          </p:nvGrpSpPr>
          <p:grpSpPr bwMode="auto">
            <a:xfrm>
              <a:off x="4176" y="2505"/>
              <a:ext cx="1152" cy="1671"/>
              <a:chOff x="4176" y="2505"/>
              <a:chExt cx="1152" cy="1671"/>
            </a:xfrm>
          </p:grpSpPr>
          <p:grpSp>
            <p:nvGrpSpPr>
              <p:cNvPr id="13" name="Group 22"/>
              <p:cNvGrpSpPr>
                <a:grpSpLocks/>
              </p:cNvGrpSpPr>
              <p:nvPr/>
            </p:nvGrpSpPr>
            <p:grpSpPr bwMode="auto">
              <a:xfrm>
                <a:off x="4176" y="2937"/>
                <a:ext cx="1152" cy="1239"/>
                <a:chOff x="4176" y="2640"/>
                <a:chExt cx="1152" cy="1239"/>
              </a:xfrm>
            </p:grpSpPr>
            <p:grpSp>
              <p:nvGrpSpPr>
                <p:cNvPr id="14" name="Group 16"/>
                <p:cNvGrpSpPr>
                  <a:grpSpLocks/>
                </p:cNvGrpSpPr>
                <p:nvPr/>
              </p:nvGrpSpPr>
              <p:grpSpPr bwMode="auto">
                <a:xfrm>
                  <a:off x="4176" y="2640"/>
                  <a:ext cx="1152" cy="960"/>
                  <a:chOff x="4224" y="2976"/>
                  <a:chExt cx="1152" cy="960"/>
                </a:xfrm>
              </p:grpSpPr>
              <p:sp>
                <p:nvSpPr>
                  <p:cNvPr id="13331" name="computr2"/>
                  <p:cNvSpPr>
                    <a:spLocks noEditPoints="1" noChangeArrowheads="1"/>
                  </p:cNvSpPr>
                  <p:nvPr/>
                </p:nvSpPr>
                <p:spPr bwMode="auto">
                  <a:xfrm>
                    <a:off x="4224" y="2976"/>
                    <a:ext cx="1152" cy="960"/>
                  </a:xfrm>
                  <a:custGeom>
                    <a:avLst/>
                    <a:gdLst>
                      <a:gd name="T0" fmla="*/ 576 w 21600"/>
                      <a:gd name="T1" fmla="*/ 0 h 21600"/>
                      <a:gd name="T2" fmla="*/ 576 w 21600"/>
                      <a:gd name="T3" fmla="*/ 960 h 21600"/>
                      <a:gd name="T4" fmla="*/ 924 w 21600"/>
                      <a:gd name="T5" fmla="*/ 0 h 21600"/>
                      <a:gd name="T6" fmla="*/ 228 w 21600"/>
                      <a:gd name="T7" fmla="*/ 0 h 21600"/>
                      <a:gd name="T8" fmla="*/ 228 w 21600"/>
                      <a:gd name="T9" fmla="*/ 517 h 21600"/>
                      <a:gd name="T10" fmla="*/ 924 w 21600"/>
                      <a:gd name="T11" fmla="*/ 517 h 21600"/>
                      <a:gd name="T12" fmla="*/ 228 w 21600"/>
                      <a:gd name="T13" fmla="*/ 258 h 21600"/>
                      <a:gd name="T14" fmla="*/ 924 w 21600"/>
                      <a:gd name="T15" fmla="*/ 258 h 21600"/>
                      <a:gd name="T16" fmla="*/ 1004 w 21600"/>
                      <a:gd name="T17" fmla="*/ 702 h 21600"/>
                      <a:gd name="T18" fmla="*/ 148 w 21600"/>
                      <a:gd name="T19" fmla="*/ 70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88 w 21600"/>
                      <a:gd name="T31" fmla="*/ 1913 h 21600"/>
                      <a:gd name="T32" fmla="*/ 15563 w 21600"/>
                      <a:gd name="T33" fmla="*/ 9743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bg2"/>
                  </a:solidFill>
                  <a:ln w="9525">
                    <a:solidFill>
                      <a:srgbClr val="000000"/>
                    </a:solidFill>
                    <a:miter lim="800000"/>
                    <a:headEnd/>
                    <a:tailEnd/>
                  </a:ln>
                </p:spPr>
                <p:txBody>
                  <a:bodyPr/>
                  <a:lstStyle/>
                  <a:p>
                    <a:endParaRPr lang="en-IN"/>
                  </a:p>
                </p:txBody>
              </p:sp>
              <p:sp>
                <p:nvSpPr>
                  <p:cNvPr id="13332" name="Text Box 13"/>
                  <p:cNvSpPr txBox="1">
                    <a:spLocks noChangeArrowheads="1"/>
                  </p:cNvSpPr>
                  <p:nvPr/>
                </p:nvSpPr>
                <p:spPr bwMode="auto">
                  <a:xfrm>
                    <a:off x="4560" y="3054"/>
                    <a:ext cx="480" cy="354"/>
                  </a:xfrm>
                  <a:prstGeom prst="rect">
                    <a:avLst/>
                  </a:prstGeom>
                  <a:solidFill>
                    <a:srgbClr val="333333"/>
                  </a:solidFill>
                  <a:ln w="9525" algn="ctr">
                    <a:noFill/>
                    <a:miter lim="800000"/>
                    <a:headEnd/>
                    <a:tailEnd/>
                  </a:ln>
                </p:spPr>
                <p:txBody>
                  <a:bodyPr lIns="0" tIns="36576" rIns="0" bIns="36576">
                    <a:spAutoFit/>
                  </a:bodyPr>
                  <a:lstStyle/>
                  <a:p>
                    <a:pPr algn="ctr">
                      <a:spcBef>
                        <a:spcPct val="50000"/>
                      </a:spcBef>
                    </a:pPr>
                    <a:r>
                      <a:rPr lang="en-US" sz="1600">
                        <a:solidFill>
                          <a:schemeClr val="bg1"/>
                        </a:solidFill>
                        <a:latin typeface="Arial Narrow" pitchFamily="34" charset="0"/>
                      </a:rPr>
                      <a:t>Hello World!</a:t>
                    </a:r>
                  </a:p>
                </p:txBody>
              </p:sp>
            </p:grpSp>
            <p:sp>
              <p:nvSpPr>
                <p:cNvPr id="13330" name="Text Box 19"/>
                <p:cNvSpPr txBox="1">
                  <a:spLocks noChangeArrowheads="1"/>
                </p:cNvSpPr>
                <p:nvPr/>
              </p:nvSpPr>
              <p:spPr bwMode="auto">
                <a:xfrm>
                  <a:off x="4224" y="3648"/>
                  <a:ext cx="1104" cy="231"/>
                </a:xfrm>
                <a:prstGeom prst="rect">
                  <a:avLst/>
                </a:prstGeom>
                <a:noFill/>
                <a:ln w="9525" algn="ctr">
                  <a:noFill/>
                  <a:miter lim="800000"/>
                  <a:headEnd/>
                  <a:tailEnd/>
                </a:ln>
              </p:spPr>
              <p:txBody>
                <a:bodyPr>
                  <a:spAutoFit/>
                </a:bodyPr>
                <a:lstStyle/>
                <a:p>
                  <a:pPr algn="ctr">
                    <a:spcBef>
                      <a:spcPct val="50000"/>
                    </a:spcBef>
                  </a:pPr>
                  <a:r>
                    <a:rPr lang="en-US" b="1">
                      <a:solidFill>
                        <a:srgbClr val="3366CC"/>
                      </a:solidFill>
                    </a:rPr>
                    <a:t>MacOS</a:t>
                  </a:r>
                </a:p>
              </p:txBody>
            </p:sp>
          </p:grpSp>
          <p:sp>
            <p:nvSpPr>
              <p:cNvPr id="13327" name="Line 32"/>
              <p:cNvSpPr>
                <a:spLocks noChangeShapeType="1"/>
              </p:cNvSpPr>
              <p:nvPr/>
            </p:nvSpPr>
            <p:spPr bwMode="auto">
              <a:xfrm>
                <a:off x="4752" y="2736"/>
                <a:ext cx="0" cy="240"/>
              </a:xfrm>
              <a:prstGeom prst="line">
                <a:avLst/>
              </a:prstGeom>
              <a:noFill/>
              <a:ln w="9525">
                <a:solidFill>
                  <a:schemeClr val="tx1"/>
                </a:solidFill>
                <a:round/>
                <a:headEnd/>
                <a:tailEnd type="stealth" w="lg" len="lg"/>
              </a:ln>
            </p:spPr>
            <p:txBody>
              <a:bodyPr wrap="none" anchor="ctr"/>
              <a:lstStyle/>
              <a:p>
                <a:endParaRPr lang="en-IN"/>
              </a:p>
            </p:txBody>
          </p:sp>
          <p:sp>
            <p:nvSpPr>
              <p:cNvPr id="13328" name="AutoShape 25"/>
              <p:cNvSpPr>
                <a:spLocks noChangeArrowheads="1"/>
              </p:cNvSpPr>
              <p:nvPr/>
            </p:nvSpPr>
            <p:spPr bwMode="auto">
              <a:xfrm>
                <a:off x="4224" y="2505"/>
                <a:ext cx="1008" cy="240"/>
              </a:xfrm>
              <a:prstGeom prst="roundRect">
                <a:avLst>
                  <a:gd name="adj" fmla="val 16667"/>
                </a:avLst>
              </a:prstGeom>
              <a:solidFill>
                <a:schemeClr val="bg1"/>
              </a:solidFill>
              <a:ln w="9525" algn="ctr">
                <a:solidFill>
                  <a:schemeClr val="tx1"/>
                </a:solidFill>
                <a:round/>
                <a:headEnd/>
                <a:tailEnd/>
              </a:ln>
            </p:spPr>
            <p:txBody>
              <a:bodyPr wrap="none" anchor="ctr"/>
              <a:lstStyle/>
              <a:p>
                <a:pPr algn="ctr"/>
                <a:r>
                  <a:rPr lang="en-US" b="1">
                    <a:solidFill>
                      <a:srgbClr val="339933"/>
                    </a:solidFill>
                  </a:rPr>
                  <a:t>Interpreter</a:t>
                </a:r>
              </a:p>
            </p:txBody>
          </p:sp>
        </p:grpSp>
        <p:sp>
          <p:nvSpPr>
            <p:cNvPr id="13323" name="Line 35"/>
            <p:cNvSpPr>
              <a:spLocks noChangeShapeType="1"/>
            </p:cNvSpPr>
            <p:nvPr/>
          </p:nvSpPr>
          <p:spPr bwMode="auto">
            <a:xfrm>
              <a:off x="4752" y="2352"/>
              <a:ext cx="0" cy="144"/>
            </a:xfrm>
            <a:prstGeom prst="line">
              <a:avLst/>
            </a:prstGeom>
            <a:noFill/>
            <a:ln w="9525">
              <a:solidFill>
                <a:schemeClr val="tx1"/>
              </a:solidFill>
              <a:round/>
              <a:headEnd/>
              <a:tailEnd type="stealth" w="lg" len="lg"/>
            </a:ln>
          </p:spPr>
          <p:txBody>
            <a:bodyPr wrap="none" anchor="ctr"/>
            <a:lstStyle/>
            <a:p>
              <a:endParaRPr lang="en-IN"/>
            </a:p>
          </p:txBody>
        </p:sp>
        <p:sp>
          <p:nvSpPr>
            <p:cNvPr id="13324" name="Line 43"/>
            <p:cNvSpPr>
              <a:spLocks noChangeShapeType="1"/>
            </p:cNvSpPr>
            <p:nvPr/>
          </p:nvSpPr>
          <p:spPr bwMode="auto">
            <a:xfrm>
              <a:off x="2880" y="2352"/>
              <a:ext cx="1872" cy="0"/>
            </a:xfrm>
            <a:prstGeom prst="line">
              <a:avLst/>
            </a:prstGeom>
            <a:noFill/>
            <a:ln w="9525">
              <a:solidFill>
                <a:schemeClr val="tx1"/>
              </a:solidFill>
              <a:round/>
              <a:headEnd/>
              <a:tailEnd/>
            </a:ln>
          </p:spPr>
          <p:txBody>
            <a:bodyPr wrap="none" anchor="ctr"/>
            <a:lstStyle/>
            <a:p>
              <a:endParaRPr lang="en-IN"/>
            </a:p>
          </p:txBody>
        </p:sp>
        <p:sp>
          <p:nvSpPr>
            <p:cNvPr id="13325" name="Line 45"/>
            <p:cNvSpPr>
              <a:spLocks noChangeShapeType="1"/>
            </p:cNvSpPr>
            <p:nvPr/>
          </p:nvSpPr>
          <p:spPr bwMode="auto">
            <a:xfrm>
              <a:off x="2880" y="2208"/>
              <a:ext cx="0" cy="144"/>
            </a:xfrm>
            <a:prstGeom prst="line">
              <a:avLst/>
            </a:prstGeom>
            <a:noFill/>
            <a:ln w="9525">
              <a:solidFill>
                <a:schemeClr val="tx1"/>
              </a:solidFill>
              <a:round/>
              <a:headEnd/>
              <a:tailEnd/>
            </a:ln>
          </p:spPr>
          <p:txBody>
            <a:bodyPr wrap="none" anchor="ctr"/>
            <a:lstStyle/>
            <a:p>
              <a:endParaRPr lang="en-IN"/>
            </a:p>
          </p:txBody>
        </p:sp>
      </p:grpSp>
      <p:pic>
        <p:nvPicPr>
          <p:cNvPr id="43" name="Picture 2"/>
          <p:cNvPicPr>
            <a:picLocks noChangeAspect="1" noChangeArrowheads="1"/>
          </p:cNvPicPr>
          <p:nvPr/>
        </p:nvPicPr>
        <p:blipFill>
          <a:blip r:embed="rId3" cstate="print"/>
          <a:srcRect/>
          <a:stretch>
            <a:fillRect/>
          </a:stretch>
        </p:blipFill>
        <p:spPr bwMode="auto">
          <a:xfrm>
            <a:off x="7092281" y="188640"/>
            <a:ext cx="1872208" cy="1080121"/>
          </a:xfrm>
          <a:prstGeom prst="rect">
            <a:avLst/>
          </a:prstGeom>
          <a:noFill/>
          <a:ln w="9525">
            <a:noFill/>
            <a:miter lim="800000"/>
            <a:headEnd/>
            <a:tailEnd/>
          </a:ln>
        </p:spPr>
      </p:pic>
      <p:pic>
        <p:nvPicPr>
          <p:cNvPr id="4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000"/>
                                        <p:tgtEl>
                                          <p:spTgt spid="7"/>
                                        </p:tgtEl>
                                      </p:cBhvr>
                                    </p:animEffect>
                                  </p:childTnLst>
                                </p:cTn>
                              </p:par>
                              <p:par>
                                <p:cTn id="20" presetID="22" presetClass="entr" presetSubtype="1"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1000"/>
                                        <p:tgtEl>
                                          <p:spTgt spid="3"/>
                                        </p:tgtEl>
                                      </p:cBhvr>
                                    </p:animEffect>
                                  </p:childTnLst>
                                </p:cTn>
                              </p:par>
                              <p:par>
                                <p:cTn id="23" presetID="22" presetClass="entr" presetSubtype="1"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1" grpId="0" animBg="1"/>
      <p:bldP spid="36892"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1654</TotalTime>
  <Words>1281</Words>
  <Application>Microsoft Office PowerPoint</Application>
  <PresentationFormat>On-screen Show (4:3)</PresentationFormat>
  <Paragraphs>210</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 Narrow</vt:lpstr>
      <vt:lpstr>Calibri</vt:lpstr>
      <vt:lpstr>Corbel</vt:lpstr>
      <vt:lpstr>Georgia</vt:lpstr>
      <vt:lpstr>Wingdings</vt:lpstr>
      <vt:lpstr>Wingdings 2</vt:lpstr>
      <vt:lpstr>Civic</vt:lpstr>
      <vt:lpstr>PowerPoint Presentation</vt:lpstr>
      <vt:lpstr>Today’s Agenda</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Important Features</vt:lpstr>
      <vt:lpstr>End Of Lecture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Sharma Computer Academy</cp:lastModifiedBy>
  <cp:revision>171</cp:revision>
  <dcterms:created xsi:type="dcterms:W3CDTF">2015-12-21T13:46:48Z</dcterms:created>
  <dcterms:modified xsi:type="dcterms:W3CDTF">2022-08-18T11:59:31Z</dcterms:modified>
</cp:coreProperties>
</file>