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01" r:id="rId4"/>
    <p:sldId id="379" r:id="rId5"/>
    <p:sldId id="354" r:id="rId6"/>
    <p:sldId id="380" r:id="rId7"/>
    <p:sldId id="381" r:id="rId8"/>
    <p:sldId id="382" r:id="rId9"/>
    <p:sldId id="383" r:id="rId10"/>
    <p:sldId id="384" r:id="rId11"/>
    <p:sldId id="389" r:id="rId12"/>
    <p:sldId id="388" r:id="rId13"/>
    <p:sldId id="396" r:id="rId14"/>
    <p:sldId id="390" r:id="rId15"/>
    <p:sldId id="391" r:id="rId16"/>
    <p:sldId id="392" r:id="rId17"/>
    <p:sldId id="402" r:id="rId18"/>
    <p:sldId id="403" r:id="rId19"/>
    <p:sldId id="404" r:id="rId20"/>
    <p:sldId id="393" r:id="rId21"/>
    <p:sldId id="394" r:id="rId22"/>
    <p:sldId id="395" r:id="rId23"/>
    <p:sldId id="41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413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>
                <a:latin typeface="Corbel" pitchFamily="34" charset="0"/>
              </a:rPr>
              <a:t>JAVA SE</a:t>
            </a:r>
          </a:p>
          <a:p>
            <a:r>
              <a:rPr lang="en-US" sz="4400" dirty="0" smtClean="0">
                <a:latin typeface="Corbel" pitchFamily="34" charset="0"/>
              </a:rPr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Why Java uses 2 bytes for characters ?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dirty="0" smtClean="0">
                <a:latin typeface="Corbel" pitchFamily="34" charset="0"/>
              </a:rPr>
              <a:t>In Java almost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000" dirty="0" smtClean="0">
                <a:latin typeface="Corbel" pitchFamily="34" charset="0"/>
              </a:rPr>
              <a:t>are supported . 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dirty="0" smtClean="0">
                <a:latin typeface="Corbel" pitchFamily="34" charset="0"/>
              </a:rPr>
              <a:t>Now,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characters</a:t>
            </a:r>
            <a:r>
              <a:rPr lang="en-IN" sz="2000" dirty="0" smtClean="0">
                <a:latin typeface="Corbel" pitchFamily="34" charset="0"/>
              </a:rPr>
              <a:t> 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symbols</a:t>
            </a:r>
            <a:r>
              <a:rPr lang="en-IN" sz="2000" dirty="0" smtClean="0">
                <a:latin typeface="Corbel" pitchFamily="34" charset="0"/>
              </a:rPr>
              <a:t> of these languages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IN" sz="2000" dirty="0" smtClean="0">
                <a:latin typeface="Corbel" pitchFamily="34" charset="0"/>
              </a:rPr>
              <a:t> be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accommodated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u="sng" dirty="0" smtClean="0">
                <a:solidFill>
                  <a:srgbClr val="00B050"/>
                </a:solidFill>
                <a:latin typeface="Corbel" pitchFamily="34" charset="0"/>
              </a:rPr>
              <a:t>1 byte space </a:t>
            </a:r>
            <a:r>
              <a:rPr lang="en-IN" sz="2000" dirty="0" smtClean="0">
                <a:latin typeface="Corbel" pitchFamily="34" charset="0"/>
              </a:rPr>
              <a:t>in memory ,so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000" dirty="0" smtClean="0">
                <a:latin typeface="Corbel" pitchFamily="34" charset="0"/>
              </a:rPr>
              <a:t> takes </a:t>
            </a:r>
            <a:r>
              <a:rPr lang="en-IN" sz="2000" b="1" u="sng" dirty="0" smtClean="0">
                <a:solidFill>
                  <a:srgbClr val="C00000"/>
                </a:solidFill>
                <a:latin typeface="Corbel" pitchFamily="34" charset="0"/>
              </a:rPr>
              <a:t>2 byte </a:t>
            </a:r>
            <a:r>
              <a:rPr lang="en-IN" sz="2000" dirty="0" smtClean="0">
                <a:latin typeface="Corbel" pitchFamily="34" charset="0"/>
              </a:rPr>
              <a:t>for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000" dirty="0" smtClean="0">
                <a:latin typeface="Corbel" pitchFamily="34" charset="0"/>
              </a:rPr>
              <a:t>. 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000" dirty="0" smtClean="0">
                <a:latin typeface="Corbel" pitchFamily="34" charset="0"/>
              </a:rPr>
              <a:t> supports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IN" sz="2000" dirty="0" smtClean="0">
                <a:latin typeface="Corbel" pitchFamily="34" charset="0"/>
              </a:rPr>
              <a:t> but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 language </a:t>
            </a:r>
            <a:r>
              <a:rPr lang="en-IN" sz="2000" dirty="0" smtClean="0">
                <a:latin typeface="Corbel" pitchFamily="34" charset="0"/>
              </a:rPr>
              <a:t>supports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code. In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000" dirty="0" smtClean="0">
                <a:latin typeface="Corbel" pitchFamily="34" charset="0"/>
              </a:rPr>
              <a:t> code we can represent characters of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English language</a:t>
            </a:r>
            <a:r>
              <a:rPr lang="en-IN" sz="2000" dirty="0" smtClean="0">
                <a:latin typeface="Corbel" pitchFamily="34" charset="0"/>
              </a:rPr>
              <a:t>, so for storing all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English latter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symbols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1 byte </a:t>
            </a:r>
            <a:r>
              <a:rPr lang="en-IN" sz="2000" dirty="0" smtClean="0">
                <a:latin typeface="Corbel" pitchFamily="34" charset="0"/>
              </a:rPr>
              <a:t>is sufficient.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But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 character set </a:t>
            </a:r>
            <a:r>
              <a:rPr lang="en-IN" sz="2400" dirty="0" smtClean="0">
                <a:latin typeface="Corbel" pitchFamily="34" charset="0"/>
              </a:rPr>
              <a:t>is superset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 which 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characters </a:t>
            </a:r>
            <a:r>
              <a:rPr lang="en-IN" sz="2400" dirty="0" smtClean="0">
                <a:latin typeface="Corbel" pitchFamily="34" charset="0"/>
              </a:rPr>
              <a:t>which are available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supported</a:t>
            </a:r>
            <a:r>
              <a:rPr lang="en-IN" sz="2400" dirty="0" smtClean="0">
                <a:latin typeface="Corbel" pitchFamily="34" charset="0"/>
              </a:rPr>
              <a:t> and it contains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65536</a:t>
            </a:r>
            <a:r>
              <a:rPr lang="en-IN" sz="2400" dirty="0" smtClean="0">
                <a:latin typeface="Corbel" pitchFamily="34" charset="0"/>
              </a:rPr>
              <a:t> characters ranging from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65535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assign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values 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options: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numeric value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format ‘\</a:t>
            </a:r>
            <a:r>
              <a:rPr lang="en-US" sz="2000" b="1" dirty="0" err="1" smtClean="0">
                <a:solidFill>
                  <a:schemeClr val="accent6"/>
                </a:solidFill>
                <a:latin typeface="Corbel" pitchFamily="34" charset="0"/>
              </a:rPr>
              <a:t>uxxxx</a:t>
            </a:r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’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where </a:t>
            </a:r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xxxx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is hexadecimal form of the value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=65;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=‘\u0041’;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Both means we are assigning letter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A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Conditional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130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619261"/>
                <a:gridCol w="3143272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Corbel" pitchFamily="34" charset="0"/>
                        </a:rPr>
                        <a:t>boolean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 JVM Dependent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false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What is type conversion ?</a:t>
            </a: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Whenever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</a:t>
            </a:r>
            <a:r>
              <a:rPr lang="en-US" sz="2400" dirty="0" smtClean="0">
                <a:latin typeface="Corbel" pitchFamily="34" charset="0"/>
              </a:rPr>
              <a:t> encounters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statement </a:t>
            </a:r>
            <a:r>
              <a:rPr lang="en-US" sz="2400" dirty="0" smtClean="0">
                <a:latin typeface="Corbel" pitchFamily="34" charset="0"/>
              </a:rPr>
              <a:t>where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 on right side of assignment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than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variable on left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then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 </a:t>
            </a:r>
            <a:r>
              <a:rPr lang="en-US" sz="2400" dirty="0" smtClean="0">
                <a:latin typeface="Corbel" pitchFamily="34" charset="0"/>
              </a:rPr>
              <a:t>tries to </a:t>
            </a:r>
            <a:r>
              <a:rPr lang="en-US" sz="2400" b="1" dirty="0" smtClean="0">
                <a:solidFill>
                  <a:schemeClr val="tx2"/>
                </a:solidFill>
                <a:latin typeface="Corbel" pitchFamily="34" charset="0"/>
              </a:rPr>
              <a:t>convert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this automatic conversion done by compiler is called as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Type Conversion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Consider the following statement:</a:t>
            </a:r>
            <a:r>
              <a:rPr lang="en-US" sz="2400" b="1" u="sng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y;</a:t>
            </a: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dirty="0" smtClean="0">
                <a:latin typeface="Corbel" pitchFamily="34" charset="0"/>
              </a:rPr>
              <a:t>In this case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things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might happen</a:t>
            </a:r>
            <a:r>
              <a:rPr lang="en-US" sz="2400" dirty="0" smtClean="0">
                <a:latin typeface="Corbel" pitchFamily="34" charset="0"/>
              </a:rPr>
              <a:t>:-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 1 . </a:t>
            </a: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US" sz="2400" dirty="0" smtClean="0"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400" dirty="0" smtClean="0">
                <a:latin typeface="Corbel" pitchFamily="34" charset="0"/>
              </a:rPr>
              <a:t> then value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      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assigned </a:t>
            </a:r>
            <a:r>
              <a:rPr lang="en-US" sz="2400" dirty="0" smtClean="0">
                <a:latin typeface="Corbel" pitchFamily="34" charset="0"/>
              </a:rPr>
              <a:t>to the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x.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2. </a:t>
            </a:r>
            <a:r>
              <a:rPr lang="en-US" sz="2400" dirty="0" smtClean="0">
                <a:latin typeface="Corbel" pitchFamily="34" charset="0"/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US" sz="2400" dirty="0" smtClean="0">
                <a:latin typeface="Corbel" pitchFamily="34" charset="0"/>
              </a:rPr>
              <a:t>are different then the value </a:t>
            </a:r>
            <a:r>
              <a:rPr lang="en-US" sz="2400" dirty="0">
                <a:latin typeface="Corbel" pitchFamily="34" charset="0"/>
              </a:rPr>
              <a:t>of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 needs 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converted </a:t>
            </a:r>
            <a:r>
              <a:rPr lang="en-US" sz="2400" dirty="0" smtClean="0">
                <a:latin typeface="Corbel" pitchFamily="34" charset="0"/>
              </a:rPr>
              <a:t>as per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</a:t>
            </a:r>
            <a:r>
              <a:rPr lang="en-US" sz="2400" dirty="0" smtClean="0">
                <a:latin typeface="Corbel" pitchFamily="34" charset="0"/>
              </a:rPr>
              <a:t> and this is called “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Type Conversion</a:t>
            </a:r>
            <a:r>
              <a:rPr lang="en-US" sz="2400" dirty="0" smtClean="0">
                <a:latin typeface="Corbel" pitchFamily="34" charset="0"/>
              </a:rPr>
              <a:t>”</a:t>
            </a:r>
            <a:endParaRPr lang="en-US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Type    Conversion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Forms Of Type Conversion</a:t>
            </a:r>
            <a:endParaRPr lang="en-IN" sz="3200" dirty="0">
              <a:latin typeface="Corbe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automatically done by compiler)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specially done by programmer , also called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Type Casting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,type conversion is of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types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Rules For Implicit Conversion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>
                <a:latin typeface="Corbel" pitchFamily="34" charset="0"/>
              </a:rPr>
              <a:t>For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 conversion </a:t>
            </a:r>
            <a:r>
              <a:rPr lang="en-US" sz="2600" dirty="0" smtClean="0">
                <a:latin typeface="Corbel" pitchFamily="34" charset="0"/>
              </a:rPr>
              <a:t>there are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conditions </a:t>
            </a:r>
            <a:r>
              <a:rPr lang="en-US" sz="2600" dirty="0" smtClean="0">
                <a:latin typeface="Corbel" pitchFamily="34" charset="0"/>
              </a:rPr>
              <a:t>which must be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600" dirty="0" smtClean="0">
                <a:latin typeface="Corbel" pitchFamily="34" charset="0"/>
              </a:rPr>
              <a:t> :</a:t>
            </a:r>
          </a:p>
          <a:p>
            <a:pPr lvl="1" algn="just"/>
            <a:endParaRPr lang="en-US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values must be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compatible/convertible</a:t>
            </a:r>
            <a:r>
              <a:rPr lang="en-US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lvl="1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value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RHS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of assignment must be </a:t>
            </a:r>
            <a:r>
              <a:rPr lang="en-US" b="1" i="1" u="sng" dirty="0" smtClean="0">
                <a:solidFill>
                  <a:srgbClr val="C00000"/>
                </a:solidFill>
                <a:latin typeface="Corbel" pitchFamily="34" charset="0"/>
              </a:rPr>
              <a:t>smaller than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variable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LHS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both these rules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are followed then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will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implicitly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convert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otherwise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conversion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has to be done by the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programmer</a:t>
            </a:r>
            <a:endParaRPr lang="en-US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endParaRPr lang="en-US" sz="2600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b="1" u="sng" dirty="0" smtClean="0">
                <a:solidFill>
                  <a:srgbClr val="002060"/>
                </a:solidFill>
                <a:latin typeface="Corbel" pitchFamily="34" charset="0"/>
              </a:rPr>
              <a:t>Let us understand them in depth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 1 : Convertible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Convertible</a:t>
            </a:r>
            <a:r>
              <a:rPr lang="en-US" sz="3100" dirty="0" smtClean="0">
                <a:latin typeface="Corbel" pitchFamily="34" charset="0"/>
              </a:rPr>
              <a:t> means it must be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 </a:t>
            </a:r>
            <a:r>
              <a:rPr lang="en-US" sz="3100" dirty="0" smtClean="0">
                <a:latin typeface="Corbel" pitchFamily="34" charset="0"/>
              </a:rPr>
              <a:t>a </a:t>
            </a:r>
            <a:r>
              <a:rPr lang="en-US" sz="3100" dirty="0" smtClean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3100" dirty="0" smtClean="0">
                <a:latin typeface="Corbel" pitchFamily="34" charset="0"/>
              </a:rPr>
              <a:t> from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one form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B050"/>
                </a:solidFill>
                <a:latin typeface="Corbel" pitchFamily="34" charset="0"/>
              </a:rPr>
              <a:t>another</a:t>
            </a:r>
            <a:r>
              <a:rPr lang="en-US" sz="3100" dirty="0" smtClean="0">
                <a:latin typeface="Corbel" pitchFamily="34" charset="0"/>
              </a:rPr>
              <a:t>.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For example , </a:t>
            </a:r>
            <a:r>
              <a:rPr lang="en-US" sz="3100" dirty="0" smtClean="0">
                <a:latin typeface="Corbel" pitchFamily="34" charset="0"/>
              </a:rPr>
              <a:t>it is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 smtClean="0">
                <a:latin typeface="Corbel" pitchFamily="34" charset="0"/>
              </a:rPr>
              <a:t> 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</a:t>
            </a:r>
            <a:r>
              <a:rPr lang="en-US" sz="3100" dirty="0" smtClean="0">
                <a:latin typeface="Corbel" pitchFamily="34" charset="0"/>
              </a:rPr>
              <a:t> a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character</a:t>
            </a:r>
            <a:r>
              <a:rPr lang="en-US" sz="3100" dirty="0" smtClean="0">
                <a:latin typeface="Corbel" pitchFamily="34" charset="0"/>
              </a:rPr>
              <a:t> to an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100" dirty="0" smtClean="0">
                <a:latin typeface="Corbel" pitchFamily="34" charset="0"/>
              </a:rPr>
              <a:t> using it’s </a:t>
            </a:r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UNICODE/ASCII </a:t>
            </a:r>
            <a:r>
              <a:rPr lang="en-US" sz="3100" dirty="0" smtClean="0">
                <a:latin typeface="Corbel" pitchFamily="34" charset="0"/>
              </a:rPr>
              <a:t>value . </a:t>
            </a:r>
          </a:p>
          <a:p>
            <a:pPr algn="just"/>
            <a:endParaRPr lang="en-US" sz="3100" b="1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So the following will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x=‘A’;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400" dirty="0" smtClean="0">
                <a:latin typeface="Corbel" pitchFamily="34" charset="0"/>
              </a:rPr>
              <a:t>But it is not possible for java to convert the </a:t>
            </a:r>
            <a:r>
              <a:rPr lang="en-US" sz="3400" b="1" dirty="0" err="1" smtClean="0">
                <a:solidFill>
                  <a:srgbClr val="C00000"/>
                </a:solidFill>
                <a:latin typeface="Corbel" pitchFamily="34" charset="0"/>
              </a:rPr>
              <a:t>boolean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to 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400" dirty="0" smtClean="0">
                <a:latin typeface="Corbel" pitchFamily="34" charset="0"/>
              </a:rPr>
              <a:t> as the values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and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“false” </a:t>
            </a:r>
            <a:r>
              <a:rPr lang="en-US" sz="3400" dirty="0" smtClean="0">
                <a:latin typeface="Corbel" pitchFamily="34" charset="0"/>
              </a:rPr>
              <a:t>have no other </a:t>
            </a:r>
            <a:r>
              <a:rPr lang="en-US" sz="3400" b="1" dirty="0" smtClean="0">
                <a:solidFill>
                  <a:srgbClr val="002060"/>
                </a:solidFill>
                <a:latin typeface="Corbel" pitchFamily="34" charset="0"/>
              </a:rPr>
              <a:t>representation. </a:t>
            </a:r>
          </a:p>
          <a:p>
            <a:pPr algn="just"/>
            <a:endParaRPr lang="en-US" sz="3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algn="just"/>
            <a:r>
              <a:rPr lang="en-US" sz="3400" b="1" dirty="0" smtClean="0">
                <a:latin typeface="Corbel" pitchFamily="34" charset="0"/>
              </a:rPr>
              <a:t>So the following statement will not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x=true;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1928794" y="5429264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500438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 2 : Smaller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Corbel" pitchFamily="34" charset="0"/>
              </a:rPr>
              <a:t>Smaller</a:t>
            </a:r>
            <a:r>
              <a:rPr lang="en-US" sz="2400" dirty="0" smtClean="0">
                <a:latin typeface="Corbel" pitchFamily="34" charset="0"/>
              </a:rPr>
              <a:t> means 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the range of a variable’s data type must be a smaller than other variable’s range. NOT THE SIZE </a:t>
            </a:r>
            <a:endParaRPr lang="en-US" sz="2400" dirty="0" smtClean="0">
              <a:latin typeface="Corbel" pitchFamily="34" charset="0"/>
            </a:endParaRPr>
          </a:p>
          <a:p>
            <a:pPr algn="just"/>
            <a:endParaRPr lang="en-US" sz="2400" dirty="0" smtClean="0">
              <a:latin typeface="Corbel" pitchFamily="34" charset="0"/>
            </a:endParaRPr>
          </a:p>
          <a:p>
            <a:pPr algn="just"/>
            <a:r>
              <a:rPr lang="en-US" sz="2400" b="1" dirty="0" smtClean="0">
                <a:latin typeface="Corbel" pitchFamily="34" charset="0"/>
              </a:rPr>
              <a:t>For example ,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short data type </a:t>
            </a:r>
            <a:r>
              <a:rPr lang="en-US" sz="2400" dirty="0" smtClean="0">
                <a:latin typeface="Corbel" pitchFamily="34" charset="0"/>
              </a:rPr>
              <a:t>variable has a range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-32768 to 32767 </a:t>
            </a:r>
            <a:r>
              <a:rPr lang="en-US" sz="2400" dirty="0" smtClean="0">
                <a:latin typeface="Corbel" pitchFamily="34" charset="0"/>
              </a:rPr>
              <a:t>which is smaller( proper subset) of the range of an </a:t>
            </a:r>
            <a:r>
              <a:rPr lang="en-US" sz="2400" b="1" dirty="0" err="1" smtClean="0">
                <a:solidFill>
                  <a:srgbClr val="FF000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variable whose range is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-2147483648 to 2147483647</a:t>
            </a:r>
            <a:r>
              <a:rPr lang="en-US" sz="2400" dirty="0" smtClean="0">
                <a:latin typeface="Corbel" pitchFamily="34" charset="0"/>
              </a:rPr>
              <a:t>,  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so “short” is considered to be smaller than an “</a:t>
            </a:r>
            <a:r>
              <a:rPr lang="en-US" sz="2400" dirty="0" err="1" smtClean="0">
                <a:solidFill>
                  <a:srgbClr val="FF000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”.</a:t>
            </a: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orbel" pitchFamily="34" charset="0"/>
            </a:endParaRPr>
          </a:p>
          <a:p>
            <a:pPr algn="just"/>
            <a:endParaRPr lang="en-US" sz="2400" b="1" dirty="0" smtClean="0">
              <a:latin typeface="Corbel" pitchFamily="34" charset="0"/>
            </a:endParaRPr>
          </a:p>
          <a:p>
            <a:pPr algn="just"/>
            <a:r>
              <a:rPr lang="en-US" sz="2400" b="1" dirty="0" smtClean="0">
                <a:latin typeface="Corbel" pitchFamily="34" charset="0"/>
              </a:rPr>
              <a:t>Another example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4 bytes </a:t>
            </a:r>
            <a:r>
              <a:rPr lang="en-US" sz="2400" dirty="0" smtClean="0">
                <a:latin typeface="Corbel" pitchFamily="34" charset="0"/>
              </a:rPr>
              <a:t>and has a range of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-2147483648 to 2147483647 </a:t>
            </a:r>
            <a:r>
              <a:rPr lang="en-US" sz="2400" dirty="0" smtClean="0">
                <a:latin typeface="Corbel" pitchFamily="34" charset="0"/>
              </a:rPr>
              <a:t>while a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latin typeface="Corbel" pitchFamily="34" charset="0"/>
              </a:rPr>
              <a:t> is also of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4 bytes </a:t>
            </a:r>
            <a:r>
              <a:rPr lang="en-US" sz="2400" dirty="0" smtClean="0">
                <a:latin typeface="Corbel" pitchFamily="34" charset="0"/>
              </a:rPr>
              <a:t>but has a range of 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-3.4*10</a:t>
            </a:r>
            <a:r>
              <a:rPr lang="en-US" sz="2400" b="1" baseline="30000" dirty="0" smtClean="0">
                <a:solidFill>
                  <a:srgbClr val="FF0000"/>
                </a:solidFill>
                <a:latin typeface="Corbel" pitchFamily="34" charset="0"/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to 3.4 *10</a:t>
            </a:r>
            <a:r>
              <a:rPr lang="en-US" sz="2400" b="1" baseline="30000" dirty="0" smtClean="0">
                <a:solidFill>
                  <a:srgbClr val="FF0000"/>
                </a:solidFill>
                <a:latin typeface="Corbel" pitchFamily="34" charset="0"/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which is greater than the range of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so </a:t>
            </a:r>
            <a:r>
              <a:rPr lang="en-US" sz="2400" dirty="0" err="1" smtClean="0">
                <a:solidFill>
                  <a:srgbClr val="FF000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is smaller than float. </a:t>
            </a:r>
            <a:r>
              <a:rPr lang="en-US" sz="2400" dirty="0" smtClean="0">
                <a:latin typeface="Corbel" pitchFamily="34" charset="0"/>
              </a:rPr>
              <a:t>   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long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data type smaller than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float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Because the range of long is smaller than range of a float.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Basic Concepts In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Implicit Type Conversion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Expressions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1. </a:t>
            </a:r>
            <a:r>
              <a:rPr lang="en-US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b=a;       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 [range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&gt; byte]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2.</a:t>
            </a:r>
            <a:r>
              <a:rPr lang="en-US" b="1" dirty="0" smtClean="0">
                <a:latin typeface="Corbel" pitchFamily="34" charset="0"/>
              </a:rPr>
              <a:t> int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byte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b=a;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[range of byte&lt;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]</a:t>
            </a: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------------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b=(byte)a;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have to do explicit conversion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3</a:t>
            </a:r>
            <a:r>
              <a:rPr lang="en-US" b="1" dirty="0" smtClean="0">
                <a:latin typeface="Corbel" pitchFamily="34" charset="0"/>
              </a:rPr>
              <a:t>.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a=128;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byte b;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because ---[ range of 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&gt;byte]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   (byte)a; 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[b will become -128 as here after type 				conversion, rotation will take place]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4.   </a:t>
            </a:r>
            <a:r>
              <a:rPr lang="en-US" sz="29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</a:t>
            </a:r>
            <a:r>
              <a:rPr lang="en-US" sz="2900" b="1" dirty="0" err="1" smtClean="0">
                <a:latin typeface="Corbel" pitchFamily="34" charset="0"/>
              </a:rPr>
              <a:t>int</a:t>
            </a:r>
            <a:r>
              <a:rPr lang="en-US" sz="2900" b="1" dirty="0" smtClean="0">
                <a:latin typeface="Corbel" pitchFamily="34" charset="0"/>
              </a:rPr>
              <a:t>  b;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ecause range  of [short&lt;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]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5</a:t>
            </a:r>
            <a:r>
              <a:rPr lang="en-US" sz="2900" b="1" dirty="0" smtClean="0">
                <a:latin typeface="Corbel" pitchFamily="34" charset="0"/>
              </a:rPr>
              <a:t>. 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 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b=a; 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because range of [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&gt;short]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b=(short)a; 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(you have to do explicit </a:t>
            </a: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onversion)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6</a:t>
            </a:r>
            <a:r>
              <a:rPr lang="en-US" sz="2900" b="1" dirty="0" smtClean="0">
                <a:latin typeface="Corbel" pitchFamily="34" charset="0"/>
              </a:rPr>
              <a:t>.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a=32768;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b=a;   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b=(short)a;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But yet  value is also out of range java does rotation and assign the value  -32768 to the variable b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7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long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   because range wise [long &gt;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] so, its correct.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8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smtClean="0">
                <a:latin typeface="Corbel" pitchFamily="34" charset="0"/>
              </a:rPr>
              <a:t>long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value can’t assign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, it’s an error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 have to do explicit conversion.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9.   </a:t>
            </a:r>
            <a:r>
              <a:rPr lang="en-US" b="1" dirty="0" smtClean="0">
                <a:latin typeface="Corbel" pitchFamily="34" charset="0"/>
              </a:rPr>
              <a:t>long a=2147483648;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if  any integer constant crosses the 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data type then it has no meaning for java compiler.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</a:t>
            </a:r>
            <a:r>
              <a:rPr lang="en-US" b="1" dirty="0">
                <a:latin typeface="Corbel" pitchFamily="34" charset="0"/>
              </a:rPr>
              <a:t>long </a:t>
            </a:r>
            <a:r>
              <a:rPr lang="en-US" b="1" dirty="0" smtClean="0">
                <a:latin typeface="Corbel" pitchFamily="34" charset="0"/>
              </a:rPr>
              <a:t>a=2147483648L;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is assigned to integer 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so,error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conversion.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value is out of range so, compiler rotates it’s values(-2147483648)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error: value too large to be represented as integer </a:t>
            </a:r>
            <a:endParaRPr lang="en-IN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10.   </a:t>
            </a:r>
            <a:r>
              <a:rPr lang="en-US" sz="1200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byte as char starts from 0 and byte starts from -128.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11.   </a:t>
            </a:r>
            <a:r>
              <a:rPr lang="en-US" sz="1200" b="1" dirty="0" smtClean="0">
                <a:latin typeface="Corbel" pitchFamily="34" charset="0"/>
              </a:rPr>
              <a:t>char a=‘x’;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byte b; 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byte is not &gt; than char as byte ends at 127 while char ends at 65535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1200" dirty="0" smtClean="0">
                <a:latin typeface="Corbel" pitchFamily="34" charset="0"/>
              </a:rPr>
              <a:t>12.   </a:t>
            </a:r>
            <a:r>
              <a:rPr lang="en-US" sz="12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short as char starts from 0 and short starts from -32768.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13.  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short a;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a=b;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short is not &gt; than char as short ends at 32767 while char ends at 65535.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14.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b=a;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smaller than int.</a:t>
            </a:r>
          </a:p>
          <a:p>
            <a:pPr marL="514350" indent="-514350">
              <a:buNone/>
            </a:pPr>
            <a:r>
              <a:rPr lang="en-US" sz="1200" dirty="0" smtClean="0">
                <a:latin typeface="Corbel" pitchFamily="34" charset="0"/>
              </a:rPr>
              <a:t>15.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a=b;</a:t>
            </a:r>
            <a:endParaRPr lang="en-US" sz="12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</a:t>
            </a:r>
            <a:r>
              <a:rPr lang="en-US" sz="1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 is &gt; than char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16.  </a:t>
            </a:r>
            <a:r>
              <a:rPr lang="en-US" b="1" dirty="0" smtClean="0">
                <a:latin typeface="Corbel" pitchFamily="34" charset="0"/>
              </a:rPr>
              <a:t>double a=1.7;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float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b=(float)a;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17.  </a:t>
            </a:r>
            <a:r>
              <a:rPr lang="en-US" b="1" dirty="0" smtClean="0">
                <a:latin typeface="Corbel" pitchFamily="34" charset="0"/>
              </a:rPr>
              <a:t>float  </a:t>
            </a:r>
            <a:r>
              <a:rPr lang="en-US" b="1" dirty="0">
                <a:latin typeface="Corbel" pitchFamily="34" charset="0"/>
              </a:rPr>
              <a:t>a=1.7</a:t>
            </a:r>
            <a:r>
              <a:rPr lang="en-US" b="1" dirty="0" smtClean="0">
                <a:latin typeface="Corbel" pitchFamily="34" charset="0"/>
              </a:rPr>
              <a:t>;  	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Solution is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suffix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it with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or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18. </a:t>
            </a:r>
            <a:r>
              <a:rPr lang="en-US" b="1" dirty="0" smtClean="0">
                <a:latin typeface="Corbel" pitchFamily="34" charset="0"/>
              </a:rPr>
              <a:t>float  a=1.7f;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double b</a:t>
            </a:r>
            <a:r>
              <a:rPr lang="en-US" b="1" dirty="0"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19.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20.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21.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22.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Error Message :- Incompatible Types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cannot be converted into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any type implicitly or explicitly.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Conversion Diagram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6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Corbel" pitchFamily="34" charset="0"/>
              </a:rPr>
              <a:t>Previous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is called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assignment.</a:t>
            </a:r>
          </a:p>
          <a:p>
            <a:pPr marL="0" indent="0">
              <a:buNone/>
            </a:pP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another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called</a:t>
            </a:r>
            <a:r>
              <a:rPr lang="en-US" sz="4400" b="1" dirty="0" smtClean="0">
                <a:latin typeface="Corbel" pitchFamily="34" charset="0"/>
              </a:rPr>
              <a:t>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expression.</a:t>
            </a:r>
          </a:p>
          <a:p>
            <a:pPr marL="0" indent="0">
              <a:buNone/>
            </a:pPr>
            <a:endParaRPr lang="en-US" sz="4400" b="1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this rule in arithmetic expressions and converts a lower type value to higher type as per the operands involved</a:t>
            </a:r>
          </a:p>
          <a:p>
            <a:pPr marL="0" indent="0">
              <a:buNone/>
            </a:pPr>
            <a:r>
              <a:rPr lang="en-US" sz="4400" b="1" dirty="0" smtClean="0">
                <a:latin typeface="Corbel" pitchFamily="34" charset="0"/>
              </a:rPr>
              <a:t> </a:t>
            </a: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b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yte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short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c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har               int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i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nt </a:t>
            </a:r>
            <a:r>
              <a:rPr lang="en-US" sz="3800" dirty="0" smtClean="0">
                <a:solidFill>
                  <a:srgbClr val="FF0000"/>
                </a:solidFill>
                <a:latin typeface="Corbel" pitchFamily="34" charset="0"/>
              </a:rPr>
              <a:t>                 </a:t>
            </a:r>
            <a:r>
              <a:rPr lang="en-US" sz="3800" b="1" dirty="0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r>
              <a:rPr lang="en-US" sz="3800" dirty="0" smtClean="0">
                <a:latin typeface="Corbel" pitchFamily="34" charset="0"/>
              </a:rPr>
              <a:t>            </a:t>
            </a:r>
            <a:r>
              <a:rPr lang="en-US" sz="3800" b="1" dirty="0" err="1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endParaRPr lang="en-US" sz="3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</a:t>
            </a:r>
            <a:r>
              <a:rPr lang="en-US" sz="3800" b="1" dirty="0" smtClean="0">
                <a:solidFill>
                  <a:srgbClr val="00B050"/>
                </a:solidFill>
                <a:latin typeface="Corbel" pitchFamily="34" charset="0"/>
              </a:rPr>
              <a:t>float         </a:t>
            </a:r>
            <a:r>
              <a:rPr lang="en-US" sz="3800" b="1" dirty="0" err="1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endParaRPr lang="en-US" sz="3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                   </a:t>
            </a:r>
            <a:r>
              <a:rPr lang="en-US" sz="3800" b="1" dirty="0" smtClean="0">
                <a:solidFill>
                  <a:srgbClr val="C00000"/>
                </a:solidFill>
                <a:latin typeface="Corbel" pitchFamily="34" charset="0"/>
              </a:rPr>
              <a:t>double </a:t>
            </a:r>
            <a:r>
              <a:rPr lang="en-US" sz="3800" dirty="0" smtClean="0">
                <a:latin typeface="Corbel" pitchFamily="34" charset="0"/>
              </a:rPr>
              <a:t>       </a:t>
            </a:r>
            <a:r>
              <a:rPr lang="en-US" sz="3800" b="1" dirty="0" err="1" smtClean="0">
                <a:solidFill>
                  <a:srgbClr val="C00000"/>
                </a:solidFill>
                <a:latin typeface="Corbel" pitchFamily="34" charset="0"/>
              </a:rPr>
              <a:t>double</a:t>
            </a:r>
            <a:endParaRPr lang="en-US" sz="3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orbel" pitchFamily="34" charset="0"/>
              </a:rPr>
              <a:t>                               </a:t>
            </a:r>
            <a:endParaRPr lang="en-US" sz="3800" dirty="0">
              <a:latin typeface="Corbe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071670" y="4857760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143240" y="5072074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143372" y="5214950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a=10,b=20;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c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 = a + b;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possible loss of precision. </a:t>
            </a:r>
            <a:r>
              <a:rPr lang="en-US" b="1" dirty="0" smtClean="0">
                <a:latin typeface="Corbel" pitchFamily="34" charset="0"/>
              </a:rPr>
              <a:t>[byte &lt;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]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 both a and b are bytes java converts them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Sol:-1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c=(byte)(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not reliable as byte is &lt; </a:t>
            </a: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so there maybe           			        rotation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value.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Sol:-2                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 a=10,b=20;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c;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more reliable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857892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Which of these is necessary condition for  automatic type conversion in Java?</a:t>
            </a: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A.</a:t>
            </a:r>
            <a:r>
              <a:rPr lang="en-US" sz="2400" dirty="0" smtClean="0">
                <a:latin typeface="Corbel" pitchFamily="34" charset="0"/>
              </a:rPr>
              <a:t>  The </a:t>
            </a:r>
            <a:r>
              <a:rPr lang="en-US" sz="2400" dirty="0">
                <a:latin typeface="Corbel" pitchFamily="34" charset="0"/>
              </a:rPr>
              <a:t>destination type is smaller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B.</a:t>
            </a:r>
            <a:r>
              <a:rPr lang="en-US" sz="2400" dirty="0" smtClean="0">
                <a:latin typeface="Corbel" pitchFamily="34" charset="0"/>
              </a:rPr>
              <a:t>  </a:t>
            </a:r>
            <a:r>
              <a:rPr lang="en-US" sz="2400" dirty="0">
                <a:latin typeface="Corbel" pitchFamily="34" charset="0"/>
              </a:rPr>
              <a:t>The destination type is larger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Corbel" pitchFamily="34" charset="0"/>
              </a:rPr>
              <a:t>C. 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dirty="0">
                <a:latin typeface="Corbel" pitchFamily="34" charset="0"/>
              </a:rPr>
              <a:t>destination type can be larger or smaller than source </a:t>
            </a:r>
            <a:r>
              <a:rPr lang="en-US" sz="2400" dirty="0" smtClean="0">
                <a:latin typeface="Corbel" pitchFamily="34" charset="0"/>
              </a:rPr>
              <a:t>	</a:t>
            </a: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      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D.  </a:t>
            </a:r>
            <a:r>
              <a:rPr lang="en-US" sz="2400" dirty="0">
                <a:latin typeface="Corbel" pitchFamily="34" charset="0"/>
              </a:rPr>
              <a:t>None of the mentioned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Answer:-B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Generally,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 types</a:t>
            </a:r>
            <a:r>
              <a:rPr lang="en-IN" sz="2400" dirty="0" smtClean="0">
                <a:latin typeface="Corbel" pitchFamily="34" charset="0"/>
              </a:rPr>
              <a:t> are used to create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IN" sz="2400" dirty="0" smtClean="0">
                <a:latin typeface="Corbel" pitchFamily="34" charset="0"/>
              </a:rPr>
              <a:t> where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IN" sz="2400" dirty="0" smtClean="0">
                <a:latin typeface="Corbel" pitchFamily="34" charset="0"/>
              </a:rPr>
              <a:t>will hold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values</a:t>
            </a:r>
            <a:r>
              <a:rPr lang="en-IN" sz="2400" dirty="0" smtClean="0">
                <a:latin typeface="Corbel" pitchFamily="34" charset="0"/>
              </a:rPr>
              <a:t>, as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defined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range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values</a:t>
            </a:r>
            <a:r>
              <a:rPr lang="en-IN" sz="2400" dirty="0" smtClean="0">
                <a:latin typeface="Corbel" pitchFamily="34" charset="0"/>
              </a:rPr>
              <a:t> of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 type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 supports 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 categories of data types: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Primitive data types</a:t>
            </a:r>
            <a:r>
              <a:rPr lang="en-IN" dirty="0" smtClean="0">
                <a:latin typeface="Corbel" pitchFamily="34" charset="0"/>
              </a:rPr>
              <a:t> 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Non Primitive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What is the error in this code?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byte b = 50;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 = b * 50;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</a:t>
            </a:r>
            <a:r>
              <a:rPr lang="en-US" dirty="0" smtClean="0">
                <a:latin typeface="Corbel" pitchFamily="34" charset="0"/>
              </a:rPr>
              <a:t>  b </a:t>
            </a:r>
            <a:r>
              <a:rPr lang="en-US" dirty="0">
                <a:latin typeface="Corbel" pitchFamily="34" charset="0"/>
              </a:rPr>
              <a:t>can not contain value </a:t>
            </a:r>
            <a:r>
              <a:rPr lang="en-US" dirty="0" smtClean="0">
                <a:latin typeface="Corbel" pitchFamily="34" charset="0"/>
              </a:rPr>
              <a:t>2500</a:t>
            </a:r>
            <a:r>
              <a:rPr lang="en-US" dirty="0">
                <a:latin typeface="Corbel" pitchFamily="34" charset="0"/>
              </a:rPr>
              <a:t>, limited by its range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</a:t>
            </a:r>
            <a:r>
              <a:rPr lang="en-US" dirty="0" smtClean="0">
                <a:latin typeface="Corbel" pitchFamily="34" charset="0"/>
              </a:rPr>
              <a:t>   </a:t>
            </a:r>
            <a:r>
              <a:rPr lang="en-US" dirty="0">
                <a:latin typeface="Corbel" pitchFamily="34" charset="0"/>
              </a:rPr>
              <a:t>* operator has converted b * </a:t>
            </a:r>
            <a:r>
              <a:rPr lang="en-US" dirty="0" smtClean="0">
                <a:latin typeface="Corbel" pitchFamily="34" charset="0"/>
              </a:rPr>
              <a:t>50 </a:t>
            </a:r>
            <a:r>
              <a:rPr lang="en-US" dirty="0">
                <a:latin typeface="Corbel" pitchFamily="34" charset="0"/>
              </a:rPr>
              <a:t>into </a:t>
            </a:r>
            <a:r>
              <a:rPr lang="en-US" dirty="0" err="1">
                <a:latin typeface="Corbel" pitchFamily="34" charset="0"/>
              </a:rPr>
              <a:t>int</a:t>
            </a:r>
            <a:r>
              <a:rPr lang="en-US" dirty="0">
                <a:latin typeface="Corbel" pitchFamily="34" charset="0"/>
              </a:rPr>
              <a:t>, which can not </a:t>
            </a:r>
            <a:r>
              <a:rPr lang="en-US" dirty="0" smtClean="0">
                <a:latin typeface="Corbel" pitchFamily="34" charset="0"/>
              </a:rPr>
              <a:t>  	be </a:t>
            </a:r>
            <a:r>
              <a:rPr lang="en-US" dirty="0">
                <a:latin typeface="Corbel" pitchFamily="34" charset="0"/>
              </a:rPr>
              <a:t>converted to byte without casting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 </a:t>
            </a:r>
            <a:r>
              <a:rPr lang="en-US" dirty="0">
                <a:latin typeface="Corbel" pitchFamily="34" charset="0"/>
              </a:rPr>
              <a:t>b can not contain value 50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   </a:t>
            </a:r>
            <a:r>
              <a:rPr lang="en-US" dirty="0">
                <a:latin typeface="Corbel" pitchFamily="34" charset="0"/>
              </a:rPr>
              <a:t>No error in this </a:t>
            </a:r>
            <a:r>
              <a:rPr lang="en-US" dirty="0" smtClean="0">
                <a:latin typeface="Corbel" pitchFamily="34" charset="0"/>
              </a:rPr>
              <a:t>code.</a:t>
            </a: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Answer:-B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If an expression contains double, </a:t>
            </a:r>
            <a:r>
              <a:rPr lang="en-US" sz="2800" b="1" dirty="0" err="1" smtClean="0">
                <a:latin typeface="Corbel" pitchFamily="34" charset="0"/>
              </a:rPr>
              <a:t>int</a:t>
            </a:r>
            <a:r>
              <a:rPr lang="en-US" sz="2800" b="1" dirty="0" smtClean="0">
                <a:latin typeface="Corbel" pitchFamily="34" charset="0"/>
              </a:rPr>
              <a:t>, float, long, then 	whole expression will promoted into which of these   data  types ?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  </a:t>
            </a:r>
            <a:r>
              <a:rPr lang="en-US" dirty="0" smtClean="0">
                <a:latin typeface="Corbel" pitchFamily="34" charset="0"/>
              </a:rPr>
              <a:t>long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  </a:t>
            </a:r>
            <a:r>
              <a:rPr lang="en-US" dirty="0" err="1" smtClean="0">
                <a:latin typeface="Corbel" pitchFamily="34" charset="0"/>
              </a:rPr>
              <a:t>int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</a:t>
            </a:r>
            <a:r>
              <a:rPr lang="en-US" dirty="0" smtClean="0">
                <a:latin typeface="Corbel" pitchFamily="34" charset="0"/>
              </a:rPr>
              <a:t>double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</a:t>
            </a:r>
            <a:r>
              <a:rPr lang="en-US" dirty="0" smtClean="0">
                <a:latin typeface="Corbel" pitchFamily="34" charset="0"/>
              </a:rPr>
              <a:t>  float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Answer:-C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4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2316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9826086245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</a:t>
            </a:r>
            <a:r>
              <a:rPr lang="en-US" sz="2800" b="1" u="sng" smtClean="0">
                <a:solidFill>
                  <a:srgbClr val="0070C0"/>
                </a:solidFill>
                <a:latin typeface="Corbel" pitchFamily="34" charset="0"/>
              </a:rPr>
              <a:t>for Sixth </a:t>
            </a:r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Operators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Displaying values of variables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Concatenation using operator +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Concept of default values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Program to calculate area and circumference of Circle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Data Type Categories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atatype-image(corrected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Non 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Non primitive data types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also called as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reference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Non Primitive Data  Type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used to refer to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variables of  type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enums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interface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represented as objects.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will discuss this in later chapters like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orbel" pitchFamily="34" charset="0"/>
              </a:rPr>
              <a:t>There are totally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eight</a:t>
            </a:r>
            <a:r>
              <a:rPr lang="en-IN" dirty="0" smtClean="0">
                <a:latin typeface="Corbel" pitchFamily="34" charset="0"/>
              </a:rPr>
              <a:t> primitive data types 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dirty="0" smtClean="0">
                <a:latin typeface="Corbel" pitchFamily="34" charset="0"/>
              </a:rPr>
              <a:t>. They can be categorized as given below:</a:t>
            </a: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Integer types </a:t>
            </a:r>
            <a:r>
              <a:rPr lang="en-IN" dirty="0" smtClean="0">
                <a:latin typeface="Corbel" pitchFamily="34" charset="0"/>
              </a:rPr>
              <a:t>(Does not allow decimal places)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byte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short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long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Rational Numbers</a:t>
            </a:r>
            <a:r>
              <a:rPr lang="en-IN" dirty="0" smtClean="0">
                <a:latin typeface="Corbel" pitchFamily="34" charset="0"/>
              </a:rPr>
              <a:t>(Numbers with decimal places)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double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char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Conditional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boolean</a:t>
            </a:r>
            <a:endParaRPr lang="en-IN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2071678"/>
          <a:ext cx="7143800" cy="350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</a:p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(In Bytes)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byte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1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-128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127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short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-32768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32767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orbel" pitchFamily="34" charset="0"/>
                        </a:rPr>
                        <a:t>int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4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-2147483648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  <a:r>
                        <a:rPr lang="en-US" sz="2000" b="1" dirty="0" smtClean="0">
                          <a:latin typeface="Corbel" pitchFamily="34" charset="0"/>
                        </a:rPr>
                        <a:t> 2147483648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long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-9223,372,036,854,775,808 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to</a:t>
                      </a:r>
                    </a:p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9223,372,036,854,775,807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Rational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</a:p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(In Bytes)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float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4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-3.4 * 10</a:t>
                      </a:r>
                      <a:r>
                        <a:rPr lang="en-IN" sz="2000" b="1" baseline="30000" dirty="0" smtClean="0">
                          <a:latin typeface="Corbel" pitchFamily="34" charset="0"/>
                        </a:rPr>
                        <a:t>38</a:t>
                      </a:r>
                      <a:r>
                        <a:rPr kumimoji="0" lang="en-IN" sz="2000" b="0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baseline="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sz="2000" b="0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3.4 * 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r>
                        <a:rPr lang="en-US" sz="2000" b="1" baseline="0" dirty="0" smtClean="0">
                          <a:latin typeface="Corbel" pitchFamily="34" charset="0"/>
                        </a:rPr>
                        <a:t>(6 significant decimal digits)</a:t>
                      </a:r>
                      <a:endParaRPr lang="en-IN" sz="2000" b="1" baseline="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double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8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-1.7*10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000" b="1" i="0" kern="120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1.7*10</a:t>
                      </a:r>
                      <a:r>
                        <a:rPr kumimoji="0" lang="en-IN" sz="2000" b="1" i="0" kern="1200" baseline="300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lang="en-IN" sz="2000" b="1" dirty="0" smtClean="0">
                          <a:latin typeface="Corbel" pitchFamily="34" charset="0"/>
                        </a:rPr>
                        <a:t/>
                      </a:r>
                      <a:br>
                        <a:rPr lang="en-IN" sz="2000" b="1" dirty="0" smtClean="0">
                          <a:latin typeface="Corbel" pitchFamily="34" charset="0"/>
                        </a:rPr>
                      </a:br>
                      <a:r>
                        <a:rPr kumimoji="0" lang="en-IN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(15 significant decimal digits)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Primitive Data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r>
              <a:rPr lang="en-US" sz="2300" dirty="0" smtClean="0"/>
              <a:t> </a:t>
            </a:r>
            <a:endParaRPr lang="en-US" sz="20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74580" cy="8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27"/>
                <a:gridCol w="803426"/>
                <a:gridCol w="3979627"/>
              </a:tblGrid>
              <a:tr h="41968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Size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Range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44765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char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baseline="0" dirty="0" smtClean="0">
                          <a:solidFill>
                            <a:srgbClr val="FF0000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US" sz="2000" b="1" i="0" kern="1200" baseline="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65535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2566</TotalTime>
  <Words>1661</Words>
  <Application>Microsoft Office PowerPoint</Application>
  <PresentationFormat>On-screen Show (4:3)</PresentationFormat>
  <Paragraphs>398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Data Types</vt:lpstr>
      <vt:lpstr>Data Type Categories</vt:lpstr>
      <vt:lpstr>Non 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  <vt:lpstr>End Of Lecture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298</cp:revision>
  <dcterms:created xsi:type="dcterms:W3CDTF">2015-12-21T13:46:48Z</dcterms:created>
  <dcterms:modified xsi:type="dcterms:W3CDTF">2020-09-10T16:41:43Z</dcterms:modified>
</cp:coreProperties>
</file>