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Default Extension="png" ContentType="image/png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327" r:id="rId6"/>
    <p:sldId id="326" r:id="rId7"/>
    <p:sldId id="325" r:id="rId8"/>
    <p:sldId id="324" r:id="rId9"/>
    <p:sldId id="323" r:id="rId10"/>
    <p:sldId id="322" r:id="rId11"/>
    <p:sldId id="321" r:id="rId12"/>
    <p:sldId id="320" r:id="rId13"/>
    <p:sldId id="319" r:id="rId14"/>
    <p:sldId id="318" r:id="rId15"/>
    <p:sldId id="317" r:id="rId16"/>
    <p:sldId id="316" r:id="rId17"/>
    <p:sldId id="315" r:id="rId18"/>
    <p:sldId id="314" r:id="rId19"/>
    <p:sldId id="262" r:id="rId20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926" autoAdjust="0"/>
    <p:restoredTop sz="94628" autoAdjust="0"/>
  </p:normalViewPr>
  <p:slideViewPr>
    <p:cSldViewPr>
      <p:cViewPr varScale="1">
        <p:scale>
          <a:sx n="115" d="100"/>
          <a:sy n="115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851772" y="2947030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 smtClean="0">
                <a:solidFill>
                  <a:srgbClr val="FFC000"/>
                </a:solidFill>
              </a:rPr>
              <a:t>Lecture-27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643306" y="2285998"/>
            <a:ext cx="4714908" cy="500066"/>
          </a:xfrm>
        </p:spPr>
        <p:txBody>
          <a:bodyPr/>
          <a:lstStyle/>
          <a:p>
            <a:r>
              <a:rPr lang="en-US" sz="4000" dirty="0" smtClean="0">
                <a:latin typeface="Georgia(Body)"/>
              </a:rPr>
              <a:t>Java SE(Core java)</a:t>
            </a:r>
          </a:p>
          <a:p>
            <a:endParaRPr lang="en-IN" sz="4000" dirty="0">
              <a:latin typeface="Georgia(Body)"/>
            </a:endParaRP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Exception Hierarchy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2786064"/>
            <a:ext cx="3571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It represents those exceptions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which are not meant to be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handled by programmers.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They are either handled by </a:t>
            </a:r>
            <a:r>
              <a:rPr lang="en-US" dirty="0" smtClean="0">
                <a:solidFill>
                  <a:srgbClr val="FF0000"/>
                </a:solidFill>
              </a:rPr>
              <a:t>JVM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bg1"/>
                </a:solidFill>
              </a:rPr>
              <a:t>or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6314" y="2786064"/>
            <a:ext cx="4030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This class represents those exception which can and should be handled by a programmer in his program.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All exception classes are derived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 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Exception class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827584" y="235743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Error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43570" y="2285998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70C0"/>
                </a:solidFill>
              </a:rPr>
              <a:t>Exception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347864" y="114299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FFFF00"/>
                </a:solidFill>
              </a:rPr>
              <a:t>Throwable</a:t>
            </a:r>
            <a:endParaRPr lang="en-IN" dirty="0">
              <a:solidFill>
                <a:srgbClr val="FFFF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4643438" y="1428742"/>
            <a:ext cx="2000264" cy="92869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2"/>
            <a:endCxn id="9" idx="0"/>
          </p:cNvCxnSpPr>
          <p:nvPr/>
        </p:nvCxnSpPr>
        <p:spPr>
          <a:xfrm rot="5400000">
            <a:off x="2925307" y="674739"/>
            <a:ext cx="845114" cy="2520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Exception Hierarchy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2844" y="1667902"/>
            <a:ext cx="396044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ArithmeticException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NoSuchElementException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smtClean="0"/>
              <a:t>  </a:t>
            </a:r>
            <a:r>
              <a:rPr lang="en-US" sz="1600" dirty="0" err="1" smtClean="0">
                <a:solidFill>
                  <a:srgbClr val="0070C0"/>
                </a:solidFill>
              </a:rPr>
              <a:t>InputMismatchException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NumberFormatException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IndexOutOfBoundsException</a:t>
            </a:r>
            <a:endParaRPr lang="en-US" sz="1600" dirty="0" smtClean="0">
              <a:solidFill>
                <a:srgbClr val="00206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</a:rPr>
              <a:t>ArrayIndexOutOfBoundsException</a:t>
            </a:r>
            <a:endParaRPr lang="en-US" sz="1600" dirty="0" smtClean="0">
              <a:solidFill>
                <a:srgbClr val="0070C0"/>
              </a:solidFill>
            </a:endParaRPr>
          </a:p>
          <a:p>
            <a:r>
              <a:rPr lang="en-US" sz="1600" dirty="0" smtClean="0">
                <a:solidFill>
                  <a:srgbClr val="0070C0"/>
                </a:solidFill>
              </a:rPr>
              <a:t>  </a:t>
            </a:r>
            <a:r>
              <a:rPr lang="en-US" sz="1600" dirty="0" err="1" smtClean="0">
                <a:solidFill>
                  <a:srgbClr val="0070C0"/>
                </a:solidFill>
              </a:rPr>
              <a:t>StringIndexOutOfBoundsException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NullPointerException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00496" y="2263690"/>
            <a:ext cx="2880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2060"/>
                </a:solidFill>
              </a:rPr>
              <a:t>FileNotFoundException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EOFException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MalformedURLException</a:t>
            </a:r>
            <a:endParaRPr lang="en-US" sz="1600" dirty="0" smtClean="0">
              <a:solidFill>
                <a:srgbClr val="00206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SocketException</a:t>
            </a:r>
            <a:endParaRPr lang="en-US" sz="1600" dirty="0" smtClean="0">
              <a:solidFill>
                <a:srgbClr val="0070C0"/>
              </a:solidFill>
            </a:endParaRPr>
          </a:p>
          <a:p>
            <a:endParaRPr lang="en-US" sz="1600" dirty="0" smtClean="0"/>
          </a:p>
          <a:p>
            <a:r>
              <a:rPr lang="en-US" sz="1600" dirty="0" err="1" smtClean="0">
                <a:solidFill>
                  <a:srgbClr val="002060"/>
                </a:solidFill>
              </a:rPr>
              <a:t>NullPointerException</a:t>
            </a:r>
            <a:endParaRPr lang="en-IN" sz="1600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7504" y="1324267"/>
            <a:ext cx="27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 smtClean="0">
                <a:solidFill>
                  <a:srgbClr val="0070C0"/>
                </a:solidFill>
              </a:rPr>
              <a:t>RuntimeException</a:t>
            </a:r>
            <a:endParaRPr lang="en-IN" sz="1600" dirty="0">
              <a:solidFill>
                <a:srgbClr val="0070C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857620" y="1916666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 smtClean="0">
                <a:solidFill>
                  <a:srgbClr val="0070C0"/>
                </a:solidFill>
              </a:rPr>
              <a:t>IOException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48264" y="1714494"/>
            <a:ext cx="1872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70C0"/>
                </a:solidFill>
              </a:rPr>
              <a:t>SQLException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14744" y="928676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002060"/>
                </a:solidFill>
              </a:rPr>
              <a:t>Exception</a:t>
            </a:r>
            <a:endParaRPr lang="en-IN" b="1" dirty="0">
              <a:solidFill>
                <a:srgbClr val="002060"/>
              </a:solidFill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857752" y="1214428"/>
            <a:ext cx="2428892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2" idx="2"/>
          </p:cNvCxnSpPr>
          <p:nvPr/>
        </p:nvCxnSpPr>
        <p:spPr>
          <a:xfrm rot="16200000" flipH="1">
            <a:off x="4349460" y="1563392"/>
            <a:ext cx="630800" cy="1000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rot="10800000" flipV="1">
            <a:off x="2071670" y="1142990"/>
            <a:ext cx="1928826" cy="21431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Java’s rule on multiple catch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6"/>
          <p:cNvSpPr txBox="1">
            <a:spLocks/>
          </p:cNvSpPr>
          <p:nvPr/>
        </p:nvSpPr>
        <p:spPr>
          <a:xfrm>
            <a:off x="301752" y="1071552"/>
            <a:ext cx="8503920" cy="290209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has a very strict rule while using multiple catch for a try block.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They rule is that, a parent class of exception hierarchy cannot come before its child class.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is because a reference of parent class can easily point to the child class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and hence, the child class catch block will never run.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44544" y="1071552"/>
            <a:ext cx="4327456" cy="3372982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catch(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IOException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catch(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FileNotFoundException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f)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4781048" y="1071552"/>
            <a:ext cx="4362952" cy="308723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1300" dirty="0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ry</a:t>
            </a:r>
            <a:endParaRPr kumimoji="0" lang="en-US" sz="13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atch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FileNotFoundException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f)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c</a:t>
            </a:r>
            <a:r>
              <a:rPr kumimoji="0" lang="en-US" sz="13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atch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lang="en-US" sz="1300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IO</a:t>
            </a: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Exception e)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----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/>
              <a:buNone/>
              <a:tabLst/>
              <a:defRPr/>
            </a:pPr>
            <a:r>
              <a:rPr kumimoji="0" lang="en-US" sz="13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Multiply 8"/>
          <p:cNvSpPr/>
          <p:nvPr/>
        </p:nvSpPr>
        <p:spPr>
          <a:xfrm>
            <a:off x="1403648" y="2143122"/>
            <a:ext cx="504056" cy="1296144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6588224" y="2428874"/>
            <a:ext cx="432048" cy="432048"/>
          </a:xfrm>
          <a:prstGeom prst="line">
            <a:avLst/>
          </a:prstGeom>
          <a:ln w="444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 flipV="1">
            <a:off x="6444208" y="2713486"/>
            <a:ext cx="144016" cy="144016"/>
          </a:xfrm>
          <a:prstGeom prst="line">
            <a:avLst/>
          </a:prstGeom>
          <a:ln w="44450" cmpd="sng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0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20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Exercise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56726"/>
            <a:ext cx="9144000" cy="301522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WAP to accept 2 integers from the user and display the result of their division and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sum. Your program should behave in the following way –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both the inputs are integers and are valid then the program should display the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result of their division and sum.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denominator is  then program should display relevant error message but should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display the sum.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input value is not an integer then the program should display relevant message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neither division nor sum should be displayed.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Solution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8892480" cy="3714776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java.util.Scanner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sz="24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DivideAndSum</a:t>
            </a:r>
            <a:endParaRPr kumimoji="0" 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public static void main(String [ ]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Scanner kb=new Scanner(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System.in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a=0,b=0;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(“Enter two numbers”);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a=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kb.nextInt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b=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kb.nextInt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c=a/b;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(“Division is ”+c);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Exercise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913850"/>
            <a:ext cx="8647936" cy="3801040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catch(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ArithmeticException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(“Denominator should not be 0”);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catch(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InputMismatchException</a:t>
            </a: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(“Please enter integers only”);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System.exit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(0);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d=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a+b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(“Sum is ”+d);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smtClean="0">
                <a:cs typeface="Arial" pitchFamily="34" charset="0"/>
              </a:rPr>
              <a:t>Today’s Agenda</a:t>
            </a:r>
            <a:endParaRPr lang="en-US" sz="3600" dirty="0">
              <a:cs typeface="Arial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01630" y="3286130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28613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3" y="857238"/>
            <a:ext cx="37862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</a:pPr>
            <a:r>
              <a:rPr lang="en-US" sz="1400" b="1" dirty="0" smtClean="0">
                <a:solidFill>
                  <a:srgbClr val="FF0000"/>
                </a:solidFill>
              </a:rPr>
              <a:t>Exception Handling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44640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</a:pPr>
            <a:r>
              <a:rPr lang="en-US" sz="1400" b="1" dirty="0" smtClean="0">
                <a:solidFill>
                  <a:srgbClr val="FF0000"/>
                </a:solidFill>
              </a:rPr>
              <a:t>Keywords used</a:t>
            </a:r>
            <a:r>
              <a:rPr lang="en-US" sz="1400" b="1" dirty="0" smtClean="0"/>
              <a:t> in Exception Handling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857620" y="2571750"/>
            <a:ext cx="37147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</a:pPr>
            <a:r>
              <a:rPr lang="en-US" sz="1400" b="1" dirty="0" smtClean="0"/>
              <a:t>Keywords </a:t>
            </a:r>
            <a:r>
              <a:rPr lang="en-US" sz="1400" b="1" dirty="0" smtClean="0">
                <a:solidFill>
                  <a:srgbClr val="FF0000"/>
                </a:solidFill>
              </a:rPr>
              <a:t>try</a:t>
            </a:r>
            <a:r>
              <a:rPr lang="en-US" sz="1400" b="1" dirty="0" smtClean="0"/>
              <a:t> and </a:t>
            </a:r>
            <a:r>
              <a:rPr lang="en-US" sz="1400" b="1" dirty="0" smtClean="0">
                <a:solidFill>
                  <a:srgbClr val="FF0000"/>
                </a:solidFill>
              </a:rPr>
              <a:t>catch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857620" y="3429006"/>
            <a:ext cx="34290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SzPct val="100000"/>
            </a:pPr>
            <a:r>
              <a:rPr lang="en-US" sz="1400" b="1" dirty="0" smtClean="0"/>
              <a:t>Exception </a:t>
            </a:r>
            <a:r>
              <a:rPr lang="en-US" sz="1400" b="1" dirty="0" smtClean="0">
                <a:solidFill>
                  <a:srgbClr val="FF0000"/>
                </a:solidFill>
              </a:rPr>
              <a:t>hierarchy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Exception Handling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58670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programming languages like java means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 time errors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i.e. errors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which appear during execution of a program.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might be due to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user’s wrong input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or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any logical fallacy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the program.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Exception handling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is the behavior of a program after an exception occurs.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 before understanding how to handle exception, first let us understand what  java does when an exception occurs.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default java takes 2 actions whenever an exception occurs - 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 smtClean="0"/>
              <a:t>Exception Handling</a:t>
            </a:r>
            <a:br>
              <a:rPr lang="en-US" sz="3000" b="1" dirty="0" smtClean="0"/>
            </a:br>
            <a:r>
              <a:rPr lang="en-US" sz="3000" b="1" dirty="0" smtClean="0"/>
              <a:t>How java handles it???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387247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immediately kills the program on the line where the exception occurs.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defines the reason for exception but is highly technical and is not friendly to an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user.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Both the above actions are not user friendly because,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exception occurs at least those lines should continue to run which are not related with the exception.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 would be much better if our program displays an easy to understand message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regarding the exception so that the user can become aware about his mistakes.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Exception handling Keywords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72960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Java provides us keywords which can be used to write handle exceptions in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dirty="0" smtClean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programmers own way, which will be much more user friendly – 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try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catch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throws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</a:t>
            </a:r>
          </a:p>
          <a:p>
            <a:pPr marL="457200" marR="0" lvl="0" indent="-4572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try and catch 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928676"/>
            <a:ext cx="8647936" cy="36581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sng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Syntax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catch(&lt;Exception class name&gt; 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&lt;object reference&gt;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---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71538" y="1285866"/>
            <a:ext cx="6000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Those lines on which an exception may occur are written in the try block.</a:t>
            </a:r>
            <a:endParaRPr lang="en-IN" dirty="0">
              <a:solidFill>
                <a:srgbClr val="FFFF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43608" y="2000246"/>
            <a:ext cx="55446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As soon as an exception occurs, java leaves the try block and moves towards the catch block</a:t>
            </a:r>
            <a:r>
              <a:rPr lang="en-US" dirty="0" smtClean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357554" y="3214692"/>
            <a:ext cx="55007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Object reference</a:t>
            </a:r>
            <a:r>
              <a:rPr lang="en-US" dirty="0" smtClean="0">
                <a:solidFill>
                  <a:schemeClr val="bg1"/>
                </a:solidFill>
              </a:rPr>
              <a:t> points to that object which is sent by the try block after an exception occurs.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class should be similar to the exception which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has occurred. Example, 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ArithmeticException</a:t>
            </a:r>
            <a:r>
              <a:rPr lang="en-US" dirty="0" smtClean="0"/>
              <a:t>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class.</a:t>
            </a:r>
          </a:p>
        </p:txBody>
      </p:sp>
      <p:cxnSp>
        <p:nvCxnSpPr>
          <p:cNvPr id="11" name="Curved Connector 10"/>
          <p:cNvCxnSpPr/>
          <p:nvPr/>
        </p:nvCxnSpPr>
        <p:spPr>
          <a:xfrm rot="16200000" flipH="1">
            <a:off x="355449" y="2144832"/>
            <a:ext cx="1008112" cy="576064"/>
          </a:xfrm>
          <a:prstGeom prst="curvedConnector3">
            <a:avLst>
              <a:gd name="adj1" fmla="val 62559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try and catch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285866"/>
            <a:ext cx="9144000" cy="2944354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cannot be any other line between a try and a catch block, they should be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continuous.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try block can have multiple catch blocks.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 exceptions are pre defined classes in java. If no catch block matches the exception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tabLst/>
              <a:defRPr/>
            </a:pPr>
            <a:r>
              <a:rPr lang="en-US" sz="2400" dirty="0" smtClean="0">
                <a:solidFill>
                  <a:schemeClr val="bg1"/>
                </a:solidFill>
              </a:rPr>
              <a:t>	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 then java shows its default behavior.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What is to be specified in the catch block is completely on the programmer.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Let us understand this through an example.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928676"/>
            <a:ext cx="7344816" cy="358670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import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java.util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.*;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class </a:t>
            </a:r>
            <a:r>
              <a:rPr kumimoji="0" lang="en-US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DivideAndSum</a:t>
            </a:r>
            <a:endParaRPr kumimoji="0" lang="en-US" b="1" i="0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public static void main(String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args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[])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Scanner kb=new Scanner(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System.in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("Enter two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a=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kb.nextInt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b=</a:t>
            </a:r>
            <a:r>
              <a:rPr kumimoji="0" lang="en-US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kb.nextInt</a:t>
            </a: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);</a:t>
            </a: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 smtClean="0"/>
              <a:t>Example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8899456" cy="3729602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try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c=a/b;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("Division=  "+c);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catch(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ArithmeticException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ex)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(“Please input non zero denominator");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d=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a+b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</a:t>
            </a:r>
            <a:r>
              <a:rPr kumimoji="0" lang="en-US" sz="1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System.out.println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("Sum is="+d);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pic>
        <p:nvPicPr>
          <p:cNvPr id="8" name="Picture 7" descr="Untitl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0" y="1071552"/>
            <a:ext cx="4801270" cy="1262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1554</TotalTime>
  <Words>587</Words>
  <Application>Microsoft Office PowerPoint</Application>
  <PresentationFormat>On-screen Show (16:9)</PresentationFormat>
  <Paragraphs>214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Cover and End Slide Master</vt:lpstr>
      <vt:lpstr>Contents Slide Master</vt:lpstr>
      <vt:lpstr>Section Break Slide Master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Server</cp:lastModifiedBy>
  <cp:revision>147</cp:revision>
  <dcterms:created xsi:type="dcterms:W3CDTF">2016-12-05T23:26:54Z</dcterms:created>
  <dcterms:modified xsi:type="dcterms:W3CDTF">2020-03-03T05:25:06Z</dcterms:modified>
</cp:coreProperties>
</file>