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324" r:id="rId6"/>
    <p:sldId id="323" r:id="rId7"/>
    <p:sldId id="322" r:id="rId8"/>
    <p:sldId id="321" r:id="rId9"/>
    <p:sldId id="320" r:id="rId10"/>
    <p:sldId id="332" r:id="rId11"/>
    <p:sldId id="319" r:id="rId12"/>
    <p:sldId id="318" r:id="rId13"/>
    <p:sldId id="317" r:id="rId14"/>
    <p:sldId id="316" r:id="rId15"/>
    <p:sldId id="315" r:id="rId16"/>
    <p:sldId id="314" r:id="rId17"/>
    <p:sldId id="262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926" autoAdjust="0"/>
    <p:restoredTop sz="94628" autoAdjust="0"/>
  </p:normalViewPr>
  <p:slideViewPr>
    <p:cSldViewPr>
      <p:cViewPr varScale="1">
        <p:scale>
          <a:sx n="115" d="100"/>
          <a:sy n="115" d="100"/>
        </p:scale>
        <p:origin x="-768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3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=""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3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3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2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51772" y="2947030"/>
            <a:ext cx="3363434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4000" b="1" dirty="0" smtClean="0">
                <a:solidFill>
                  <a:srgbClr val="FFC000"/>
                </a:solidFill>
              </a:rPr>
              <a:t>Lecture-28</a:t>
            </a:r>
            <a:endParaRPr lang="en-US" altLang="ko-KR" sz="4000" dirty="0">
              <a:solidFill>
                <a:srgbClr val="FFC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43306" y="2285998"/>
            <a:ext cx="4714908" cy="500066"/>
          </a:xfrm>
        </p:spPr>
        <p:txBody>
          <a:bodyPr/>
          <a:lstStyle/>
          <a:p>
            <a:r>
              <a:rPr lang="en-US" sz="4000" dirty="0" smtClean="0">
                <a:latin typeface="Georgia(Body)"/>
              </a:rPr>
              <a:t>Java SE(Core java)</a:t>
            </a:r>
          </a:p>
          <a:p>
            <a:endParaRPr lang="en-IN" sz="4000" dirty="0">
              <a:latin typeface="Georgia(Body)"/>
            </a:endParaRPr>
          </a:p>
        </p:txBody>
      </p:sp>
      <p:pic>
        <p:nvPicPr>
          <p:cNvPr id="12" name="Picture 11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13" name="Picture 12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pPr marL="3430333" marR="3431677">
              <a:lnSpc>
                <a:spcPct val="94685"/>
              </a:lnSpc>
              <a:spcBef>
                <a:spcPts val="1344"/>
              </a:spcBef>
            </a:pPr>
            <a:r>
              <a:rPr lang="en-IN" b="1" dirty="0" smtClean="0">
                <a:solidFill>
                  <a:schemeClr val="tx1"/>
                </a:solidFill>
                <a:latin typeface="+mn-lt"/>
                <a:cs typeface="Georgia"/>
              </a:rPr>
              <a:t>Example</a:t>
            </a:r>
            <a:endParaRPr lang="en-IN" dirty="0">
              <a:solidFill>
                <a:schemeClr val="tx1"/>
              </a:solidFill>
              <a:latin typeface="+mn-lt"/>
              <a:cs typeface="Georgi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8676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•WAP to accept two integers from user. If the denominator entered is 0 then show java’s exception message and if the numerator entered is 0 then generate your own exception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displayed “Numerator must be positive”.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•  Sample Output:-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object 22"/>
          <p:cNvSpPr/>
          <p:nvPr/>
        </p:nvSpPr>
        <p:spPr>
          <a:xfrm>
            <a:off x="2928926" y="2143122"/>
            <a:ext cx="5802376" cy="23574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object 17"/>
          <p:cNvSpPr/>
          <p:nvPr/>
        </p:nvSpPr>
        <p:spPr>
          <a:xfrm>
            <a:off x="0" y="1214428"/>
            <a:ext cx="9139809" cy="3143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IN" altLang="ko-KR" b="1" dirty="0" smtClean="0"/>
              <a:t>Classification of Exceptions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0232" y="1785932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Checked </a:t>
            </a:r>
          </a:p>
          <a:p>
            <a:r>
              <a:rPr lang="en-IN" dirty="0" smtClean="0">
                <a:solidFill>
                  <a:srgbClr val="FFFF00"/>
                </a:solidFill>
              </a:rPr>
              <a:t>Exceptions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9256" y="1785932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Unchecked </a:t>
            </a:r>
          </a:p>
          <a:p>
            <a:r>
              <a:rPr lang="en-IN" dirty="0" smtClean="0">
                <a:solidFill>
                  <a:srgbClr val="FFFF00"/>
                </a:solidFill>
              </a:rPr>
              <a:t>Exceptions</a:t>
            </a:r>
            <a:endParaRPr lang="en-IN" dirty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9"/>
          <p:cNvCxnSpPr>
            <a:stCxn id="6" idx="0"/>
            <a:endCxn id="8" idx="0"/>
          </p:cNvCxnSpPr>
          <p:nvPr/>
        </p:nvCxnSpPr>
        <p:spPr>
          <a:xfrm rot="16200000" flipH="1">
            <a:off x="4982768" y="517908"/>
            <a:ext cx="857256" cy="167879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  <a:endCxn id="7" idx="0"/>
          </p:cNvCxnSpPr>
          <p:nvPr/>
        </p:nvCxnSpPr>
        <p:spPr>
          <a:xfrm rot="16200000" flipH="1" flipV="1">
            <a:off x="3268257" y="482188"/>
            <a:ext cx="857256" cy="175023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5752" y="2428874"/>
            <a:ext cx="41433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bg1"/>
                </a:solidFill>
              </a:rPr>
              <a:t>Exceptions for which java forces the 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programmer to either handle it using 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try-catch or the programmer must inform 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or warn the caller of the method that his 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code is not handling the checked exception.                                        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keyword </a:t>
            </a:r>
            <a:r>
              <a:rPr lang="en-IN" sz="1600" dirty="0" smtClean="0">
                <a:solidFill>
                  <a:srgbClr val="FF0000"/>
                </a:solidFill>
              </a:rPr>
              <a:t>throws.</a:t>
            </a:r>
            <a:r>
              <a:rPr lang="en-IN" sz="1600" dirty="0" smtClean="0">
                <a:solidFill>
                  <a:schemeClr val="bg1"/>
                </a:solidFill>
              </a:rPr>
              <a:t> It is used in the method‘s 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prototype along with exception class name.</a:t>
            </a:r>
          </a:p>
          <a:p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86314" y="2500312"/>
            <a:ext cx="42148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bg1"/>
                </a:solidFill>
              </a:rPr>
              <a:t>Exceptions for which java never compels the programmer to handle </a:t>
            </a:r>
            <a:r>
              <a:rPr lang="en-IN" sz="1600" dirty="0" err="1" smtClean="0">
                <a:solidFill>
                  <a:schemeClr val="bg1"/>
                </a:solidFill>
              </a:rPr>
              <a:t>it.The</a:t>
            </a:r>
            <a:r>
              <a:rPr lang="en-IN" sz="1600" dirty="0" smtClean="0">
                <a:solidFill>
                  <a:schemeClr val="bg1"/>
                </a:solidFill>
              </a:rPr>
              <a:t> program would be compiled and executed by </a:t>
            </a:r>
            <a:r>
              <a:rPr lang="en-IN" sz="1600" dirty="0" err="1" smtClean="0">
                <a:solidFill>
                  <a:schemeClr val="bg1"/>
                </a:solidFill>
              </a:rPr>
              <a:t>Java.Example</a:t>
            </a:r>
            <a:r>
              <a:rPr lang="en-IN" sz="1600" dirty="0" smtClean="0">
                <a:solidFill>
                  <a:schemeClr val="bg1"/>
                </a:solidFill>
              </a:rPr>
              <a:t> the class </a:t>
            </a:r>
            <a:r>
              <a:rPr lang="en-IN" sz="1600" dirty="0" err="1" smtClean="0">
                <a:solidFill>
                  <a:schemeClr val="bg1"/>
                </a:solidFill>
              </a:rPr>
              <a:t>RuntimeException</a:t>
            </a:r>
            <a:r>
              <a:rPr lang="en-IN" sz="1600" dirty="0" smtClean="0">
                <a:solidFill>
                  <a:schemeClr val="bg1"/>
                </a:solidFill>
              </a:rPr>
              <a:t> and all its 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derived classes fall in this category.</a:t>
            </a:r>
          </a:p>
          <a:p>
            <a:endParaRPr lang="en-IN" sz="1600" dirty="0" smtClean="0">
              <a:solidFill>
                <a:schemeClr val="bg1"/>
              </a:solidFill>
            </a:endParaRPr>
          </a:p>
          <a:p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IN" altLang="ko-KR" b="1" dirty="0" smtClean="0"/>
              <a:t>Checked Exception</a:t>
            </a:r>
            <a:endParaRPr lang="ko-KR" alt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844" y="1142990"/>
            <a:ext cx="8858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• This in java is called handle of declare rule.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• The caller also has 2 options, either use try-catch or the keyword throws.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• If every method uses throws, then ultimately the responsibility goes to the JVM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which will follow the standard mechanism of handling the exception.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• All exceptions which are not derived classes of </a:t>
            </a:r>
            <a:r>
              <a:rPr lang="en-IN" dirty="0" err="1" smtClean="0">
                <a:solidFill>
                  <a:schemeClr val="bg1"/>
                </a:solidFill>
              </a:rPr>
              <a:t>RuntimeException</a:t>
            </a:r>
            <a:r>
              <a:rPr lang="en-IN" dirty="0" smtClean="0">
                <a:solidFill>
                  <a:schemeClr val="bg1"/>
                </a:solidFill>
              </a:rPr>
              <a:t> fall in this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category. Like </a:t>
            </a:r>
            <a:r>
              <a:rPr lang="en-IN" dirty="0" err="1" smtClean="0">
                <a:solidFill>
                  <a:schemeClr val="bg1"/>
                </a:solidFill>
              </a:rPr>
              <a:t>SQLException</a:t>
            </a:r>
            <a:r>
              <a:rPr lang="en-IN" dirty="0" smtClean="0">
                <a:solidFill>
                  <a:schemeClr val="bg1"/>
                </a:solidFill>
              </a:rPr>
              <a:t>, </a:t>
            </a:r>
            <a:r>
              <a:rPr lang="en-IN" dirty="0" err="1" smtClean="0">
                <a:solidFill>
                  <a:schemeClr val="bg1"/>
                </a:solidFill>
              </a:rPr>
              <a:t>IOException</a:t>
            </a:r>
            <a:r>
              <a:rPr lang="en-IN" dirty="0" smtClean="0">
                <a:solidFill>
                  <a:schemeClr val="bg1"/>
                </a:solidFill>
              </a:rPr>
              <a:t>, </a:t>
            </a:r>
            <a:r>
              <a:rPr lang="en-IN" dirty="0" err="1" smtClean="0">
                <a:solidFill>
                  <a:schemeClr val="bg1"/>
                </a:solidFill>
              </a:rPr>
              <a:t>InterruptedException</a:t>
            </a:r>
            <a:r>
              <a:rPr lang="en-IN" dirty="0" smtClean="0">
                <a:solidFill>
                  <a:schemeClr val="bg1"/>
                </a:solidFill>
              </a:rPr>
              <a:t> etc…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IN" altLang="ko-KR" b="1" dirty="0" smtClean="0"/>
              <a:t>Code for Checked Exception</a:t>
            </a:r>
            <a:endParaRPr lang="ko-KR" alt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58" y="928676"/>
            <a:ext cx="71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 java.io.*;</a:t>
            </a:r>
          </a:p>
          <a:p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 Input</a:t>
            </a:r>
          </a:p>
          <a:p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static void accept( ) </a:t>
            </a:r>
            <a:r>
              <a:rPr lang="en-IN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throws </a:t>
            </a:r>
            <a:r>
              <a:rPr lang="en-IN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IOException</a:t>
            </a:r>
            <a:endParaRPr lang="en-IN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(“Enter a character”); </a:t>
            </a:r>
          </a:p>
          <a:p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 c=(char)</a:t>
            </a: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System.in.read</a:t>
            </a:r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); </a:t>
            </a:r>
          </a:p>
          <a:p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(“You entered ”+c);</a:t>
            </a:r>
          </a:p>
          <a:p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UseInput</a:t>
            </a:r>
            <a:endParaRPr lang="en-IN" sz="1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static void main(String [] </a:t>
            </a: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IN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throws </a:t>
            </a:r>
            <a:r>
              <a:rPr lang="en-IN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IOException</a:t>
            </a:r>
            <a:endParaRPr lang="en-IN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Input.accept</a:t>
            </a:r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);</a:t>
            </a:r>
          </a:p>
          <a:p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IN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5000" dirty="0"/>
              <a:t>Thank you</a:t>
            </a:r>
            <a:endParaRPr lang="ko-KR" altLang="en-US" sz="5000" dirty="0"/>
          </a:p>
        </p:txBody>
      </p:sp>
      <p:grpSp>
        <p:nvGrpSpPr>
          <p:cNvPr id="4" name="Group 13318">
            <a:extLst>
              <a:ext uri="{FF2B5EF4-FFF2-40B4-BE49-F238E27FC236}">
                <a16:creationId xmlns=""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5" name="Group 23">
              <a:extLst>
                <a:ext uri="{FF2B5EF4-FFF2-40B4-BE49-F238E27FC236}">
                  <a16:creationId xmlns=""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18" name="Rectangle 8">
                <a:extLst>
                  <a:ext uri="{FF2B5EF4-FFF2-40B4-BE49-F238E27FC236}">
                    <a16:creationId xmlns=""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8">
                <a:extLst>
                  <a:ext uri="{FF2B5EF4-FFF2-40B4-BE49-F238E27FC236}">
                    <a16:creationId xmlns=""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=""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ectangle 2">
                <a:extLst>
                  <a:ext uri="{FF2B5EF4-FFF2-40B4-BE49-F238E27FC236}">
                    <a16:creationId xmlns=""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=""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">
                <a:extLst>
                  <a:ext uri="{FF2B5EF4-FFF2-40B4-BE49-F238E27FC236}">
                    <a16:creationId xmlns=""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Isosceles Triangle 4">
                <a:extLst>
                  <a:ext uri="{FF2B5EF4-FFF2-40B4-BE49-F238E27FC236}">
                    <a16:creationId xmlns=""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Group 26">
              <a:extLst>
                <a:ext uri="{FF2B5EF4-FFF2-40B4-BE49-F238E27FC236}">
                  <a16:creationId xmlns=""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7" name="Teardrop 30">
                <a:extLst>
                  <a:ext uri="{FF2B5EF4-FFF2-40B4-BE49-F238E27FC236}">
                    <a16:creationId xmlns=""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rapezoid 24">
                <a:extLst>
                  <a:ext uri="{FF2B5EF4-FFF2-40B4-BE49-F238E27FC236}">
                    <a16:creationId xmlns=""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ounded Rectangle 18">
                <a:extLst>
                  <a:ext uri="{FF2B5EF4-FFF2-40B4-BE49-F238E27FC236}">
                    <a16:creationId xmlns=""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19">
                <a:extLst>
                  <a:ext uri="{FF2B5EF4-FFF2-40B4-BE49-F238E27FC236}">
                    <a16:creationId xmlns=""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20">
                <a:extLst>
                  <a:ext uri="{FF2B5EF4-FFF2-40B4-BE49-F238E27FC236}">
                    <a16:creationId xmlns=""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21">
                <a:extLst>
                  <a:ext uri="{FF2B5EF4-FFF2-40B4-BE49-F238E27FC236}">
                    <a16:creationId xmlns=""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22">
                <a:extLst>
                  <a:ext uri="{FF2B5EF4-FFF2-40B4-BE49-F238E27FC236}">
                    <a16:creationId xmlns=""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25">
                <a:extLst>
                  <a:ext uri="{FF2B5EF4-FFF2-40B4-BE49-F238E27FC236}">
                    <a16:creationId xmlns=""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ounded Rectangle 27">
                <a:extLst>
                  <a:ext uri="{FF2B5EF4-FFF2-40B4-BE49-F238E27FC236}">
                    <a16:creationId xmlns=""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28">
                <a:extLst>
                  <a:ext uri="{FF2B5EF4-FFF2-40B4-BE49-F238E27FC236}">
                    <a16:creationId xmlns=""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29">
                <a:extLst>
                  <a:ext uri="{FF2B5EF4-FFF2-40B4-BE49-F238E27FC236}">
                    <a16:creationId xmlns=""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" name="Freeform 13312">
            <a:extLst>
              <a:ext uri="{FF2B5EF4-FFF2-40B4-BE49-F238E27FC236}">
                <a16:creationId xmlns=""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7" name="Picture 26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28" name="Picture 27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-1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cs typeface="Arial" pitchFamily="34" charset="0"/>
              </a:rPr>
              <a:t>Today’s Agenda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714362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1571618"/>
            <a:ext cx="5256584" cy="720002"/>
            <a:chOff x="3131840" y="1491629"/>
            <a:chExt cx="5256584" cy="576065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242887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71436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160575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242887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00430" y="857238"/>
            <a:ext cx="485778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IN" sz="1400" b="1" dirty="0" smtClean="0">
                <a:solidFill>
                  <a:srgbClr val="FF0000"/>
                </a:solidFill>
                <a:cs typeface="Georgia"/>
              </a:rPr>
              <a:t>Obta</a:t>
            </a:r>
            <a:r>
              <a:rPr lang="en-IN" sz="1400" b="1" spc="4" dirty="0" smtClean="0">
                <a:solidFill>
                  <a:srgbClr val="FF0000"/>
                </a:solidFill>
                <a:cs typeface="Georgia"/>
              </a:rPr>
              <a:t>i</a:t>
            </a:r>
            <a:r>
              <a:rPr lang="en-IN" sz="1400" b="1" dirty="0" smtClean="0">
                <a:solidFill>
                  <a:srgbClr val="FF0000"/>
                </a:solidFill>
                <a:cs typeface="Georgia"/>
              </a:rPr>
              <a:t>ning</a:t>
            </a:r>
            <a:r>
              <a:rPr lang="en-IN" sz="1400" b="1" spc="-34" dirty="0" smtClean="0">
                <a:solidFill>
                  <a:srgbClr val="FF0000"/>
                </a:solidFill>
                <a:cs typeface="Georgia"/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  <a:cs typeface="Georgia"/>
              </a:rPr>
              <a:t>descr</a:t>
            </a:r>
            <a:r>
              <a:rPr lang="en-IN" sz="1400" b="1" spc="4" dirty="0" smtClean="0">
                <a:solidFill>
                  <a:srgbClr val="FF0000"/>
                </a:solidFill>
                <a:cs typeface="Georgia"/>
              </a:rPr>
              <a:t>i</a:t>
            </a:r>
            <a:r>
              <a:rPr lang="en-IN" sz="1400" b="1" dirty="0" smtClean="0">
                <a:solidFill>
                  <a:srgbClr val="FF0000"/>
                </a:solidFill>
                <a:cs typeface="Georgia"/>
              </a:rPr>
              <a:t>ption </a:t>
            </a:r>
            <a:r>
              <a:rPr lang="en-IN" sz="1400" b="1" dirty="0" smtClean="0">
                <a:cs typeface="Georgia"/>
              </a:rPr>
              <a:t>of an Exc</a:t>
            </a:r>
            <a:r>
              <a:rPr lang="en-IN" sz="1400" b="1" spc="4" dirty="0" smtClean="0">
                <a:cs typeface="Georgia"/>
              </a:rPr>
              <a:t>e</a:t>
            </a:r>
            <a:r>
              <a:rPr lang="en-IN" sz="1400" b="1" dirty="0" smtClean="0">
                <a:cs typeface="Georgia"/>
              </a:rPr>
              <a:t>ption</a:t>
            </a:r>
            <a:endParaRPr lang="en-IN" sz="1400" b="1" dirty="0">
              <a:cs typeface="Georgi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0430" y="1714494"/>
            <a:ext cx="3535311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1400" b="1" dirty="0" smtClean="0">
                <a:cs typeface="Georgia"/>
              </a:rPr>
              <a:t>Using</a:t>
            </a:r>
            <a:r>
              <a:rPr lang="en-IN" sz="1400" b="1" spc="-19" dirty="0" smtClean="0">
                <a:cs typeface="Georgia"/>
              </a:rPr>
              <a:t> </a:t>
            </a:r>
            <a:r>
              <a:rPr lang="en-IN" sz="1400" b="1" dirty="0" smtClean="0">
                <a:cs typeface="Georgia"/>
              </a:rPr>
              <a:t>the key</a:t>
            </a:r>
            <a:r>
              <a:rPr lang="en-IN" sz="1400" b="1" spc="-9" dirty="0" smtClean="0">
                <a:cs typeface="Georgia"/>
              </a:rPr>
              <a:t>w</a:t>
            </a:r>
            <a:r>
              <a:rPr lang="en-IN" sz="1400" b="1" dirty="0" smtClean="0">
                <a:cs typeface="Georgia"/>
              </a:rPr>
              <a:t>ord</a:t>
            </a:r>
            <a:r>
              <a:rPr lang="en-IN" sz="1400" b="1" spc="29" dirty="0" smtClean="0">
                <a:cs typeface="Georgia"/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  <a:cs typeface="Georgia"/>
              </a:rPr>
              <a:t>throw</a:t>
            </a:r>
            <a:endParaRPr lang="en-IN" sz="1400" b="1" dirty="0">
              <a:cs typeface="Georgi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28992" y="2568361"/>
            <a:ext cx="485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1400" b="1" dirty="0" smtClean="0">
                <a:solidFill>
                  <a:srgbClr val="FF0000"/>
                </a:solidFill>
                <a:cs typeface="Georgia"/>
              </a:rPr>
              <a:t>C</a:t>
            </a:r>
            <a:r>
              <a:rPr lang="en-IN" sz="1400" b="1" spc="-9" dirty="0" smtClean="0">
                <a:solidFill>
                  <a:srgbClr val="FF0000"/>
                </a:solidFill>
                <a:cs typeface="Georgia"/>
              </a:rPr>
              <a:t>h</a:t>
            </a:r>
            <a:r>
              <a:rPr lang="en-IN" sz="1400" b="1" dirty="0" smtClean="0">
                <a:solidFill>
                  <a:srgbClr val="FF0000"/>
                </a:solidFill>
                <a:cs typeface="Georgia"/>
              </a:rPr>
              <a:t>eck</a:t>
            </a:r>
            <a:r>
              <a:rPr lang="en-IN" sz="1400" b="1" spc="4" dirty="0" smtClean="0">
                <a:solidFill>
                  <a:srgbClr val="FF0000"/>
                </a:solidFill>
                <a:cs typeface="Georgia"/>
              </a:rPr>
              <a:t>e</a:t>
            </a:r>
            <a:r>
              <a:rPr lang="en-IN" sz="1400" b="1" dirty="0" smtClean="0">
                <a:solidFill>
                  <a:srgbClr val="FF0000"/>
                </a:solidFill>
                <a:cs typeface="Georgia"/>
              </a:rPr>
              <a:t>d</a:t>
            </a:r>
            <a:r>
              <a:rPr lang="en-IN" sz="1400" b="1" spc="-9" dirty="0" smtClean="0">
                <a:solidFill>
                  <a:srgbClr val="FF0000"/>
                </a:solidFill>
                <a:cs typeface="Georgia"/>
              </a:rPr>
              <a:t> </a:t>
            </a:r>
            <a:r>
              <a:rPr lang="en-IN" sz="1400" b="1" dirty="0" smtClean="0">
                <a:cs typeface="Georgia"/>
              </a:rPr>
              <a:t>and</a:t>
            </a:r>
            <a:r>
              <a:rPr lang="en-IN" sz="1400" b="1" spc="-9" dirty="0" smtClean="0">
                <a:cs typeface="Georgia"/>
              </a:rPr>
              <a:t> </a:t>
            </a:r>
            <a:r>
              <a:rPr lang="en-IN" sz="1400" b="1" dirty="0" smtClean="0">
                <a:solidFill>
                  <a:srgbClr val="FF0000"/>
                </a:solidFill>
                <a:cs typeface="Georgia"/>
              </a:rPr>
              <a:t>Unchecked</a:t>
            </a:r>
            <a:r>
              <a:rPr lang="en-IN" sz="1400" b="1" spc="-9" dirty="0" smtClean="0">
                <a:solidFill>
                  <a:srgbClr val="FF0000"/>
                </a:solidFill>
                <a:cs typeface="Georgia"/>
              </a:rPr>
              <a:t> </a:t>
            </a:r>
            <a:r>
              <a:rPr lang="en-IN" sz="1400" b="1" dirty="0" smtClean="0">
                <a:cs typeface="Georgia"/>
              </a:rPr>
              <a:t>Ex</a:t>
            </a:r>
            <a:r>
              <a:rPr lang="en-IN" sz="1400" b="1" spc="4" dirty="0" smtClean="0">
                <a:cs typeface="Georgia"/>
              </a:rPr>
              <a:t>c</a:t>
            </a:r>
            <a:r>
              <a:rPr lang="en-IN" sz="1400" b="1" dirty="0" smtClean="0">
                <a:cs typeface="Georgia"/>
              </a:rPr>
              <a:t>ept</a:t>
            </a:r>
            <a:r>
              <a:rPr lang="en-IN" sz="1400" b="1" spc="4" dirty="0" smtClean="0">
                <a:cs typeface="Georgia"/>
              </a:rPr>
              <a:t>i</a:t>
            </a:r>
            <a:r>
              <a:rPr lang="en-IN" sz="1400" b="1" dirty="0" smtClean="0">
                <a:cs typeface="Georgia"/>
              </a:rPr>
              <a:t>on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sz="1400" b="1" dirty="0" smtClean="0"/>
          </a:p>
        </p:txBody>
      </p:sp>
      <p:pic>
        <p:nvPicPr>
          <p:cNvPr id="33" name="Picture 32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34" name="Picture 3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0142" y="410046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572660" cy="576064"/>
          </a:xfrm>
        </p:spPr>
        <p:txBody>
          <a:bodyPr/>
          <a:lstStyle/>
          <a:p>
            <a:pPr marL="1686985" marR="1687914">
              <a:lnSpc>
                <a:spcPct val="94685"/>
              </a:lnSpc>
              <a:spcBef>
                <a:spcPts val="65"/>
              </a:spcBef>
            </a:pPr>
            <a:r>
              <a:rPr lang="en-IN" sz="3000" b="1" dirty="0" smtClean="0">
                <a:solidFill>
                  <a:schemeClr val="tx1"/>
                </a:solidFill>
                <a:latin typeface="+mn-lt"/>
                <a:cs typeface="Georgia"/>
              </a:rPr>
              <a:t>Obta</a:t>
            </a:r>
            <a:r>
              <a:rPr lang="en-IN" sz="3000" b="1" spc="-9" dirty="0" smtClean="0">
                <a:solidFill>
                  <a:schemeClr val="tx1"/>
                </a:solidFill>
                <a:latin typeface="+mn-lt"/>
                <a:cs typeface="Georgia"/>
              </a:rPr>
              <a:t>i</a:t>
            </a:r>
            <a:r>
              <a:rPr lang="en-IN" sz="3000" b="1" dirty="0" smtClean="0">
                <a:solidFill>
                  <a:schemeClr val="tx1"/>
                </a:solidFill>
                <a:latin typeface="+mn-lt"/>
                <a:cs typeface="Georgia"/>
              </a:rPr>
              <a:t>n</a:t>
            </a:r>
            <a:r>
              <a:rPr lang="en-IN" sz="3000" b="1" spc="-4" dirty="0" smtClean="0">
                <a:solidFill>
                  <a:schemeClr val="tx1"/>
                </a:solidFill>
                <a:latin typeface="+mn-lt"/>
                <a:cs typeface="Georgia"/>
              </a:rPr>
              <a:t>i</a:t>
            </a:r>
            <a:r>
              <a:rPr lang="en-IN" sz="3000" b="1" dirty="0" smtClean="0">
                <a:solidFill>
                  <a:schemeClr val="tx1"/>
                </a:solidFill>
                <a:latin typeface="+mn-lt"/>
                <a:cs typeface="Georgia"/>
              </a:rPr>
              <a:t>ng</a:t>
            </a:r>
            <a:r>
              <a:rPr lang="en-IN" sz="3000" b="1" spc="25" dirty="0" smtClean="0">
                <a:solidFill>
                  <a:schemeClr val="tx1"/>
                </a:solidFill>
                <a:latin typeface="+mn-lt"/>
                <a:cs typeface="Georgia"/>
              </a:rPr>
              <a:t> </a:t>
            </a:r>
            <a:r>
              <a:rPr lang="en-IN" sz="3000" b="1" dirty="0" smtClean="0">
                <a:solidFill>
                  <a:schemeClr val="tx1"/>
                </a:solidFill>
                <a:latin typeface="+mn-lt"/>
                <a:cs typeface="Georgia"/>
              </a:rPr>
              <a:t>descri</a:t>
            </a:r>
            <a:r>
              <a:rPr lang="en-IN" sz="3000" b="1" spc="-4" dirty="0" smtClean="0">
                <a:solidFill>
                  <a:schemeClr val="tx1"/>
                </a:solidFill>
                <a:latin typeface="+mn-lt"/>
                <a:cs typeface="Georgia"/>
              </a:rPr>
              <a:t>p</a:t>
            </a:r>
            <a:r>
              <a:rPr lang="en-IN" sz="3000" b="1" dirty="0" smtClean="0">
                <a:solidFill>
                  <a:schemeClr val="tx1"/>
                </a:solidFill>
                <a:latin typeface="+mn-lt"/>
                <a:cs typeface="Georgia"/>
              </a:rPr>
              <a:t>t</a:t>
            </a:r>
            <a:r>
              <a:rPr lang="en-IN" sz="3000" b="1" spc="-9" dirty="0" smtClean="0">
                <a:solidFill>
                  <a:schemeClr val="tx1"/>
                </a:solidFill>
                <a:latin typeface="+mn-lt"/>
                <a:cs typeface="Georgia"/>
              </a:rPr>
              <a:t>i</a:t>
            </a:r>
            <a:r>
              <a:rPr lang="en-IN" sz="3000" b="1" dirty="0" smtClean="0">
                <a:solidFill>
                  <a:schemeClr val="tx1"/>
                </a:solidFill>
                <a:latin typeface="+mn-lt"/>
                <a:cs typeface="Georgia"/>
              </a:rPr>
              <a:t>o</a:t>
            </a:r>
            <a:r>
              <a:rPr lang="en-IN" sz="3000" b="1" dirty="0" smtClean="0">
                <a:solidFill>
                  <a:schemeClr val="tx1"/>
                </a:solidFill>
                <a:latin typeface="+mn-lt"/>
                <a:cs typeface="Georgia"/>
              </a:rPr>
              <a:t>n </a:t>
            </a:r>
            <a:r>
              <a:rPr lang="en-IN" sz="3000" b="1" dirty="0" smtClean="0">
                <a:solidFill>
                  <a:schemeClr val="tx1"/>
                </a:solidFill>
                <a:latin typeface="+mn-lt"/>
                <a:cs typeface="Georgia"/>
              </a:rPr>
              <a:t>Except</a:t>
            </a:r>
            <a:r>
              <a:rPr lang="en-IN" sz="3000" b="1" spc="-9" dirty="0" smtClean="0">
                <a:solidFill>
                  <a:schemeClr val="tx1"/>
                </a:solidFill>
                <a:latin typeface="+mn-lt"/>
                <a:cs typeface="Georgia"/>
              </a:rPr>
              <a:t>i</a:t>
            </a:r>
            <a:r>
              <a:rPr lang="en-IN" sz="3000" b="1" dirty="0" smtClean="0">
                <a:solidFill>
                  <a:schemeClr val="tx1"/>
                </a:solidFill>
                <a:latin typeface="+mn-lt"/>
                <a:cs typeface="Georgia"/>
              </a:rPr>
              <a:t>on</a:t>
            </a:r>
            <a:endParaRPr lang="en-IN" sz="3000" b="1" dirty="0">
              <a:solidFill>
                <a:schemeClr val="tx1"/>
              </a:solidFill>
              <a:latin typeface="+mn-lt"/>
              <a:cs typeface="Georgi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928676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• Whenever an exception occurs in try block, java creates an object of a specific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Exception class and stores some important details in the object.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Now using that object we can obtain all the possible details of the exception that 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occurred </a:t>
            </a:r>
            <a:r>
              <a:rPr lang="en-IN" dirty="0" smtClean="0">
                <a:solidFill>
                  <a:schemeClr val="bg1"/>
                </a:solidFill>
              </a:rPr>
              <a:t>in the catch block.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To do this we can use several methods using the object reference. Some important and common methods are :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pPr marL="3433358" marR="3433498">
              <a:lnSpc>
                <a:spcPct val="94685"/>
              </a:lnSpc>
              <a:spcBef>
                <a:spcPts val="1183"/>
              </a:spcBef>
            </a:pPr>
            <a:r>
              <a:rPr lang="en-IN" b="1" dirty="0" smtClean="0">
                <a:solidFill>
                  <a:schemeClr val="tx1"/>
                </a:solidFill>
                <a:latin typeface="+mn-lt"/>
                <a:cs typeface="Georgia"/>
              </a:rPr>
              <a:t>Me</a:t>
            </a:r>
            <a:r>
              <a:rPr lang="en-IN" b="1" spc="-14" dirty="0" smtClean="0">
                <a:solidFill>
                  <a:schemeClr val="tx1"/>
                </a:solidFill>
                <a:latin typeface="+mn-lt"/>
                <a:cs typeface="Georgia"/>
              </a:rPr>
              <a:t>t</a:t>
            </a:r>
            <a:r>
              <a:rPr lang="en-IN" b="1" dirty="0" smtClean="0">
                <a:solidFill>
                  <a:schemeClr val="tx1"/>
                </a:solidFill>
                <a:latin typeface="+mn-lt"/>
                <a:cs typeface="Georgia"/>
              </a:rPr>
              <a:t>hods</a:t>
            </a:r>
            <a:endParaRPr lang="en-IN" dirty="0">
              <a:solidFill>
                <a:schemeClr val="tx1"/>
              </a:solidFill>
              <a:latin typeface="+mn-lt"/>
              <a:cs typeface="Georgi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928676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bg1"/>
                </a:solidFill>
              </a:rPr>
              <a:t>•   public String </a:t>
            </a:r>
            <a:r>
              <a:rPr lang="en-IN" sz="1600" dirty="0" err="1" smtClean="0">
                <a:solidFill>
                  <a:srgbClr val="FF0000"/>
                </a:solidFill>
              </a:rPr>
              <a:t>getMessage</a:t>
            </a:r>
            <a:r>
              <a:rPr lang="en-IN" sz="1600" dirty="0" smtClean="0">
                <a:solidFill>
                  <a:srgbClr val="FF0000"/>
                </a:solidFill>
              </a:rPr>
              <a:t>( ):-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>
                <a:solidFill>
                  <a:schemeClr val="bg1"/>
                </a:solidFill>
              </a:rPr>
              <a:t>This method is present in the class </a:t>
            </a:r>
            <a:r>
              <a:rPr lang="en-IN" sz="1600" dirty="0" err="1" smtClean="0">
                <a:solidFill>
                  <a:schemeClr val="bg1"/>
                </a:solidFill>
              </a:rPr>
              <a:t>Throwable</a:t>
            </a:r>
            <a:r>
              <a:rPr lang="en-IN" sz="16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>
                <a:solidFill>
                  <a:schemeClr val="bg1"/>
                </a:solidFill>
              </a:rPr>
              <a:t>The method returns “error message” generated by java </a:t>
            </a:r>
            <a:r>
              <a:rPr lang="en-IN" sz="1600" dirty="0" smtClean="0">
                <a:solidFill>
                  <a:schemeClr val="bg1"/>
                </a:solidFill>
              </a:rPr>
              <a:t>regarding the </a:t>
            </a:r>
            <a:r>
              <a:rPr lang="en-IN" sz="1600" dirty="0" smtClean="0">
                <a:solidFill>
                  <a:schemeClr val="bg1"/>
                </a:solidFill>
              </a:rPr>
              <a:t>exception.</a:t>
            </a:r>
          </a:p>
          <a:p>
            <a:endParaRPr lang="en-IN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1600" dirty="0" smtClean="0">
                <a:solidFill>
                  <a:schemeClr val="bg1"/>
                </a:solidFill>
              </a:rPr>
              <a:t>Example:- catch(Exception e)</a:t>
            </a:r>
          </a:p>
          <a:p>
            <a:r>
              <a:rPr lang="en-IN" sz="1600" dirty="0" smtClean="0">
                <a:solidFill>
                  <a:schemeClr val="bg1"/>
                </a:solidFill>
                <a:latin typeface="Consolas" pitchFamily="49" charset="0"/>
              </a:rPr>
              <a:t>{ </a:t>
            </a:r>
          </a:p>
          <a:p>
            <a:r>
              <a:rPr lang="en-IN" sz="1600" dirty="0" err="1" smtClean="0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IN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IN" sz="1600" dirty="0" err="1" smtClean="0">
                <a:solidFill>
                  <a:schemeClr val="bg1"/>
                </a:solidFill>
                <a:latin typeface="Consolas" pitchFamily="49" charset="0"/>
              </a:rPr>
              <a:t>e.getMessage</a:t>
            </a:r>
            <a:r>
              <a:rPr lang="en-IN" sz="1600" dirty="0" smtClean="0">
                <a:solidFill>
                  <a:schemeClr val="bg1"/>
                </a:solidFill>
                <a:latin typeface="Consolas" pitchFamily="49" charset="0"/>
              </a:rPr>
              <a:t>());</a:t>
            </a:r>
          </a:p>
          <a:p>
            <a:r>
              <a:rPr lang="en-IN" sz="1600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endParaRPr lang="en-IN" sz="1600" dirty="0" smtClean="0">
              <a:solidFill>
                <a:schemeClr val="bg1"/>
              </a:solidFill>
            </a:endParaRPr>
          </a:p>
          <a:p>
            <a:r>
              <a:rPr lang="en-IN" sz="1600" dirty="0" smtClean="0">
                <a:solidFill>
                  <a:schemeClr val="bg1"/>
                </a:solidFill>
              </a:rPr>
              <a:t>•   public String </a:t>
            </a:r>
            <a:r>
              <a:rPr lang="en-IN" sz="1600" dirty="0" err="1" smtClean="0">
                <a:solidFill>
                  <a:srgbClr val="FF0000"/>
                </a:solidFill>
              </a:rPr>
              <a:t>toString</a:t>
            </a:r>
            <a:r>
              <a:rPr lang="en-IN" sz="1600" dirty="0" smtClean="0">
                <a:solidFill>
                  <a:srgbClr val="FF0000"/>
                </a:solidFill>
              </a:rPr>
              <a:t>( ):-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>
                <a:solidFill>
                  <a:schemeClr val="bg1"/>
                </a:solidFill>
              </a:rPr>
              <a:t>This method is present in the Object class hence, in all classes.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>
                <a:solidFill>
                  <a:schemeClr val="bg1"/>
                </a:solidFill>
              </a:rPr>
              <a:t>It is invoked in two situations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1.     In method </a:t>
            </a:r>
            <a:r>
              <a:rPr lang="en-IN" sz="1600" dirty="0" err="1" smtClean="0">
                <a:solidFill>
                  <a:schemeClr val="bg1"/>
                </a:solidFill>
              </a:rPr>
              <a:t>println</a:t>
            </a:r>
            <a:r>
              <a:rPr lang="en-IN" sz="1600" dirty="0" smtClean="0">
                <a:solidFill>
                  <a:schemeClr val="bg1"/>
                </a:solidFill>
              </a:rPr>
              <a:t>( ).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2.     Concatenation of object and string.</a:t>
            </a:r>
          </a:p>
          <a:p>
            <a:endParaRPr lang="en-IN" sz="1600" dirty="0" smtClean="0">
              <a:solidFill>
                <a:schemeClr val="bg1"/>
              </a:solidFill>
            </a:endParaRPr>
          </a:p>
          <a:p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pPr marL="1667173" marR="1668093">
              <a:lnSpc>
                <a:spcPct val="94685"/>
              </a:lnSpc>
              <a:spcBef>
                <a:spcPts val="65"/>
              </a:spcBef>
            </a:pPr>
            <a:r>
              <a:rPr lang="en-IN" sz="3000" b="1" dirty="0" smtClean="0">
                <a:solidFill>
                  <a:schemeClr val="tx1"/>
                </a:solidFill>
                <a:latin typeface="Georgia"/>
                <a:cs typeface="Georgia"/>
              </a:rPr>
              <a:t>Overridi</a:t>
            </a:r>
            <a:r>
              <a:rPr lang="en-IN" sz="3000" b="1" spc="-9" dirty="0" smtClean="0">
                <a:solidFill>
                  <a:schemeClr val="tx1"/>
                </a:solidFill>
                <a:latin typeface="Georgia"/>
                <a:cs typeface="Georgia"/>
              </a:rPr>
              <a:t>n</a:t>
            </a:r>
            <a:r>
              <a:rPr lang="en-IN" sz="3000" b="1" dirty="0" smtClean="0">
                <a:solidFill>
                  <a:schemeClr val="tx1"/>
                </a:solidFill>
                <a:latin typeface="Georgia"/>
                <a:cs typeface="Georgia"/>
              </a:rPr>
              <a:t>g the “</a:t>
            </a:r>
            <a:r>
              <a:rPr lang="en-IN" sz="3000" b="1" dirty="0" err="1" smtClean="0">
                <a:solidFill>
                  <a:schemeClr val="tx1"/>
                </a:solidFill>
                <a:latin typeface="Georgia"/>
                <a:cs typeface="Georgia"/>
              </a:rPr>
              <a:t>toS</a:t>
            </a:r>
            <a:r>
              <a:rPr lang="en-IN" sz="3000" b="1" spc="-9" dirty="0" err="1" smtClean="0">
                <a:solidFill>
                  <a:schemeClr val="tx1"/>
                </a:solidFill>
                <a:latin typeface="Georgia"/>
                <a:cs typeface="Georgia"/>
              </a:rPr>
              <a:t>t</a:t>
            </a:r>
            <a:r>
              <a:rPr lang="en-IN" sz="3000" b="1" dirty="0" err="1" smtClean="0">
                <a:solidFill>
                  <a:schemeClr val="tx1"/>
                </a:solidFill>
                <a:latin typeface="Georgia"/>
                <a:cs typeface="Georgia"/>
              </a:rPr>
              <a:t>ri</a:t>
            </a:r>
            <a:r>
              <a:rPr lang="en-IN" sz="3000" b="1" spc="-9" dirty="0" err="1" smtClean="0">
                <a:solidFill>
                  <a:schemeClr val="tx1"/>
                </a:solidFill>
                <a:latin typeface="Georgia"/>
                <a:cs typeface="Georgia"/>
              </a:rPr>
              <a:t>n</a:t>
            </a:r>
            <a:r>
              <a:rPr lang="en-IN" sz="3000" b="1" dirty="0" err="1" smtClean="0">
                <a:solidFill>
                  <a:schemeClr val="tx1"/>
                </a:solidFill>
                <a:latin typeface="Georgia"/>
                <a:cs typeface="Georgia"/>
              </a:rPr>
              <a:t>g</a:t>
            </a:r>
            <a:r>
              <a:rPr lang="en-IN" sz="3000" b="1" dirty="0" smtClean="0">
                <a:solidFill>
                  <a:schemeClr val="tx1"/>
                </a:solidFill>
                <a:latin typeface="Georgia"/>
                <a:cs typeface="Georgia"/>
              </a:rPr>
              <a:t>(</a:t>
            </a:r>
            <a:r>
              <a:rPr lang="en-IN" sz="3000" b="1" spc="19" dirty="0" smtClean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en-IN" sz="3000" b="1" dirty="0" smtClean="0">
                <a:solidFill>
                  <a:schemeClr val="tx1"/>
                </a:solidFill>
                <a:latin typeface="Georgia"/>
                <a:cs typeface="Georgia"/>
              </a:rPr>
              <a:t>)</a:t>
            </a:r>
          </a:p>
          <a:p>
            <a:pPr marL="1667173" marR="1668093">
              <a:lnSpc>
                <a:spcPct val="94685"/>
              </a:lnSpc>
              <a:spcBef>
                <a:spcPts val="65"/>
              </a:spcBef>
            </a:pPr>
            <a:r>
              <a:rPr lang="en-IN" sz="3000" b="1" dirty="0" smtClean="0">
                <a:solidFill>
                  <a:schemeClr val="tx1"/>
                </a:solidFill>
                <a:latin typeface="Georgia"/>
                <a:cs typeface="Georgia"/>
              </a:rPr>
              <a:t>Method</a:t>
            </a:r>
            <a:endParaRPr lang="en-IN" sz="3000" dirty="0">
              <a:solidFill>
                <a:schemeClr val="tx1"/>
              </a:solidFill>
              <a:latin typeface="Georgia"/>
              <a:cs typeface="Georgi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4282" y="928676"/>
            <a:ext cx="50720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•Example:-</a:t>
            </a:r>
          </a:p>
          <a:p>
            <a:r>
              <a:rPr lang="en-IN" sz="1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 Person</a:t>
            </a:r>
          </a:p>
          <a:p>
            <a:r>
              <a:rPr lang="en-IN" sz="1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IN" sz="1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IN" sz="1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1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age;</a:t>
            </a:r>
          </a:p>
          <a:p>
            <a:r>
              <a:rPr lang="en-IN" sz="1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String name;</a:t>
            </a:r>
          </a:p>
          <a:p>
            <a:r>
              <a:rPr lang="en-IN" sz="1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Person(</a:t>
            </a:r>
            <a:r>
              <a:rPr lang="en-IN" sz="1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1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age, String name)</a:t>
            </a:r>
          </a:p>
          <a:p>
            <a:r>
              <a:rPr lang="en-IN" sz="1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IN" sz="1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this.age</a:t>
            </a:r>
            <a:r>
              <a:rPr lang="en-IN" sz="1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=age;</a:t>
            </a:r>
          </a:p>
          <a:p>
            <a:r>
              <a:rPr lang="en-IN" sz="1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this.name=name;</a:t>
            </a:r>
          </a:p>
          <a:p>
            <a:r>
              <a:rPr lang="en-IN" sz="1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IN" sz="1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IN" sz="1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IN" sz="1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UsePerson</a:t>
            </a:r>
            <a:endParaRPr lang="en-IN" sz="13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1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static void main(String [ ]</a:t>
            </a:r>
            <a:r>
              <a:rPr lang="en-IN" sz="1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sz="1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IN" sz="1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IN" sz="1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 p=new Person(21,“Amit”);</a:t>
            </a:r>
          </a:p>
          <a:p>
            <a:r>
              <a:rPr lang="en-IN" sz="13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(p);</a:t>
            </a:r>
          </a:p>
          <a:p>
            <a:r>
              <a:rPr lang="en-IN" sz="1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IN" sz="1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sz="13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bject 22"/>
          <p:cNvSpPr/>
          <p:nvPr/>
        </p:nvSpPr>
        <p:spPr>
          <a:xfrm>
            <a:off x="3428992" y="2214560"/>
            <a:ext cx="5616702" cy="1071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pPr marL="1667173" marR="1668093">
              <a:lnSpc>
                <a:spcPct val="94685"/>
              </a:lnSpc>
              <a:spcBef>
                <a:spcPts val="65"/>
              </a:spcBef>
            </a:pPr>
            <a:r>
              <a:rPr lang="en-IN" sz="3000" b="1" dirty="0" smtClean="0">
                <a:solidFill>
                  <a:schemeClr val="tx1"/>
                </a:solidFill>
                <a:latin typeface="Georgia"/>
                <a:cs typeface="Georgia"/>
              </a:rPr>
              <a:t>Overridi</a:t>
            </a:r>
            <a:r>
              <a:rPr lang="en-IN" sz="3000" b="1" spc="-9" dirty="0" smtClean="0">
                <a:solidFill>
                  <a:schemeClr val="tx1"/>
                </a:solidFill>
                <a:latin typeface="Georgia"/>
                <a:cs typeface="Georgia"/>
              </a:rPr>
              <a:t>n</a:t>
            </a:r>
            <a:r>
              <a:rPr lang="en-IN" sz="3000" b="1" dirty="0" smtClean="0">
                <a:solidFill>
                  <a:schemeClr val="tx1"/>
                </a:solidFill>
                <a:latin typeface="Georgia"/>
                <a:cs typeface="Georgia"/>
              </a:rPr>
              <a:t>g the “</a:t>
            </a:r>
            <a:r>
              <a:rPr lang="en-IN" sz="3000" b="1" dirty="0" err="1" smtClean="0">
                <a:solidFill>
                  <a:schemeClr val="tx1"/>
                </a:solidFill>
                <a:latin typeface="Georgia"/>
                <a:cs typeface="Georgia"/>
              </a:rPr>
              <a:t>toS</a:t>
            </a:r>
            <a:r>
              <a:rPr lang="en-IN" sz="3000" b="1" spc="-9" dirty="0" err="1" smtClean="0">
                <a:solidFill>
                  <a:schemeClr val="tx1"/>
                </a:solidFill>
                <a:latin typeface="Georgia"/>
                <a:cs typeface="Georgia"/>
              </a:rPr>
              <a:t>t</a:t>
            </a:r>
            <a:r>
              <a:rPr lang="en-IN" sz="3000" b="1" dirty="0" err="1" smtClean="0">
                <a:solidFill>
                  <a:schemeClr val="tx1"/>
                </a:solidFill>
                <a:latin typeface="Georgia"/>
                <a:cs typeface="Georgia"/>
              </a:rPr>
              <a:t>ri</a:t>
            </a:r>
            <a:r>
              <a:rPr lang="en-IN" sz="3000" b="1" spc="-9" dirty="0" err="1" smtClean="0">
                <a:solidFill>
                  <a:schemeClr val="tx1"/>
                </a:solidFill>
                <a:latin typeface="Georgia"/>
                <a:cs typeface="Georgia"/>
              </a:rPr>
              <a:t>n</a:t>
            </a:r>
            <a:r>
              <a:rPr lang="en-IN" sz="3000" b="1" dirty="0" err="1" smtClean="0">
                <a:solidFill>
                  <a:schemeClr val="tx1"/>
                </a:solidFill>
                <a:latin typeface="Georgia"/>
                <a:cs typeface="Georgia"/>
              </a:rPr>
              <a:t>g</a:t>
            </a:r>
            <a:r>
              <a:rPr lang="en-IN" sz="3000" b="1" dirty="0" smtClean="0">
                <a:solidFill>
                  <a:schemeClr val="tx1"/>
                </a:solidFill>
                <a:latin typeface="Georgia"/>
                <a:cs typeface="Georgia"/>
              </a:rPr>
              <a:t>(</a:t>
            </a:r>
            <a:r>
              <a:rPr lang="en-IN" sz="3000" b="1" spc="19" dirty="0" smtClean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en-IN" sz="3000" b="1" dirty="0" smtClean="0">
                <a:solidFill>
                  <a:schemeClr val="tx1"/>
                </a:solidFill>
                <a:latin typeface="Georgia"/>
                <a:cs typeface="Georgia"/>
              </a:rPr>
              <a:t>)”</a:t>
            </a:r>
            <a:endParaRPr lang="en-IN" sz="3000" dirty="0" smtClean="0">
              <a:solidFill>
                <a:schemeClr val="tx1"/>
              </a:solidFill>
              <a:latin typeface="Georgia"/>
              <a:cs typeface="Georgia"/>
            </a:endParaRPr>
          </a:p>
          <a:p>
            <a:pPr marL="3619119" marR="3619077">
              <a:lnSpc>
                <a:spcPct val="94685"/>
              </a:lnSpc>
              <a:spcBef>
                <a:spcPts val="190"/>
              </a:spcBef>
            </a:pPr>
            <a:r>
              <a:rPr lang="en-IN" sz="3000" b="1" dirty="0" smtClean="0">
                <a:solidFill>
                  <a:schemeClr val="tx1"/>
                </a:solidFill>
                <a:latin typeface="Georgia"/>
                <a:cs typeface="Georgia"/>
              </a:rPr>
              <a:t>Method</a:t>
            </a:r>
            <a:endParaRPr lang="en-IN" sz="3000" dirty="0">
              <a:solidFill>
                <a:schemeClr val="tx1"/>
              </a:solidFill>
              <a:latin typeface="Georgia"/>
              <a:cs typeface="Georgi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928676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•  A </a:t>
            </a:r>
            <a:r>
              <a:rPr lang="en-IN" dirty="0" err="1" smtClean="0">
                <a:solidFill>
                  <a:srgbClr val="FF0000"/>
                </a:solidFill>
              </a:rPr>
              <a:t>hashcode</a:t>
            </a:r>
            <a:r>
              <a:rPr lang="en-IN" dirty="0" smtClean="0">
                <a:solidFill>
                  <a:schemeClr val="bg1"/>
                </a:solidFill>
              </a:rPr>
              <a:t> is an unique number generated from any </a:t>
            </a:r>
            <a:r>
              <a:rPr lang="en-IN" dirty="0" err="1" smtClean="0">
                <a:solidFill>
                  <a:schemeClr val="bg1"/>
                </a:solidFill>
              </a:rPr>
              <a:t>object.This</a:t>
            </a:r>
            <a:r>
              <a:rPr lang="en-IN" dirty="0" smtClean="0">
                <a:solidFill>
                  <a:schemeClr val="bg1"/>
                </a:solidFill>
              </a:rPr>
              <a:t> is what allows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objects to be stored/retrieved quickly.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•  But it is of no use to programmer  or user.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•  On passing object reference to </a:t>
            </a:r>
            <a:r>
              <a:rPr lang="en-IN" dirty="0" err="1" smtClean="0">
                <a:solidFill>
                  <a:schemeClr val="bg1"/>
                </a:solidFill>
              </a:rPr>
              <a:t>println</a:t>
            </a:r>
            <a:r>
              <a:rPr lang="en-IN" dirty="0" smtClean="0">
                <a:solidFill>
                  <a:schemeClr val="bg1"/>
                </a:solidFill>
              </a:rPr>
              <a:t>() method, </a:t>
            </a:r>
            <a:r>
              <a:rPr lang="en-IN" dirty="0" err="1" smtClean="0">
                <a:solidFill>
                  <a:schemeClr val="bg1"/>
                </a:solidFill>
              </a:rPr>
              <a:t>toString</a:t>
            </a:r>
            <a:r>
              <a:rPr lang="en-IN" dirty="0" smtClean="0">
                <a:solidFill>
                  <a:schemeClr val="bg1"/>
                </a:solidFill>
              </a:rPr>
              <a:t>()is invoked. Since, we have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not overridden it so the base class version gets called and hence we get </a:t>
            </a:r>
            <a:r>
              <a:rPr lang="en-IN" dirty="0" err="1" smtClean="0">
                <a:solidFill>
                  <a:schemeClr val="bg1"/>
                </a:solidFill>
              </a:rPr>
              <a:t>hashcode</a:t>
            </a:r>
            <a:r>
              <a:rPr lang="en-IN" dirty="0" smtClean="0">
                <a:solidFill>
                  <a:schemeClr val="bg1"/>
                </a:solidFill>
              </a:rPr>
              <a:t> in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return.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•  So, by overriding the </a:t>
            </a:r>
            <a:r>
              <a:rPr lang="en-IN" dirty="0" err="1" smtClean="0">
                <a:solidFill>
                  <a:schemeClr val="bg1"/>
                </a:solidFill>
              </a:rPr>
              <a:t>toString</a:t>
            </a:r>
            <a:r>
              <a:rPr lang="en-IN" dirty="0" smtClean="0">
                <a:solidFill>
                  <a:schemeClr val="bg1"/>
                </a:solidFill>
              </a:rPr>
              <a:t>() method we can get information related to a specific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class and not </a:t>
            </a:r>
            <a:r>
              <a:rPr lang="en-IN" dirty="0" err="1" smtClean="0">
                <a:solidFill>
                  <a:schemeClr val="bg1"/>
                </a:solidFill>
              </a:rPr>
              <a:t>hashcode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Objects and Classes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115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8676"/>
            <a:ext cx="45005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 Person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                                               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IN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age;                                    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String name;                     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Person(</a:t>
            </a:r>
            <a:r>
              <a:rPr lang="en-IN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age, String name)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                                                       </a:t>
            </a:r>
          </a:p>
          <a:p>
            <a:r>
              <a:rPr lang="en-IN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this.age</a:t>
            </a:r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=age;                                           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this.name=name;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String </a:t>
            </a:r>
            <a:r>
              <a:rPr lang="en-IN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IN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name+“, ”+age;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00562" y="950133"/>
            <a:ext cx="45005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IN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UsePerson</a:t>
            </a:r>
            <a:endParaRPr lang="en-IN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static void main(String [ ] </a:t>
            </a:r>
            <a:r>
              <a:rPr lang="en-IN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 p=new Person(21,“Amit”); </a:t>
            </a:r>
          </a:p>
          <a:p>
            <a:r>
              <a:rPr lang="en-IN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(p); 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IN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object 22"/>
          <p:cNvSpPr/>
          <p:nvPr/>
        </p:nvSpPr>
        <p:spPr>
          <a:xfrm>
            <a:off x="3857620" y="3707361"/>
            <a:ext cx="5164328" cy="936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9115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5720" y="1214428"/>
            <a:ext cx="8572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•The exception classes have also overridden </a:t>
            </a:r>
            <a:r>
              <a:rPr lang="en-IN" dirty="0" err="1" smtClean="0">
                <a:solidFill>
                  <a:schemeClr val="bg1"/>
                </a:solidFill>
              </a:rPr>
              <a:t>toString</a:t>
            </a:r>
            <a:r>
              <a:rPr lang="en-IN" dirty="0" smtClean="0">
                <a:solidFill>
                  <a:schemeClr val="bg1"/>
                </a:solidFill>
              </a:rPr>
              <a:t>() method, it returns the name of exception along with error message for an exception generated by java.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•The </a:t>
            </a:r>
            <a:r>
              <a:rPr lang="en-IN" dirty="0" err="1" smtClean="0">
                <a:solidFill>
                  <a:schemeClr val="bg1"/>
                </a:solidFill>
              </a:rPr>
              <a:t>toString</a:t>
            </a:r>
            <a:r>
              <a:rPr lang="en-IN" dirty="0" smtClean="0">
                <a:solidFill>
                  <a:schemeClr val="bg1"/>
                </a:solidFill>
              </a:rPr>
              <a:t>() of specific exception class is called as per the object formed in the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try block.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7786710" cy="576064"/>
          </a:xfrm>
        </p:spPr>
        <p:txBody>
          <a:bodyPr/>
          <a:lstStyle/>
          <a:p>
            <a:pPr marL="1892173">
              <a:lnSpc>
                <a:spcPct val="94685"/>
              </a:lnSpc>
              <a:spcBef>
                <a:spcPts val="1344"/>
              </a:spcBef>
            </a:pPr>
            <a:r>
              <a:rPr lang="en-IN" b="1" dirty="0" smtClean="0">
                <a:solidFill>
                  <a:schemeClr val="tx1"/>
                </a:solidFill>
                <a:latin typeface="Georgia"/>
                <a:cs typeface="Georgia"/>
              </a:rPr>
              <a:t>Using</a:t>
            </a:r>
            <a:r>
              <a:rPr lang="en-IN" b="1" spc="-24" dirty="0" smtClean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en-IN" b="1" dirty="0" smtClean="0">
                <a:solidFill>
                  <a:schemeClr val="tx1"/>
                </a:solidFill>
                <a:latin typeface="Georgia"/>
                <a:cs typeface="Georgia"/>
              </a:rPr>
              <a:t>“throw”</a:t>
            </a:r>
            <a:r>
              <a:rPr lang="en-IN" b="1" spc="9" dirty="0" smtClean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en-IN" b="1" dirty="0" smtClean="0">
                <a:solidFill>
                  <a:schemeClr val="tx1"/>
                </a:solidFill>
                <a:latin typeface="Georgia"/>
                <a:cs typeface="Georgia"/>
              </a:rPr>
              <a:t>keyword</a:t>
            </a:r>
            <a:endParaRPr lang="en-IN" dirty="0">
              <a:solidFill>
                <a:schemeClr val="tx1"/>
              </a:solidFill>
              <a:latin typeface="Georgia"/>
              <a:cs typeface="Georgi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000114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•In java, exceptions occur on JVM’s choice i.e. anything against java’s flow. Example, if denominator is 0 then java itself generates </a:t>
            </a:r>
            <a:r>
              <a:rPr lang="en-IN" dirty="0" err="1" smtClean="0">
                <a:solidFill>
                  <a:schemeClr val="bg1"/>
                </a:solidFill>
              </a:rPr>
              <a:t>ArithmeticException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•But, in some situation a programmers may want to generate or define exceptions on their choice.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•  To do this, java provides us the keyword </a:t>
            </a:r>
            <a:r>
              <a:rPr lang="en-IN" dirty="0" smtClean="0">
                <a:solidFill>
                  <a:srgbClr val="FF0000"/>
                </a:solidFill>
              </a:rPr>
              <a:t>throw.</a:t>
            </a:r>
            <a:r>
              <a:rPr lang="en-IN" dirty="0" smtClean="0">
                <a:solidFill>
                  <a:schemeClr val="bg1"/>
                </a:solidFill>
              </a:rPr>
              <a:t> It’s syntax is </a:t>
            </a:r>
            <a:r>
              <a:rPr lang="en-IN" dirty="0" smtClean="0">
                <a:solidFill>
                  <a:srgbClr val="FF0000"/>
                </a:solidFill>
              </a:rPr>
              <a:t>throw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 &lt;Some exception class object reference&gt;;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Let us understand this through an example.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795</Words>
  <Application>Microsoft Office PowerPoint</Application>
  <PresentationFormat>On-screen Show (16:9)</PresentationFormat>
  <Paragraphs>156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Server</cp:lastModifiedBy>
  <cp:revision>183</cp:revision>
  <dcterms:created xsi:type="dcterms:W3CDTF">2016-12-05T23:26:54Z</dcterms:created>
  <dcterms:modified xsi:type="dcterms:W3CDTF">2020-03-05T14:18:13Z</dcterms:modified>
</cp:coreProperties>
</file>