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4" r:id="rId6"/>
    <p:sldId id="323" r:id="rId7"/>
    <p:sldId id="322" r:id="rId8"/>
    <p:sldId id="321" r:id="rId9"/>
    <p:sldId id="320" r:id="rId10"/>
    <p:sldId id="319" r:id="rId11"/>
    <p:sldId id="318" r:id="rId12"/>
    <p:sldId id="317" r:id="rId13"/>
    <p:sldId id="316" r:id="rId14"/>
    <p:sldId id="315" r:id="rId15"/>
    <p:sldId id="314" r:id="rId16"/>
    <p:sldId id="313" r:id="rId17"/>
    <p:sldId id="262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926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 smtClean="0">
                <a:solidFill>
                  <a:srgbClr val="FFC000"/>
                </a:solidFill>
              </a:rPr>
              <a:t>Lecture-8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3306" y="2285998"/>
            <a:ext cx="4714908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SE(Core java)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Using the keyword “finally”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 If no exception occurs finally block is executed.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If an exception occurs inside the try block and its catch </a:t>
            </a:r>
            <a:r>
              <a:rPr lang="en-IN" dirty="0" err="1" smtClean="0">
                <a:solidFill>
                  <a:schemeClr val="bg1"/>
                </a:solidFill>
              </a:rPr>
              <a:t>hasbeen</a:t>
            </a:r>
            <a:r>
              <a:rPr lang="en-IN" dirty="0" smtClean="0">
                <a:solidFill>
                  <a:schemeClr val="bg1"/>
                </a:solidFill>
              </a:rPr>
              <a:t> defined, in such case also finally is executed.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Even if no catch block is used then also the finally block is executed.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Moreover, a try block is required for an finally block. If an exception occurs outside try block in that case finally block is not executed and also when the method </a:t>
            </a:r>
            <a:r>
              <a:rPr lang="en-IN" dirty="0" err="1" smtClean="0">
                <a:solidFill>
                  <a:schemeClr val="bg1"/>
                </a:solidFill>
              </a:rPr>
              <a:t>System.exit</a:t>
            </a:r>
            <a:r>
              <a:rPr lang="en-IN" dirty="0" smtClean="0">
                <a:solidFill>
                  <a:schemeClr val="bg1"/>
                </a:solidFill>
              </a:rPr>
              <a:t>()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is used.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Syntax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4348" y="1285866"/>
            <a:ext cx="342902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---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catch( ---)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----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----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4810" y="1142990"/>
            <a:ext cx="22145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---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---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----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----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7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TestFinally</a:t>
            </a:r>
            <a:endParaRPr lang="en-IN" sz="16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main(String [] 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Scanner kb=new Scanner(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System.in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 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(“Enter two numbers”); 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a=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kb.nextInt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b=</a:t>
            </a:r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kb.nextInt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c=a/b;</a:t>
            </a:r>
          </a:p>
          <a:p>
            <a:r>
              <a:rPr lang="en-IN" sz="16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(“Division is ”+c);</a:t>
            </a:r>
          </a:p>
          <a:p>
            <a:r>
              <a:rPr lang="en-IN" sz="16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sz="16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20" y="1142990"/>
            <a:ext cx="82868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catch(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ArithmeticException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ex)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(“Denominator should not be 0”);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(“Thank you! Have a good day”);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Multi catch feature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00114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 We can use a single catch to handle multiple exceptions.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This feature was introduced in java from 7th version.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Syntax :-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catch(</a:t>
            </a:r>
            <a:r>
              <a:rPr lang="en-IN" dirty="0" err="1" smtClean="0">
                <a:solidFill>
                  <a:srgbClr val="FF0000"/>
                </a:solidFill>
              </a:rPr>
              <a:t>ArithmeticException</a:t>
            </a:r>
            <a:r>
              <a:rPr lang="en-IN" dirty="0" smtClean="0">
                <a:solidFill>
                  <a:srgbClr val="FF0000"/>
                </a:solidFill>
              </a:rPr>
              <a:t> | </a:t>
            </a:r>
            <a:r>
              <a:rPr lang="en-IN" dirty="0" err="1" smtClean="0">
                <a:solidFill>
                  <a:srgbClr val="FF0000"/>
                </a:solidFill>
              </a:rPr>
              <a:t>InvalidNumeratorException</a:t>
            </a:r>
            <a:r>
              <a:rPr lang="en-IN" dirty="0" smtClean="0">
                <a:solidFill>
                  <a:srgbClr val="FF0000"/>
                </a:solidFill>
              </a:rPr>
              <a:t> ex)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{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dirty="0" err="1" smtClean="0">
                <a:solidFill>
                  <a:schemeClr val="bg1"/>
                </a:solidFill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IN" dirty="0" err="1" smtClean="0">
                <a:solidFill>
                  <a:schemeClr val="bg1"/>
                </a:solidFill>
              </a:rPr>
              <a:t>ex.getMessage</a:t>
            </a:r>
            <a:r>
              <a:rPr lang="en-IN" dirty="0" smtClean="0">
                <a:solidFill>
                  <a:schemeClr val="bg1"/>
                </a:solidFill>
              </a:rPr>
              <a:t>);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43240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00430" y="857238"/>
            <a:ext cx="4857784" cy="506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IN" sz="1400" b="1" dirty="0" smtClean="0">
                <a:cs typeface="Georgia"/>
              </a:rPr>
              <a:t>Creating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 programmer defined </a:t>
            </a:r>
            <a:r>
              <a:rPr lang="en-IN" sz="1400" b="1" dirty="0" smtClean="0">
                <a:cs typeface="Georgia"/>
              </a:rPr>
              <a:t>exception</a:t>
            </a:r>
            <a:r>
              <a:rPr lang="en-IN" sz="1400" b="1" dirty="0" smtClean="0">
                <a:solidFill>
                  <a:srgbClr val="FF0000"/>
                </a:solidFill>
                <a:cs typeface="Georgia"/>
              </a:rPr>
              <a:t>\Custom       </a:t>
            </a:r>
            <a:r>
              <a:rPr lang="en-IN" sz="1400" b="1" dirty="0" smtClean="0">
                <a:cs typeface="Georgia"/>
              </a:rPr>
              <a:t>exception</a:t>
            </a:r>
            <a:endParaRPr lang="en-IN" sz="1400" b="1" dirty="0">
              <a:cs typeface="Georgi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0430" y="1714494"/>
            <a:ext cx="3535311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400" b="1" dirty="0" smtClean="0">
                <a:latin typeface="Georgia"/>
                <a:cs typeface="Georgia"/>
              </a:rPr>
              <a:t>Using the keyword </a:t>
            </a:r>
            <a:r>
              <a:rPr lang="en-IN" sz="1400" b="1" dirty="0" smtClean="0">
                <a:solidFill>
                  <a:srgbClr val="FF0000"/>
                </a:solidFill>
                <a:latin typeface="Georgia"/>
                <a:cs typeface="Georgia"/>
              </a:rPr>
              <a:t>“finally”</a:t>
            </a:r>
            <a:endParaRPr lang="en-IN" sz="1400" b="1" dirty="0">
              <a:solidFill>
                <a:srgbClr val="FF0000"/>
              </a:solidFill>
              <a:latin typeface="Georgia"/>
              <a:cs typeface="Georgi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428992" y="2568361"/>
            <a:ext cx="4857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sz="1400" b="1" dirty="0" smtClean="0">
                <a:solidFill>
                  <a:srgbClr val="FF0000"/>
                </a:solidFill>
                <a:latin typeface="+mj-lt"/>
                <a:cs typeface="Georgia"/>
              </a:rPr>
              <a:t>Multi catch </a:t>
            </a:r>
            <a:r>
              <a:rPr lang="en-IN" sz="1400" b="1" dirty="0" smtClean="0">
                <a:latin typeface="+mj-lt"/>
                <a:cs typeface="Georgia"/>
              </a:rPr>
              <a:t>feature of Java</a:t>
            </a:r>
            <a:endParaRPr lang="en-US" sz="1400" b="1" dirty="0" smtClean="0">
              <a:latin typeface="+mj-lt"/>
            </a:endParaRP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800" b="1" dirty="0" smtClean="0"/>
              <a:t>Programmer defined\Customized 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071552"/>
            <a:ext cx="9144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Many times, in some situations a programmer might not find any predefined exception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class to be used with throw. 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For example, in case of a banking application the method withdraw has some minimum </a:t>
            </a:r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limit </a:t>
            </a:r>
            <a:r>
              <a:rPr lang="en-IN" dirty="0" smtClean="0">
                <a:solidFill>
                  <a:schemeClr val="bg1"/>
                </a:solidFill>
              </a:rPr>
              <a:t>like 500 else an exception will generate. In this case there is no predefined java’s    exception class.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So, Java advises us to design our own exception </a:t>
            </a:r>
            <a:r>
              <a:rPr lang="en-IN" dirty="0" err="1" smtClean="0">
                <a:solidFill>
                  <a:schemeClr val="bg1"/>
                </a:solidFill>
              </a:rPr>
              <a:t>classes.Such</a:t>
            </a:r>
            <a:r>
              <a:rPr lang="en-IN" dirty="0" smtClean="0">
                <a:solidFill>
                  <a:schemeClr val="bg1"/>
                </a:solidFill>
              </a:rPr>
              <a:t> classes are called       </a:t>
            </a:r>
            <a:r>
              <a:rPr lang="en-IN" dirty="0" smtClean="0">
                <a:solidFill>
                  <a:srgbClr val="FF0000"/>
                </a:solidFill>
              </a:rPr>
              <a:t>customized exception class.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To create an exception class we need to follow some </a:t>
            </a:r>
            <a:r>
              <a:rPr lang="en-IN" dirty="0" err="1" smtClean="0">
                <a:solidFill>
                  <a:schemeClr val="bg1"/>
                </a:solidFill>
              </a:rPr>
              <a:t>steps,which</a:t>
            </a:r>
            <a:r>
              <a:rPr lang="en-IN" dirty="0" smtClean="0">
                <a:solidFill>
                  <a:schemeClr val="bg1"/>
                </a:solidFill>
              </a:rPr>
              <a:t> are as follows :-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800" b="1" dirty="0" smtClean="0"/>
              <a:t>Programmer defined\Customized 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214428"/>
            <a:ext cx="88583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 smtClean="0">
                <a:solidFill>
                  <a:schemeClr val="bg1"/>
                </a:solidFill>
              </a:rPr>
              <a:t>Inherit or extend any of the predefined exception class in our own exception class.</a:t>
            </a:r>
          </a:p>
          <a:p>
            <a:pPr marL="342900" indent="-342900"/>
            <a:endParaRPr lang="en-US" dirty="0" smtClean="0">
              <a:solidFill>
                <a:schemeClr val="bg1"/>
              </a:solidFill>
            </a:endParaRPr>
          </a:p>
          <a:p>
            <a:pPr marL="342900" indent="-342900"/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2. Provide a parameterized constructor so that exception message can be set and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passed on to parent class’s constructor.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altLang="ko-KR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7158" y="896183"/>
            <a:ext cx="692948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import 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java.util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.*;</a:t>
            </a:r>
          </a:p>
          <a:p>
            <a:r>
              <a:rPr lang="en-IN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class </a:t>
            </a:r>
            <a:r>
              <a:rPr lang="en-IN" sz="17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InvalidNumeratorException</a:t>
            </a:r>
            <a:r>
              <a:rPr lang="en-IN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extends Exception</a:t>
            </a:r>
          </a:p>
          <a:p>
            <a:r>
              <a:rPr lang="en-IN" sz="17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InvalidNumeratorException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(String 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super(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msg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 Test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static void main(String [] 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Scanner kb=new Scanner(</a:t>
            </a:r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System.in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IN" sz="17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sz="17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(“Enter two numbers”);</a:t>
            </a:r>
          </a:p>
          <a:p>
            <a:endParaRPr lang="en-IN" sz="17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20" y="1000114"/>
            <a:ext cx="8786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a=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kb.nextInt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b=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kb.nextInt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();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if(a&lt;=0)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new </a:t>
            </a:r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InvalidNumeratorException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(“Numerator should be 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positive”);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c=a/b; </a:t>
            </a:r>
          </a:p>
          <a:p>
            <a:r>
              <a:rPr lang="en-IN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(“Division is ”+c);</a:t>
            </a:r>
          </a:p>
          <a:p>
            <a:r>
              <a:rPr lang="en-IN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IN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85720" y="928676"/>
            <a:ext cx="8143932" cy="3957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Bef>
                <a:spcPts val="41"/>
              </a:spcBef>
            </a:pP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>
              <a:lnSpc>
                <a:spcPct val="94685"/>
              </a:lnSpc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thmeticExce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spc="-176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spc="-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ex)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 marR="3933767">
              <a:lnSpc>
                <a:spcPts val="2499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56031" marR="3933767">
              <a:lnSpc>
                <a:spcPts val="2499"/>
              </a:lnSpc>
              <a:spcBef>
                <a:spcPts val="139"/>
              </a:spcBef>
            </a:pP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essa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>
              <a:lnSpc>
                <a:spcPct val="94685"/>
              </a:lnSpc>
              <a:spcBef>
                <a:spcPts val="139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</a:t>
            </a:r>
            <a:r>
              <a:rPr lang="en-IN" sz="1400" spc="-9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</a:t>
            </a:r>
            <a:r>
              <a:rPr lang="en-IN" sz="1400" spc="9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idN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spc="-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torE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spc="1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tion</a:t>
            </a:r>
            <a:r>
              <a:rPr lang="en-IN" sz="1400" spc="-52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spc="-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ex)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 marR="3933767">
              <a:lnSpc>
                <a:spcPts val="2499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 </a:t>
            </a:r>
          </a:p>
          <a:p>
            <a:pPr marL="256031" marR="3933767">
              <a:lnSpc>
                <a:spcPts val="2499"/>
              </a:lnSpc>
              <a:spcBef>
                <a:spcPts val="139"/>
              </a:spcBef>
            </a:pP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x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et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essa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());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>
              <a:lnSpc>
                <a:spcPct val="94685"/>
              </a:lnSpc>
              <a:spcBef>
                <a:spcPts val="139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InputM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smatc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ep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spc="65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spc="-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ex)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System</a:t>
            </a:r>
            <a:r>
              <a:rPr lang="en-IN" sz="1400" spc="-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en-IN" sz="1400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out.print</a:t>
            </a:r>
            <a:r>
              <a:rPr lang="en-IN" sz="1400" spc="9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IN" sz="1400" spc="4" dirty="0" err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(“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n-IN" sz="1400" spc="-9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IN" sz="1400" spc="45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IN" sz="1400" spc="4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ut</a:t>
            </a:r>
            <a:r>
              <a:rPr lang="en-IN" sz="1400" spc="-52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IN" sz="1400" spc="9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gits</a:t>
            </a:r>
            <a:r>
              <a:rPr lang="en-IN" sz="1400" spc="-43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only”);</a:t>
            </a: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256031">
              <a:lnSpc>
                <a:spcPct val="94685"/>
              </a:lnSpc>
              <a:spcBef>
                <a:spcPts val="140"/>
              </a:spcBef>
            </a:pPr>
            <a:r>
              <a:rPr lang="en-IN" sz="14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156860" marR="8470032" algn="ctr">
              <a:lnSpc>
                <a:spcPct val="94685"/>
              </a:lnSpc>
              <a:spcBef>
                <a:spcPts val="140"/>
              </a:spcBef>
            </a:pPr>
            <a:r>
              <a:rPr lang="en-IN" sz="1400" b="1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sz="1400" dirty="0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endParaRPr lang="en-IN" sz="1400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2800" b="1" dirty="0" smtClean="0"/>
              <a:t>Programmer defined\Customized Exceptions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1285866"/>
            <a:ext cx="914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 The customized exceptions become checked exception if we inherit the base class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 Exception.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Since, only </a:t>
            </a:r>
            <a:r>
              <a:rPr lang="en-IN" dirty="0" err="1" smtClean="0">
                <a:solidFill>
                  <a:srgbClr val="FF0000"/>
                </a:solidFill>
              </a:rPr>
              <a:t>RuntimeException</a:t>
            </a:r>
            <a:r>
              <a:rPr lang="en-IN" dirty="0" smtClean="0">
                <a:solidFill>
                  <a:schemeClr val="bg1"/>
                </a:solidFill>
              </a:rPr>
              <a:t> and its child classes are unchecked in nature, so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programmer has to specifically inherit anyone of those to create and unchecked 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exception class.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Using the keyword “finally”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-32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928676"/>
            <a:ext cx="914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•  There are certain statements in our program whose execution is so crucial that before our program gets terminated, these statements must be executed.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 Example, if we have opened a file or any database connection and before the program completes its execution the file or database connection should be closed.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• In such cases java suggests us to write such statements in a block whose execution is guaranteed by java and such blocks are created using the keyword </a:t>
            </a:r>
            <a:r>
              <a:rPr lang="en-IN" dirty="0" smtClean="0">
                <a:solidFill>
                  <a:srgbClr val="FF0000"/>
                </a:solidFill>
              </a:rPr>
              <a:t>finally.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633</Words>
  <Application>Microsoft Office PowerPoint</Application>
  <PresentationFormat>On-screen Show (16:9)</PresentationFormat>
  <Paragraphs>155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Server</cp:lastModifiedBy>
  <cp:revision>141</cp:revision>
  <dcterms:created xsi:type="dcterms:W3CDTF">2016-12-05T23:26:54Z</dcterms:created>
  <dcterms:modified xsi:type="dcterms:W3CDTF">2020-03-05T14:34:55Z</dcterms:modified>
</cp:coreProperties>
</file>