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24" r:id="rId6"/>
    <p:sldId id="332" r:id="rId7"/>
    <p:sldId id="323" r:id="rId8"/>
    <p:sldId id="322" r:id="rId9"/>
    <p:sldId id="321" r:id="rId10"/>
    <p:sldId id="320" r:id="rId11"/>
    <p:sldId id="319" r:id="rId12"/>
    <p:sldId id="318" r:id="rId13"/>
    <p:sldId id="317" r:id="rId14"/>
    <p:sldId id="316" r:id="rId15"/>
    <p:sldId id="315" r:id="rId16"/>
    <p:sldId id="314" r:id="rId17"/>
    <p:sldId id="313" r:id="rId18"/>
    <p:sldId id="312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28" autoAdjust="0"/>
  </p:normalViewPr>
  <p:slideViewPr>
    <p:cSldViewPr>
      <p:cViewPr varScale="1">
        <p:scale>
          <a:sx n="115" d="100"/>
          <a:sy n="115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 smtClean="0">
                <a:solidFill>
                  <a:srgbClr val="FFC000"/>
                </a:solidFill>
              </a:rPr>
              <a:t>Lecture-30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3306" y="2285998"/>
            <a:ext cx="4714908" cy="500066"/>
          </a:xfrm>
        </p:spPr>
        <p:txBody>
          <a:bodyPr/>
          <a:lstStyle/>
          <a:p>
            <a:r>
              <a:rPr lang="en-US" sz="4000" dirty="0" smtClean="0">
                <a:latin typeface="Georgia(Body)"/>
              </a:rPr>
              <a:t>Java SE(Core java)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pPr marL="1911985" algn="l">
              <a:lnSpc>
                <a:spcPct val="94685"/>
              </a:lnSpc>
              <a:spcBef>
                <a:spcPts val="1399"/>
              </a:spcBef>
            </a:pP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M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e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tho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s of S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ring class</a:t>
            </a:r>
            <a:endParaRPr lang="en-US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char </a:t>
            </a:r>
            <a:r>
              <a:rPr lang="en-US" dirty="0" err="1" smtClean="0">
                <a:solidFill>
                  <a:srgbClr val="FF0000"/>
                </a:solidFill>
              </a:rPr>
              <a:t>charAt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):-</a:t>
            </a:r>
            <a:r>
              <a:rPr lang="en-US" dirty="0" smtClean="0">
                <a:solidFill>
                  <a:schemeClr val="bg1"/>
                </a:solidFill>
              </a:rPr>
              <a:t>Takes index number and gives character at that index.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 public void </a:t>
            </a:r>
            <a:r>
              <a:rPr lang="en-US" dirty="0" err="1" smtClean="0">
                <a:solidFill>
                  <a:srgbClr val="FF0000"/>
                </a:solidFill>
              </a:rPr>
              <a:t>getChars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char[ ],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):- </a:t>
            </a:r>
            <a:r>
              <a:rPr lang="en-US" dirty="0" smtClean="0">
                <a:solidFill>
                  <a:schemeClr val="bg1"/>
                </a:solidFill>
              </a:rPr>
              <a:t>Takes multiple characters and pastes their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copy to an array of characters.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startsWith</a:t>
            </a:r>
            <a:r>
              <a:rPr lang="en-US" dirty="0" smtClean="0">
                <a:solidFill>
                  <a:srgbClr val="FF0000"/>
                </a:solidFill>
              </a:rPr>
              <a:t>(String):- </a:t>
            </a:r>
            <a:r>
              <a:rPr lang="en-US" dirty="0" smtClean="0">
                <a:solidFill>
                  <a:schemeClr val="bg1"/>
                </a:solidFill>
              </a:rPr>
              <a:t>Tests if this string starts with the specified prefix.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startsWith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String,int</a:t>
            </a:r>
            <a:r>
              <a:rPr lang="en-US" dirty="0" smtClean="0">
                <a:solidFill>
                  <a:srgbClr val="FF0000"/>
                </a:solidFill>
              </a:rPr>
              <a:t>):- </a:t>
            </a:r>
            <a:r>
              <a:rPr lang="en-US" dirty="0" smtClean="0">
                <a:solidFill>
                  <a:schemeClr val="bg1"/>
                </a:solidFill>
              </a:rPr>
              <a:t>Tests if this string starts with the specified prefix beginning a specified index.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boolean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endWith</a:t>
            </a:r>
            <a:r>
              <a:rPr lang="en-US" dirty="0" smtClean="0">
                <a:solidFill>
                  <a:srgbClr val="FF0000"/>
                </a:solidFill>
              </a:rPr>
              <a:t>(String):- </a:t>
            </a:r>
            <a:r>
              <a:rPr lang="en-US" dirty="0" smtClean="0">
                <a:solidFill>
                  <a:schemeClr val="bg1"/>
                </a:solidFill>
              </a:rPr>
              <a:t>Tests if this string ends with the specified suffix.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pPr marL="1911985" algn="l">
              <a:lnSpc>
                <a:spcPct val="94685"/>
              </a:lnSpc>
              <a:spcBef>
                <a:spcPts val="1399"/>
              </a:spcBef>
            </a:pP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M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e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tho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s of S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ring class</a:t>
            </a:r>
            <a:endParaRPr lang="en-US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lastIndexOf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):- </a:t>
            </a:r>
            <a:r>
              <a:rPr lang="en-US" dirty="0" smtClean="0">
                <a:solidFill>
                  <a:schemeClr val="bg1"/>
                </a:solidFill>
              </a:rPr>
              <a:t>Returns the index within this string of the last occurrence of the specified character.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lastIndexOf</a:t>
            </a:r>
            <a:r>
              <a:rPr lang="en-US" dirty="0" smtClean="0">
                <a:solidFill>
                  <a:srgbClr val="FF0000"/>
                </a:solidFill>
              </a:rPr>
              <a:t>(String):- </a:t>
            </a:r>
            <a:r>
              <a:rPr lang="en-US" dirty="0" smtClean="0">
                <a:solidFill>
                  <a:schemeClr val="bg1"/>
                </a:solidFill>
              </a:rPr>
              <a:t>Returns the index within this string of the rightmost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occurrence of the specified substring.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•  public String substring(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):- </a:t>
            </a:r>
            <a:r>
              <a:rPr lang="en-US" dirty="0" smtClean="0">
                <a:solidFill>
                  <a:schemeClr val="bg1"/>
                </a:solidFill>
              </a:rPr>
              <a:t>Returns a new string that is a substring of this string.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first argument is starting index for substring and second argument is end index-1 of the substring.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String substring(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):- </a:t>
            </a:r>
            <a:r>
              <a:rPr lang="en-US" dirty="0" smtClean="0">
                <a:solidFill>
                  <a:schemeClr val="bg1"/>
                </a:solidFill>
              </a:rPr>
              <a:t>Returns the substring from </a:t>
            </a:r>
            <a:r>
              <a:rPr lang="en-US" dirty="0" err="1" smtClean="0">
                <a:solidFill>
                  <a:schemeClr val="bg1"/>
                </a:solidFill>
              </a:rPr>
              <a:t>indexpassed</a:t>
            </a:r>
            <a:r>
              <a:rPr lang="en-US" dirty="0" smtClean="0">
                <a:solidFill>
                  <a:schemeClr val="bg1"/>
                </a:solidFill>
              </a:rPr>
              <a:t> as argument till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last index of the string.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pPr marL="1911985" algn="l">
              <a:lnSpc>
                <a:spcPct val="94685"/>
              </a:lnSpc>
              <a:spcBef>
                <a:spcPts val="1399"/>
              </a:spcBef>
            </a:pP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M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e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tho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s of S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ring class</a:t>
            </a:r>
            <a:endParaRPr lang="en-US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String </a:t>
            </a:r>
            <a:r>
              <a:rPr lang="en-US" dirty="0" err="1" smtClean="0">
                <a:solidFill>
                  <a:srgbClr val="FF0000"/>
                </a:solidFill>
              </a:rPr>
              <a:t>toUpperCase</a:t>
            </a:r>
            <a:r>
              <a:rPr lang="en-US" dirty="0" smtClean="0">
                <a:solidFill>
                  <a:srgbClr val="FF0000"/>
                </a:solidFill>
              </a:rPr>
              <a:t>( ):</a:t>
            </a:r>
            <a:r>
              <a:rPr lang="en-US" dirty="0" smtClean="0">
                <a:solidFill>
                  <a:schemeClr val="bg1"/>
                </a:solidFill>
              </a:rPr>
              <a:t>- Converts all the characters of the String to upper case.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String </a:t>
            </a:r>
            <a:r>
              <a:rPr lang="en-US" dirty="0" err="1" smtClean="0">
                <a:solidFill>
                  <a:srgbClr val="FF0000"/>
                </a:solidFill>
              </a:rPr>
              <a:t>toLowerCase</a:t>
            </a:r>
            <a:r>
              <a:rPr lang="en-US" dirty="0" smtClean="0">
                <a:solidFill>
                  <a:srgbClr val="FF0000"/>
                </a:solidFill>
              </a:rPr>
              <a:t>( ):- </a:t>
            </a:r>
            <a:r>
              <a:rPr lang="en-US" dirty="0" smtClean="0">
                <a:solidFill>
                  <a:schemeClr val="bg1"/>
                </a:solidFill>
              </a:rPr>
              <a:t>Coverts all the characters of the String lower case.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FF00"/>
                </a:solidFill>
              </a:rPr>
              <a:t>There won’t be any change in the calling String object, just </a:t>
            </a:r>
            <a:r>
              <a:rPr lang="en-US" dirty="0" err="1" smtClean="0">
                <a:solidFill>
                  <a:srgbClr val="FFFF00"/>
                </a:solidFill>
              </a:rPr>
              <a:t>acopy</a:t>
            </a:r>
            <a:r>
              <a:rPr lang="en-US" dirty="0" smtClean="0">
                <a:solidFill>
                  <a:srgbClr val="FFFF00"/>
                </a:solidFill>
              </a:rPr>
              <a:t> of that String will be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returned.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static String </a:t>
            </a:r>
            <a:r>
              <a:rPr lang="en-US" dirty="0" err="1" smtClean="0">
                <a:solidFill>
                  <a:srgbClr val="FF0000"/>
                </a:solidFill>
              </a:rPr>
              <a:t>valueOf</a:t>
            </a:r>
            <a:r>
              <a:rPr lang="en-US" dirty="0" smtClean="0">
                <a:solidFill>
                  <a:srgbClr val="FF0000"/>
                </a:solidFill>
              </a:rPr>
              <a:t>(any primitive data type):- </a:t>
            </a:r>
            <a:r>
              <a:rPr lang="en-US" dirty="0" smtClean="0">
                <a:solidFill>
                  <a:schemeClr val="bg1"/>
                </a:solidFill>
              </a:rPr>
              <a:t>Returns the string representation of the passed data type argument.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StringBuffer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92867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The objects of class </a:t>
            </a:r>
            <a:r>
              <a:rPr lang="en-US" dirty="0" err="1" smtClean="0">
                <a:solidFill>
                  <a:srgbClr val="FF0000"/>
                </a:solidFill>
              </a:rPr>
              <a:t>StringBuffer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in java are </a:t>
            </a:r>
            <a:r>
              <a:rPr lang="en-US" dirty="0" smtClean="0">
                <a:solidFill>
                  <a:srgbClr val="FF0000"/>
                </a:solidFill>
              </a:rPr>
              <a:t>mutable</a:t>
            </a:r>
            <a:r>
              <a:rPr lang="en-US" dirty="0" smtClean="0">
                <a:solidFill>
                  <a:schemeClr val="bg1"/>
                </a:solidFill>
              </a:rPr>
              <a:t> i.e. </a:t>
            </a:r>
            <a:r>
              <a:rPr lang="en-US" dirty="0" smtClean="0">
                <a:solidFill>
                  <a:srgbClr val="FF0000"/>
                </a:solidFill>
              </a:rPr>
              <a:t>content of an object can be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changed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without creating a new object.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err="1" smtClean="0">
                <a:solidFill>
                  <a:schemeClr val="bg1"/>
                </a:solidFill>
              </a:rPr>
              <a:t>StringBuffer</a:t>
            </a:r>
            <a:r>
              <a:rPr lang="en-US" dirty="0" smtClean="0">
                <a:solidFill>
                  <a:schemeClr val="bg1"/>
                </a:solidFill>
              </a:rPr>
              <a:t> is used when data of a class may change in future. Example, Salary of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an </a:t>
            </a:r>
            <a:r>
              <a:rPr lang="en-US" dirty="0" smtClean="0">
                <a:solidFill>
                  <a:schemeClr val="bg1"/>
                </a:solidFill>
              </a:rPr>
              <a:t>employee.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err="1" smtClean="0">
                <a:solidFill>
                  <a:schemeClr val="bg1"/>
                </a:solidFill>
              </a:rPr>
              <a:t>StringBuffer</a:t>
            </a:r>
            <a:r>
              <a:rPr lang="en-US" dirty="0" smtClean="0">
                <a:solidFill>
                  <a:schemeClr val="bg1"/>
                </a:solidFill>
              </a:rPr>
              <a:t> also has same methods as that of the class String except some of them.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err="1" smtClean="0">
                <a:solidFill>
                  <a:schemeClr val="bg1"/>
                </a:solidFill>
              </a:rPr>
              <a:t>StringBuffer</a:t>
            </a:r>
            <a:r>
              <a:rPr lang="en-US" dirty="0" smtClean="0">
                <a:solidFill>
                  <a:schemeClr val="bg1"/>
                </a:solidFill>
              </a:rPr>
              <a:t> is also present in the package </a:t>
            </a:r>
            <a:r>
              <a:rPr lang="en-US" dirty="0" err="1" smtClean="0">
                <a:solidFill>
                  <a:srgbClr val="FF0000"/>
                </a:solidFill>
              </a:rPr>
              <a:t>java.lang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Constructors of </a:t>
            </a:r>
            <a:r>
              <a:rPr lang="en-US" b="1" dirty="0" err="1" smtClean="0"/>
              <a:t>StringBuffer</a:t>
            </a:r>
            <a:endParaRPr lang="en-US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StringBuffer</a:t>
            </a:r>
            <a:r>
              <a:rPr lang="en-US" dirty="0" smtClean="0">
                <a:solidFill>
                  <a:srgbClr val="FF0000"/>
                </a:solidFill>
              </a:rPr>
              <a:t>( ):- </a:t>
            </a:r>
            <a:r>
              <a:rPr lang="en-US" dirty="0" smtClean="0">
                <a:solidFill>
                  <a:schemeClr val="bg1"/>
                </a:solidFill>
              </a:rPr>
              <a:t>Creates an object with </a:t>
            </a:r>
            <a:r>
              <a:rPr lang="en-US" dirty="0" smtClean="0">
                <a:solidFill>
                  <a:srgbClr val="FFFF00"/>
                </a:solidFill>
              </a:rPr>
              <a:t>size 16 </a:t>
            </a:r>
            <a:r>
              <a:rPr lang="en-US" dirty="0" smtClean="0">
                <a:solidFill>
                  <a:schemeClr val="bg1"/>
                </a:solidFill>
              </a:rPr>
              <a:t>characters initialized with </a:t>
            </a:r>
            <a:r>
              <a:rPr lang="en-US" dirty="0" smtClean="0">
                <a:solidFill>
                  <a:srgbClr val="FFFF00"/>
                </a:solidFill>
              </a:rPr>
              <a:t>‘\0’.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StringBuffer</a:t>
            </a:r>
            <a:r>
              <a:rPr lang="en-US" dirty="0" smtClean="0">
                <a:solidFill>
                  <a:srgbClr val="FF0000"/>
                </a:solidFill>
              </a:rPr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):- </a:t>
            </a:r>
            <a:r>
              <a:rPr lang="en-US" dirty="0" smtClean="0">
                <a:solidFill>
                  <a:schemeClr val="bg1"/>
                </a:solidFill>
              </a:rPr>
              <a:t>Creates a string buffer with specified capacity in the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argument and initialized with null character 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StringBuffer</a:t>
            </a:r>
            <a:r>
              <a:rPr lang="en-US" dirty="0" smtClean="0">
                <a:solidFill>
                  <a:srgbClr val="FF0000"/>
                </a:solidFill>
              </a:rPr>
              <a:t>( String):- </a:t>
            </a:r>
            <a:r>
              <a:rPr lang="en-US" dirty="0" smtClean="0">
                <a:solidFill>
                  <a:schemeClr val="bg1"/>
                </a:solidFill>
              </a:rPr>
              <a:t>The object is created and initialized with the string passed in the argument and is appended with </a:t>
            </a:r>
            <a:r>
              <a:rPr lang="en-US" dirty="0" smtClean="0">
                <a:solidFill>
                  <a:srgbClr val="FFFF00"/>
                </a:solidFill>
              </a:rPr>
              <a:t>16 null characters(‘\0’).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Methods of Class </a:t>
            </a:r>
            <a:r>
              <a:rPr lang="en-US" b="1" dirty="0" err="1" smtClean="0"/>
              <a:t>StringBuffer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-32" y="100011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capacity( ):- </a:t>
            </a:r>
            <a:r>
              <a:rPr lang="en-US" dirty="0" smtClean="0">
                <a:solidFill>
                  <a:schemeClr val="bg1"/>
                </a:solidFill>
              </a:rPr>
              <a:t>This method returns the current capacity. Using this method we can confirm the extra 16 characters reserved by java.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void </a:t>
            </a:r>
            <a:r>
              <a:rPr lang="en-US" dirty="0" err="1" smtClean="0">
                <a:solidFill>
                  <a:srgbClr val="FF0000"/>
                </a:solidFill>
              </a:rPr>
              <a:t>ensureCapacity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):- </a:t>
            </a:r>
            <a:r>
              <a:rPr lang="en-US" dirty="0" smtClean="0">
                <a:solidFill>
                  <a:schemeClr val="bg1"/>
                </a:solidFill>
              </a:rPr>
              <a:t>Increases capacity </a:t>
            </a:r>
            <a:r>
              <a:rPr lang="en-US" dirty="0" err="1" smtClean="0">
                <a:solidFill>
                  <a:schemeClr val="bg1"/>
                </a:solidFill>
              </a:rPr>
              <a:t>tothe</a:t>
            </a:r>
            <a:r>
              <a:rPr lang="en-US" dirty="0" smtClean="0">
                <a:solidFill>
                  <a:schemeClr val="bg1"/>
                </a:solidFill>
              </a:rPr>
              <a:t> argument passed.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StringBuffer</a:t>
            </a:r>
            <a:r>
              <a:rPr lang="en-US" dirty="0" smtClean="0">
                <a:solidFill>
                  <a:srgbClr val="FF0000"/>
                </a:solidFill>
              </a:rPr>
              <a:t> append(String):- </a:t>
            </a:r>
            <a:r>
              <a:rPr lang="en-US" dirty="0" smtClean="0">
                <a:solidFill>
                  <a:schemeClr val="bg1"/>
                </a:solidFill>
              </a:rPr>
              <a:t>An overloaded function and can append any data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type.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StringBuffer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 s=new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StringBuffer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(“India”); 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s.append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(“is my country”); 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(s);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Methods of Class </a:t>
            </a:r>
            <a:r>
              <a:rPr lang="en-US" b="1" dirty="0" err="1" smtClean="0"/>
              <a:t>StringBuffer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9286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StringBuffer</a:t>
            </a:r>
            <a:r>
              <a:rPr lang="en-US" dirty="0" smtClean="0">
                <a:solidFill>
                  <a:srgbClr val="FF0000"/>
                </a:solidFill>
              </a:rPr>
              <a:t> reverse( ):-</a:t>
            </a:r>
            <a:r>
              <a:rPr lang="en-US" dirty="0" smtClean="0">
                <a:solidFill>
                  <a:schemeClr val="bg1"/>
                </a:solidFill>
              </a:rPr>
              <a:t> As the name suggests it reverses the original string.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start index, end index+1, new string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StringBuffer</a:t>
            </a:r>
            <a:r>
              <a:rPr lang="en-US" dirty="0" smtClean="0">
                <a:solidFill>
                  <a:srgbClr val="FF0000"/>
                </a:solidFill>
              </a:rPr>
              <a:t> replace(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, String):- </a:t>
            </a:r>
            <a:r>
              <a:rPr lang="en-US" dirty="0" smtClean="0">
                <a:solidFill>
                  <a:schemeClr val="bg1"/>
                </a:solidFill>
              </a:rPr>
              <a:t>This method replaces the characters in a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substring of this sequence with characters in the specified String.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StringBuffer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 s=new 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StringBuffer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(“Hello World”);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s.replace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(6, 11, “India”);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(s);              </a:t>
            </a:r>
            <a:r>
              <a:rPr lang="en-US" dirty="0" smtClean="0">
                <a:solidFill>
                  <a:srgbClr val="FFFF00"/>
                </a:solidFill>
                <a:latin typeface="Consolas" pitchFamily="49" charset="0"/>
              </a:rPr>
              <a:t>Hello India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14612" y="1714494"/>
            <a:ext cx="21932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rgbClr val="FFFF00"/>
                </a:solidFill>
              </a:rPr>
              <a:t>start index, end index+1, new string</a:t>
            </a:r>
            <a:endParaRPr lang="en-US" sz="1000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71802" y="3571882"/>
            <a:ext cx="78581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Today’s Agenda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0430" y="857238"/>
            <a:ext cx="485778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1400" b="1" dirty="0" smtClean="0">
                <a:solidFill>
                  <a:srgbClr val="FF0000"/>
                </a:solidFill>
                <a:latin typeface="+mj-lt"/>
                <a:cs typeface="Georgia"/>
              </a:rPr>
              <a:t>String Handling</a:t>
            </a:r>
            <a:endParaRPr lang="en-IN" sz="1400" b="1" dirty="0">
              <a:latin typeface="+mj-lt"/>
              <a:cs typeface="Georgi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0430" y="1714494"/>
            <a:ext cx="4429156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400" b="1" dirty="0" smtClean="0">
                <a:solidFill>
                  <a:srgbClr val="FF0000"/>
                </a:solidFill>
                <a:latin typeface="+mj-lt"/>
                <a:cs typeface="Georgia"/>
              </a:rPr>
              <a:t>Different classes </a:t>
            </a:r>
            <a:r>
              <a:rPr lang="en-IN" sz="1400" b="1" dirty="0" smtClean="0">
                <a:latin typeface="+mj-lt"/>
                <a:cs typeface="Georgia"/>
              </a:rPr>
              <a:t>to handle String</a:t>
            </a:r>
            <a:endParaRPr lang="en-IN" sz="1400" b="1" dirty="0">
              <a:latin typeface="+mj-lt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8992" y="2568361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1400" b="1" dirty="0" smtClean="0">
                <a:solidFill>
                  <a:srgbClr val="FF0000"/>
                </a:solidFill>
                <a:latin typeface="+mj-lt"/>
                <a:cs typeface="Georgia"/>
              </a:rPr>
              <a:t>Con</a:t>
            </a:r>
            <a:r>
              <a:rPr lang="en-US" sz="1400" b="1" spc="-9" dirty="0" smtClean="0">
                <a:solidFill>
                  <a:srgbClr val="FF0000"/>
                </a:solidFill>
                <a:latin typeface="+mj-lt"/>
                <a:cs typeface="Georgia"/>
              </a:rPr>
              <a:t>s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  <a:cs typeface="Georgia"/>
              </a:rPr>
              <a:t>tructors </a:t>
            </a:r>
            <a:r>
              <a:rPr lang="en-US" sz="1400" b="1" dirty="0" smtClean="0">
                <a:latin typeface="+mj-lt"/>
                <a:cs typeface="Georgia"/>
              </a:rPr>
              <a:t>and</a:t>
            </a:r>
            <a:r>
              <a:rPr lang="en-US" sz="1400" b="1" spc="-9" dirty="0" smtClean="0">
                <a:latin typeface="+mj-lt"/>
                <a:cs typeface="Georgia"/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latin typeface="+mj-lt"/>
                <a:cs typeface="Georgia"/>
              </a:rPr>
              <a:t>Methods </a:t>
            </a:r>
            <a:r>
              <a:rPr lang="en-US" sz="1400" b="1" dirty="0" smtClean="0">
                <a:latin typeface="+mj-lt"/>
                <a:cs typeface="Georgia"/>
              </a:rPr>
              <a:t>of class String</a:t>
            </a:r>
            <a:endParaRPr lang="en-US" sz="1400" b="1" dirty="0" smtClean="0">
              <a:latin typeface="+mj-lt"/>
            </a:endParaRP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String Handling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87868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Java provides 3 classes to handle Strings as per situation, these are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1.   String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2.  </a:t>
            </a:r>
            <a:r>
              <a:rPr lang="en-US" dirty="0" err="1" smtClean="0">
                <a:solidFill>
                  <a:srgbClr val="FF0000"/>
                </a:solidFill>
              </a:rPr>
              <a:t>StringBuffer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 startAt="3"/>
            </a:pPr>
            <a:r>
              <a:rPr lang="en-US" dirty="0" err="1" smtClean="0">
                <a:solidFill>
                  <a:srgbClr val="FF0000"/>
                </a:solidFill>
              </a:rPr>
              <a:t>StringBuilder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*</a:t>
            </a:r>
            <a:r>
              <a:rPr lang="en-US" dirty="0" err="1" smtClean="0">
                <a:solidFill>
                  <a:schemeClr val="bg1"/>
                </a:solidFill>
              </a:rPr>
              <a:t>StringBuilder</a:t>
            </a:r>
            <a:r>
              <a:rPr lang="en-US" dirty="0" smtClean="0">
                <a:solidFill>
                  <a:schemeClr val="bg1"/>
                </a:solidFill>
              </a:rPr>
              <a:t> will be covered in the Multithreading chapter.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String class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928677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String objects in java are </a:t>
            </a:r>
            <a:r>
              <a:rPr lang="en-US" dirty="0" smtClean="0">
                <a:solidFill>
                  <a:srgbClr val="FF0000"/>
                </a:solidFill>
              </a:rPr>
              <a:t>immutable</a:t>
            </a:r>
            <a:r>
              <a:rPr lang="en-US" dirty="0" smtClean="0">
                <a:solidFill>
                  <a:schemeClr val="bg1"/>
                </a:solidFill>
              </a:rPr>
              <a:t> i.e. content once stored cannot be changed.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For Example,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String city=“Bhopal”;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(city);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	city=“Indore”;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(city); </a:t>
            </a: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	Though the output will c</a:t>
            </a:r>
            <a:endParaRPr lang="en-US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object 21"/>
          <p:cNvSpPr/>
          <p:nvPr/>
        </p:nvSpPr>
        <p:spPr>
          <a:xfrm>
            <a:off x="5857884" y="2204847"/>
            <a:ext cx="3124698" cy="13670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Constructors of String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String():- String S=new String();</a:t>
            </a: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  String(String):- String S=new String(“Bhopal”);</a:t>
            </a: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nsolas" pitchFamily="49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Difference in Initialization:-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String s1=new String(“Sky”); 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String s2=new String(“Sky”);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String s3=“Sky”;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bject 18"/>
          <p:cNvSpPr/>
          <p:nvPr/>
        </p:nvSpPr>
        <p:spPr>
          <a:xfrm>
            <a:off x="4429124" y="1000114"/>
            <a:ext cx="1458214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9"/>
          <p:cNvSpPr/>
          <p:nvPr/>
        </p:nvSpPr>
        <p:spPr>
          <a:xfrm>
            <a:off x="6786578" y="1714495"/>
            <a:ext cx="1600200" cy="7858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0"/>
          <p:cNvSpPr/>
          <p:nvPr/>
        </p:nvSpPr>
        <p:spPr>
          <a:xfrm>
            <a:off x="5357818" y="2571351"/>
            <a:ext cx="2191639" cy="929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1"/>
          <p:cNvSpPr/>
          <p:nvPr/>
        </p:nvSpPr>
        <p:spPr>
          <a:xfrm>
            <a:off x="3071802" y="3714758"/>
            <a:ext cx="2143140" cy="9286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Constructors of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To check the memory diagram we can compare the object references,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6"/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String s1=new String(“Sky"); </a:t>
            </a:r>
          </a:p>
          <a:p>
            <a:pPr lvl="6"/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String s2=new String(“Sky"); </a:t>
            </a:r>
          </a:p>
          <a:p>
            <a:pPr lvl="6"/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String s3=“Sky";</a:t>
            </a:r>
          </a:p>
          <a:p>
            <a:pPr lvl="6"/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String s4=“Sky";</a:t>
            </a:r>
          </a:p>
          <a:p>
            <a:pPr lvl="6"/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s1==s2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); </a:t>
            </a:r>
          </a:p>
          <a:p>
            <a:pPr lvl="6"/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</a:rPr>
              <a:t>s3==s4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bject 21"/>
          <p:cNvSpPr/>
          <p:nvPr/>
        </p:nvSpPr>
        <p:spPr>
          <a:xfrm>
            <a:off x="2285984" y="3527859"/>
            <a:ext cx="4752593" cy="11155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Constructors of String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String(char[ ]):- Coverts a character array to String object.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   String(char[ ],int1,int2):-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int1- Starting index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int2- Number of characters to be converted into String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	char </a:t>
            </a:r>
            <a:r>
              <a:rPr lang="en-US" dirty="0" err="1" smtClean="0">
                <a:solidFill>
                  <a:schemeClr val="bg1"/>
                </a:solidFill>
              </a:rPr>
              <a:t>arr</a:t>
            </a:r>
            <a:r>
              <a:rPr lang="en-US" dirty="0" smtClean="0">
                <a:solidFill>
                  <a:schemeClr val="bg1"/>
                </a:solidFill>
              </a:rPr>
              <a:t>[ ]={‘H’, ‘e’, ‘l’, ‘l’, ‘o’};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	String s=new String(arr,0,4);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			</a:t>
            </a:r>
            <a:r>
              <a:rPr lang="en-US" dirty="0" err="1" smtClean="0">
                <a:solidFill>
                  <a:schemeClr val="bg1"/>
                </a:solidFill>
              </a:rPr>
              <a:t>System.out.println</a:t>
            </a:r>
            <a:r>
              <a:rPr lang="en-US" dirty="0" smtClean="0">
                <a:solidFill>
                  <a:schemeClr val="bg1"/>
                </a:solidFill>
              </a:rPr>
              <a:t>(s);                 </a:t>
            </a:r>
            <a:r>
              <a:rPr lang="en-US" dirty="0" smtClean="0">
                <a:solidFill>
                  <a:srgbClr val="FFFF00"/>
                </a:solidFill>
              </a:rPr>
              <a:t>Hell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 In java anything in </a:t>
            </a:r>
            <a:r>
              <a:rPr lang="en-US" dirty="0" smtClean="0">
                <a:solidFill>
                  <a:srgbClr val="FF0000"/>
                </a:solidFill>
              </a:rPr>
              <a:t>“ ”(double quotes) 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rgbClr val="FF0000"/>
                </a:solidFill>
              </a:rPr>
              <a:t>considered to be a string </a:t>
            </a:r>
            <a:r>
              <a:rPr lang="en-US" dirty="0" smtClean="0">
                <a:solidFill>
                  <a:schemeClr val="bg1"/>
                </a:solidFill>
              </a:rPr>
              <a:t>to be precise a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rgbClr val="FF0000"/>
                </a:solidFill>
              </a:rPr>
              <a:t>String object.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•  Example :- 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Bhopal”.length</a:t>
            </a:r>
            <a:r>
              <a:rPr lang="en-US" dirty="0" smtClean="0">
                <a:solidFill>
                  <a:srgbClr val="FF0000"/>
                </a:solidFill>
              </a:rPr>
              <a:t>(); </a:t>
            </a:r>
            <a:r>
              <a:rPr lang="en-US" dirty="0" smtClean="0">
                <a:solidFill>
                  <a:schemeClr val="bg1"/>
                </a:solidFill>
              </a:rPr>
              <a:t>              </a:t>
            </a:r>
            <a:r>
              <a:rPr lang="en-US" dirty="0" smtClean="0">
                <a:solidFill>
                  <a:srgbClr val="FFFF00"/>
                </a:solidFill>
              </a:rPr>
              <a:t>6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72066" y="2786064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14678" y="4143386"/>
            <a:ext cx="92869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pPr marL="1911985" algn="l">
              <a:lnSpc>
                <a:spcPct val="94685"/>
              </a:lnSpc>
              <a:spcBef>
                <a:spcPts val="1399"/>
              </a:spcBef>
            </a:pP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M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e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tho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s of S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ring class</a:t>
            </a:r>
            <a:endParaRPr lang="en-US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FF00"/>
                </a:solidFill>
              </a:rPr>
              <a:t>public </a:t>
            </a:r>
            <a:r>
              <a:rPr lang="en-US" dirty="0" err="1" smtClean="0">
                <a:solidFill>
                  <a:srgbClr val="FFFF00"/>
                </a:solidFill>
              </a:rPr>
              <a:t>boolean</a:t>
            </a:r>
            <a:r>
              <a:rPr lang="en-US" dirty="0" smtClean="0">
                <a:solidFill>
                  <a:srgbClr val="FFFF00"/>
                </a:solidFill>
              </a:rPr>
              <a:t> equals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Object</a:t>
            </a:r>
            <a:r>
              <a:rPr lang="en-US" dirty="0" smtClean="0">
                <a:solidFill>
                  <a:schemeClr val="bg1"/>
                </a:solidFill>
              </a:rPr>
              <a:t>):- Derived from Object class. It compares object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references when object of any other class is passed. But it compares the strings when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a String is passed. So, every class can override equals in its own way.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FF00"/>
                </a:solidFill>
              </a:rPr>
              <a:t>public </a:t>
            </a:r>
            <a:r>
              <a:rPr lang="en-US" dirty="0" err="1" smtClean="0">
                <a:solidFill>
                  <a:srgbClr val="FFFF00"/>
                </a:solidFill>
              </a:rPr>
              <a:t>boolean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equalsIgnoreCase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>
                <a:solidFill>
                  <a:schemeClr val="bg1"/>
                </a:solidFill>
              </a:rPr>
              <a:t>):- Method belongs to String class and ignore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case sensitivity.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pPr marL="1911985" algn="l">
              <a:lnSpc>
                <a:spcPct val="94685"/>
              </a:lnSpc>
              <a:spcBef>
                <a:spcPts val="1399"/>
              </a:spcBef>
            </a:pP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M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e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tho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d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s of S</a:t>
            </a:r>
            <a:r>
              <a:rPr lang="en-US" b="1" spc="-9" dirty="0" smtClean="0">
                <a:solidFill>
                  <a:schemeClr val="tx1"/>
                </a:solidFill>
                <a:latin typeface="Georgia"/>
                <a:cs typeface="Georgia"/>
              </a:rPr>
              <a:t>t</a:t>
            </a:r>
            <a:r>
              <a:rPr lang="en-US" b="1" dirty="0" smtClean="0">
                <a:solidFill>
                  <a:schemeClr val="tx1"/>
                </a:solidFill>
                <a:latin typeface="Georgia"/>
                <a:cs typeface="Georgia"/>
              </a:rPr>
              <a:t>ring class</a:t>
            </a:r>
            <a:endParaRPr lang="en-US" dirty="0">
              <a:solidFill>
                <a:schemeClr val="tx1"/>
              </a:solidFill>
              <a:latin typeface="Georgia"/>
              <a:cs typeface="Georg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928676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compareTo</a:t>
            </a:r>
            <a:r>
              <a:rPr lang="en-US" dirty="0" smtClean="0">
                <a:solidFill>
                  <a:srgbClr val="FF0000"/>
                </a:solidFill>
              </a:rPr>
              <a:t>(String):- </a:t>
            </a:r>
            <a:r>
              <a:rPr lang="en-US" dirty="0" smtClean="0">
                <a:solidFill>
                  <a:schemeClr val="bg1"/>
                </a:solidFill>
              </a:rPr>
              <a:t>Method belongs to String class and compares string and returns 0 if true else difference of their ASCIIs.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compareToIgnoreCase</a:t>
            </a:r>
            <a:r>
              <a:rPr lang="en-US" dirty="0" smtClean="0">
                <a:solidFill>
                  <a:srgbClr val="FF0000"/>
                </a:solidFill>
              </a:rPr>
              <a:t>(String):- </a:t>
            </a:r>
            <a:r>
              <a:rPr lang="en-US" dirty="0" smtClean="0">
                <a:solidFill>
                  <a:schemeClr val="bg1"/>
                </a:solidFill>
              </a:rPr>
              <a:t>Similar to above method but </a:t>
            </a:r>
            <a:r>
              <a:rPr lang="en-US" dirty="0" smtClean="0">
                <a:solidFill>
                  <a:schemeClr val="bg1"/>
                </a:solidFill>
              </a:rPr>
              <a:t>ignores </a:t>
            </a:r>
            <a:r>
              <a:rPr lang="en-US" dirty="0" smtClean="0">
                <a:solidFill>
                  <a:schemeClr val="bg1"/>
                </a:solidFill>
              </a:rPr>
              <a:t>case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sensitivity.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indexOf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) :- </a:t>
            </a:r>
            <a:r>
              <a:rPr lang="en-US" dirty="0" smtClean="0">
                <a:solidFill>
                  <a:schemeClr val="bg1"/>
                </a:solidFill>
              </a:rPr>
              <a:t>Returns index of the character present in the string, which is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passed </a:t>
            </a:r>
            <a:r>
              <a:rPr lang="en-US" dirty="0" smtClean="0">
                <a:solidFill>
                  <a:schemeClr val="bg1"/>
                </a:solidFill>
              </a:rPr>
              <a:t>in the argument. If not found returns -1. It is a case sensitive method.</a:t>
            </a:r>
          </a:p>
          <a:p>
            <a:pPr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•  </a:t>
            </a:r>
            <a:r>
              <a:rPr lang="en-US" dirty="0" smtClean="0">
                <a:solidFill>
                  <a:srgbClr val="FF0000"/>
                </a:solidFill>
              </a:rPr>
              <a:t>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indexOf</a:t>
            </a:r>
            <a:r>
              <a:rPr lang="en-US" dirty="0" smtClean="0">
                <a:solidFill>
                  <a:srgbClr val="FF0000"/>
                </a:solidFill>
              </a:rPr>
              <a:t>(String):- </a:t>
            </a:r>
            <a:r>
              <a:rPr lang="en-US" dirty="0" smtClean="0">
                <a:solidFill>
                  <a:schemeClr val="bg1"/>
                </a:solidFill>
              </a:rPr>
              <a:t>Accepts a substring as argument and returns the beginning index where the substring occurs.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•  public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length():- </a:t>
            </a:r>
            <a:r>
              <a:rPr lang="en-US" dirty="0" smtClean="0">
                <a:solidFill>
                  <a:schemeClr val="bg1"/>
                </a:solidFill>
              </a:rPr>
              <a:t>Gives length of string.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938</Words>
  <Application>Microsoft Office PowerPoint</Application>
  <PresentationFormat>On-screen Show (16:9)</PresentationFormat>
  <Paragraphs>164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Server</cp:lastModifiedBy>
  <cp:revision>160</cp:revision>
  <dcterms:created xsi:type="dcterms:W3CDTF">2016-12-05T23:26:54Z</dcterms:created>
  <dcterms:modified xsi:type="dcterms:W3CDTF">2020-03-05T15:00:48Z</dcterms:modified>
</cp:coreProperties>
</file>