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257" r:id="rId3"/>
    <p:sldId id="399" r:id="rId4"/>
    <p:sldId id="662" r:id="rId5"/>
    <p:sldId id="635" r:id="rId6"/>
    <p:sldId id="636" r:id="rId7"/>
    <p:sldId id="663" r:id="rId8"/>
    <p:sldId id="664" r:id="rId9"/>
    <p:sldId id="665" r:id="rId10"/>
    <p:sldId id="666" r:id="rId11"/>
    <p:sldId id="667" r:id="rId12"/>
    <p:sldId id="668" r:id="rId13"/>
    <p:sldId id="685" r:id="rId14"/>
    <p:sldId id="686" r:id="rId15"/>
    <p:sldId id="637" r:id="rId16"/>
    <p:sldId id="638" r:id="rId17"/>
    <p:sldId id="669" r:id="rId18"/>
    <p:sldId id="639" r:id="rId19"/>
    <p:sldId id="683" r:id="rId20"/>
    <p:sldId id="670" r:id="rId21"/>
    <p:sldId id="671" r:id="rId22"/>
    <p:sldId id="672" r:id="rId23"/>
    <p:sldId id="673" r:id="rId24"/>
    <p:sldId id="675" r:id="rId25"/>
    <p:sldId id="676" r:id="rId26"/>
    <p:sldId id="677" r:id="rId27"/>
    <p:sldId id="678" r:id="rId28"/>
    <p:sldId id="679" r:id="rId29"/>
    <p:sldId id="680" r:id="rId30"/>
    <p:sldId id="681" r:id="rId31"/>
    <p:sldId id="684" r:id="rId32"/>
    <p:sldId id="688" r:id="rId33"/>
    <p:sldId id="689" r:id="rId34"/>
    <p:sldId id="690" r:id="rId35"/>
    <p:sldId id="691" r:id="rId36"/>
    <p:sldId id="687" r:id="rId37"/>
    <p:sldId id="68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2D02F6C-782B-4B2A-B69E-1211FF7F5C41}"/>
    <pc:docChg chg="undo custSel addSld modSld">
      <pc:chgData name="Sharma Computer Academy" userId="08476b32c11f4418" providerId="LiveId" clId="{A2D02F6C-782B-4B2A-B69E-1211FF7F5C41}" dt="2021-10-03T08:44:23.432" v="151" actId="20577"/>
      <pc:docMkLst>
        <pc:docMk/>
      </pc:docMkLst>
      <pc:sldChg chg="modSp mod">
        <pc:chgData name="Sharma Computer Academy" userId="08476b32c11f4418" providerId="LiveId" clId="{A2D02F6C-782B-4B2A-B69E-1211FF7F5C41}" dt="2021-10-01T07:47:43.535" v="9" actId="207"/>
        <pc:sldMkLst>
          <pc:docMk/>
          <pc:sldMk cId="0" sldId="637"/>
        </pc:sldMkLst>
        <pc:spChg chg="mod">
          <ac:chgData name="Sharma Computer Academy" userId="08476b32c11f4418" providerId="LiveId" clId="{A2D02F6C-782B-4B2A-B69E-1211FF7F5C41}" dt="2021-10-01T07:47:43.535" v="9" actId="207"/>
          <ac:spMkLst>
            <pc:docMk/>
            <pc:sldMk cId="0" sldId="63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A2D02F6C-782B-4B2A-B69E-1211FF7F5C41}" dt="2021-10-02T20:39:38.904" v="82" actId="207"/>
        <pc:sldMkLst>
          <pc:docMk/>
          <pc:sldMk cId="0" sldId="667"/>
        </pc:sldMkLst>
        <pc:spChg chg="mod">
          <ac:chgData name="Sharma Computer Academy" userId="08476b32c11f4418" providerId="LiveId" clId="{A2D02F6C-782B-4B2A-B69E-1211FF7F5C41}" dt="2021-10-02T20:39:38.904" v="82" actId="207"/>
          <ac:spMkLst>
            <pc:docMk/>
            <pc:sldMk cId="0" sldId="667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2D02F6C-782B-4B2A-B69E-1211FF7F5C41}" dt="2021-10-03T08:44:23.432" v="151" actId="20577"/>
        <pc:sldMkLst>
          <pc:docMk/>
          <pc:sldMk cId="0" sldId="671"/>
        </pc:sldMkLst>
        <pc:spChg chg="mod">
          <ac:chgData name="Sharma Computer Academy" userId="08476b32c11f4418" providerId="LiveId" clId="{A2D02F6C-782B-4B2A-B69E-1211FF7F5C41}" dt="2021-10-03T08:44:23.432" v="151" actId="20577"/>
          <ac:spMkLst>
            <pc:docMk/>
            <pc:sldMk cId="0" sldId="67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A2D02F6C-782B-4B2A-B69E-1211FF7F5C41}" dt="2021-10-02T21:00:53.398" v="90" actId="20577"/>
        <pc:sldMkLst>
          <pc:docMk/>
          <pc:sldMk cId="0" sldId="684"/>
        </pc:sldMkLst>
        <pc:spChg chg="mod">
          <ac:chgData name="Sharma Computer Academy" userId="08476b32c11f4418" providerId="LiveId" clId="{A2D02F6C-782B-4B2A-B69E-1211FF7F5C41}" dt="2021-10-02T21:00:53.398" v="90" actId="20577"/>
          <ac:spMkLst>
            <pc:docMk/>
            <pc:sldMk cId="0" sldId="684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A2D02F6C-782B-4B2A-B69E-1211FF7F5C41}" dt="2021-10-01T08:01:54.931" v="74"/>
        <pc:sldMkLst>
          <pc:docMk/>
          <pc:sldMk cId="3042911411" sldId="685"/>
        </pc:sldMkLst>
        <pc:spChg chg="mod">
          <ac:chgData name="Sharma Computer Academy" userId="08476b32c11f4418" providerId="LiveId" clId="{A2D02F6C-782B-4B2A-B69E-1211FF7F5C41}" dt="2021-10-01T07:58:38.915" v="34" actId="207"/>
          <ac:spMkLst>
            <pc:docMk/>
            <pc:sldMk cId="3042911411" sldId="685"/>
            <ac:spMk id="3" creationId="{00000000-0000-0000-0000-000000000000}"/>
          </ac:spMkLst>
        </pc:spChg>
        <pc:spChg chg="mod">
          <ac:chgData name="Sharma Computer Academy" userId="08476b32c11f4418" providerId="LiveId" clId="{A2D02F6C-782B-4B2A-B69E-1211FF7F5C41}" dt="2021-10-01T08:01:51.323" v="73" actId="1076"/>
          <ac:spMkLst>
            <pc:docMk/>
            <pc:sldMk cId="3042911411" sldId="685"/>
            <ac:spMk id="7" creationId="{00000000-0000-0000-0000-000000000000}"/>
          </ac:spMkLst>
        </pc:spChg>
      </pc:sldChg>
      <pc:sldChg chg="modSp add modAnim">
        <pc:chgData name="Sharma Computer Academy" userId="08476b32c11f4418" providerId="LiveId" clId="{A2D02F6C-782B-4B2A-B69E-1211FF7F5C41}" dt="2021-10-01T08:02:15.485" v="77"/>
        <pc:sldMkLst>
          <pc:docMk/>
          <pc:sldMk cId="4133661417" sldId="686"/>
        </pc:sldMkLst>
        <pc:spChg chg="mod">
          <ac:chgData name="Sharma Computer Academy" userId="08476b32c11f4418" providerId="LiveId" clId="{A2D02F6C-782B-4B2A-B69E-1211FF7F5C41}" dt="2021-10-01T08:00:56.951" v="63" actId="207"/>
          <ac:spMkLst>
            <pc:docMk/>
            <pc:sldMk cId="4133661417" sldId="686"/>
            <ac:spMk id="3" creationId="{00000000-0000-0000-0000-000000000000}"/>
          </ac:spMkLst>
        </pc:spChg>
        <pc:spChg chg="mod">
          <ac:chgData name="Sharma Computer Academy" userId="08476b32c11f4418" providerId="LiveId" clId="{A2D02F6C-782B-4B2A-B69E-1211FF7F5C41}" dt="2021-10-01T08:01:06.482" v="69" actId="20577"/>
          <ac:spMkLst>
            <pc:docMk/>
            <pc:sldMk cId="4133661417" sldId="686"/>
            <ac:spMk id="7" creationId="{00000000-0000-0000-0000-000000000000}"/>
          </ac:spMkLst>
        </pc:spChg>
      </pc:sldChg>
      <pc:sldChg chg="add">
        <pc:chgData name="Sharma Computer Academy" userId="08476b32c11f4418" providerId="LiveId" clId="{A2D02F6C-782B-4B2A-B69E-1211FF7F5C41}" dt="2021-10-02T20:59:19.990" v="83" actId="2890"/>
        <pc:sldMkLst>
          <pc:docMk/>
          <pc:sldMk cId="3883131507" sldId="687"/>
        </pc:sldMkLst>
      </pc:sldChg>
      <pc:sldChg chg="modSp add">
        <pc:chgData name="Sharma Computer Academy" userId="08476b32c11f4418" providerId="LiveId" clId="{A2D02F6C-782B-4B2A-B69E-1211FF7F5C41}" dt="2021-10-02T21:01:57.212" v="95" actId="20577"/>
        <pc:sldMkLst>
          <pc:docMk/>
          <pc:sldMk cId="2060044088" sldId="688"/>
        </pc:sldMkLst>
        <pc:spChg chg="mod">
          <ac:chgData name="Sharma Computer Academy" userId="08476b32c11f4418" providerId="LiveId" clId="{A2D02F6C-782B-4B2A-B69E-1211FF7F5C41}" dt="2021-10-02T21:01:57.212" v="95" actId="20577"/>
          <ac:spMkLst>
            <pc:docMk/>
            <pc:sldMk cId="2060044088" sldId="688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A2D02F6C-782B-4B2A-B69E-1211FF7F5C41}" dt="2021-10-02T21:03:00.378" v="99" actId="20577"/>
        <pc:sldMkLst>
          <pc:docMk/>
          <pc:sldMk cId="2604272822" sldId="689"/>
        </pc:sldMkLst>
        <pc:spChg chg="mod">
          <ac:chgData name="Sharma Computer Academy" userId="08476b32c11f4418" providerId="LiveId" clId="{A2D02F6C-782B-4B2A-B69E-1211FF7F5C41}" dt="2021-10-02T21:03:00.378" v="99" actId="20577"/>
          <ac:spMkLst>
            <pc:docMk/>
            <pc:sldMk cId="2604272822" sldId="689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A2D02F6C-782B-4B2A-B69E-1211FF7F5C41}" dt="2021-10-02T21:03:14.341" v="102" actId="20577"/>
        <pc:sldMkLst>
          <pc:docMk/>
          <pc:sldMk cId="1270996651" sldId="690"/>
        </pc:sldMkLst>
        <pc:spChg chg="mod">
          <ac:chgData name="Sharma Computer Academy" userId="08476b32c11f4418" providerId="LiveId" clId="{A2D02F6C-782B-4B2A-B69E-1211FF7F5C41}" dt="2021-10-02T21:03:14.341" v="102" actId="20577"/>
          <ac:spMkLst>
            <pc:docMk/>
            <pc:sldMk cId="1270996651" sldId="690"/>
            <ac:spMk id="3" creationId="{00000000-0000-0000-0000-000000000000}"/>
          </ac:spMkLst>
        </pc:spChg>
      </pc:sldChg>
      <pc:sldChg chg="modSp add">
        <pc:chgData name="Sharma Computer Academy" userId="08476b32c11f4418" providerId="LiveId" clId="{A2D02F6C-782B-4B2A-B69E-1211FF7F5C41}" dt="2021-10-02T21:05:34.852" v="121" actId="20577"/>
        <pc:sldMkLst>
          <pc:docMk/>
          <pc:sldMk cId="1625236824" sldId="691"/>
        </pc:sldMkLst>
        <pc:spChg chg="mod">
          <ac:chgData name="Sharma Computer Academy" userId="08476b32c11f4418" providerId="LiveId" clId="{A2D02F6C-782B-4B2A-B69E-1211FF7F5C41}" dt="2021-10-02T21:05:34.852" v="121" actId="20577"/>
          <ac:spMkLst>
            <pc:docMk/>
            <pc:sldMk cId="1625236824" sldId="69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92500" lnSpcReduction="20000"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JAVA INTERVIEW BOOTCAMP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97648" y="142852"/>
            <a:ext cx="1603508" cy="1498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In the </a:t>
            </a:r>
            <a:r>
              <a:rPr lang="en-IN" sz="2400" b="1" dirty="0">
                <a:solidFill>
                  <a:srgbClr val="0070C0"/>
                </a:solidFill>
              </a:rPr>
              <a:t>expression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a + b * c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7030A0"/>
                </a:solidFill>
              </a:rPr>
              <a:t>operand</a:t>
            </a:r>
            <a:r>
              <a:rPr lang="en-IN" sz="2400" dirty="0">
                <a:solidFill>
                  <a:srgbClr val="7030A0"/>
                </a:solidFill>
              </a:rPr>
              <a:t> </a:t>
            </a:r>
            <a:r>
              <a:rPr lang="en-IN" sz="2400" b="1" dirty="0">
                <a:solidFill>
                  <a:srgbClr val="7030A0"/>
                </a:solidFill>
              </a:rPr>
              <a:t>a</a:t>
            </a:r>
            <a:r>
              <a:rPr lang="en-IN" sz="2400" dirty="0"/>
              <a:t> will </a:t>
            </a:r>
            <a:r>
              <a:rPr lang="en-IN" sz="2400" b="1" dirty="0">
                <a:solidFill>
                  <a:srgbClr val="00B050"/>
                </a:solidFill>
              </a:rPr>
              <a:t>always be fully evaluated </a:t>
            </a:r>
            <a:r>
              <a:rPr lang="en-IN" sz="2400" b="1" dirty="0">
                <a:solidFill>
                  <a:srgbClr val="002060"/>
                </a:solidFill>
              </a:rPr>
              <a:t>before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operand b</a:t>
            </a:r>
            <a:r>
              <a:rPr lang="en-IN" sz="2400" dirty="0"/>
              <a:t>, which will </a:t>
            </a:r>
            <a:r>
              <a:rPr lang="en-IN" sz="2400" b="1" dirty="0">
                <a:solidFill>
                  <a:srgbClr val="00B050"/>
                </a:solidFill>
              </a:rPr>
              <a:t>always be fully evaluated </a:t>
            </a:r>
            <a:r>
              <a:rPr lang="en-IN" sz="2400" b="1" dirty="0">
                <a:solidFill>
                  <a:srgbClr val="002060"/>
                </a:solidFill>
              </a:rPr>
              <a:t>before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operand c</a:t>
            </a:r>
            <a:r>
              <a:rPr lang="en-IN" sz="2400" dirty="0"/>
              <a:t>. 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However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70C0"/>
                </a:solidFill>
              </a:rPr>
              <a:t>multiplication operator</a:t>
            </a:r>
            <a:r>
              <a:rPr lang="en-IN" sz="2400" b="1" dirty="0"/>
              <a:t> *</a:t>
            </a:r>
            <a:r>
              <a:rPr lang="en-IN" sz="2400" dirty="0"/>
              <a:t> will be </a:t>
            </a:r>
            <a:r>
              <a:rPr lang="en-IN" sz="2400" b="1" dirty="0">
                <a:solidFill>
                  <a:srgbClr val="002060"/>
                </a:solidFill>
              </a:rPr>
              <a:t>applied before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addition operator +, </a:t>
            </a:r>
            <a:r>
              <a:rPr lang="en-IN" sz="2400" b="1" dirty="0">
                <a:solidFill>
                  <a:srgbClr val="C00000"/>
                </a:solidFill>
              </a:rPr>
              <a:t>respecting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precedence </a:t>
            </a:r>
            <a:r>
              <a:rPr lang="en-IN" sz="2400" dirty="0"/>
              <a:t>rules.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class Test {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public static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a(){ </a:t>
            </a:r>
          </a:p>
          <a:p>
            <a:pPr>
              <a:buNone/>
            </a:pPr>
            <a:r>
              <a:rPr lang="en-IN" sz="1600" b="1" dirty="0" err="1">
                <a:solidFill>
                  <a:srgbClr val="7030A0"/>
                </a:solidFill>
              </a:rPr>
              <a:t>System.out.println</a:t>
            </a:r>
            <a:r>
              <a:rPr lang="en-IN" sz="1600" b="1" dirty="0">
                <a:solidFill>
                  <a:srgbClr val="7030A0"/>
                </a:solidFill>
              </a:rPr>
              <a:t>("a");</a:t>
            </a:r>
          </a:p>
          <a:p>
            <a:pPr>
              <a:buNone/>
            </a:pPr>
            <a:r>
              <a:rPr lang="en-IN" sz="1600" b="1" dirty="0">
                <a:solidFill>
                  <a:srgbClr val="002060"/>
                </a:solidFill>
              </a:rPr>
              <a:t> return 2; 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public static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b(){ </a:t>
            </a:r>
          </a:p>
          <a:p>
            <a:pPr>
              <a:buNone/>
            </a:pPr>
            <a:r>
              <a:rPr lang="en-IN" sz="1600" b="1" dirty="0" err="1">
                <a:solidFill>
                  <a:srgbClr val="7030A0"/>
                </a:solidFill>
              </a:rPr>
              <a:t>System.out.println</a:t>
            </a:r>
            <a:r>
              <a:rPr lang="en-IN" sz="1600" b="1" dirty="0">
                <a:solidFill>
                  <a:srgbClr val="7030A0"/>
                </a:solidFill>
              </a:rPr>
              <a:t>("b"); </a:t>
            </a:r>
          </a:p>
          <a:p>
            <a:pPr>
              <a:buNone/>
            </a:pPr>
            <a:r>
              <a:rPr lang="en-IN" sz="1600" b="1" dirty="0">
                <a:solidFill>
                  <a:srgbClr val="002060"/>
                </a:solidFill>
              </a:rPr>
              <a:t>return 3; 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public static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c(){ </a:t>
            </a:r>
          </a:p>
          <a:p>
            <a:pPr>
              <a:buNone/>
            </a:pPr>
            <a:r>
              <a:rPr lang="en-IN" sz="1600" b="1" dirty="0" err="1">
                <a:solidFill>
                  <a:srgbClr val="7030A0"/>
                </a:solidFill>
              </a:rPr>
              <a:t>System.out.println</a:t>
            </a:r>
            <a:r>
              <a:rPr lang="en-IN" sz="1600" b="1" dirty="0">
                <a:solidFill>
                  <a:srgbClr val="7030A0"/>
                </a:solidFill>
              </a:rPr>
              <a:t>("c"); </a:t>
            </a:r>
          </a:p>
          <a:p>
            <a:pPr>
              <a:buNone/>
            </a:pPr>
            <a:r>
              <a:rPr lang="en-IN" sz="1600" b="1" dirty="0">
                <a:solidFill>
                  <a:srgbClr val="002060"/>
                </a:solidFill>
              </a:rPr>
              <a:t>return 4; 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public static void main(String[] </a:t>
            </a: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IN" sz="16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1600" b="1" dirty="0">
                <a:solidFill>
                  <a:srgbClr val="0070C0"/>
                </a:solidFill>
              </a:rPr>
              <a:t>a()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+ </a:t>
            </a:r>
            <a:r>
              <a:rPr lang="en-IN" sz="1600" b="1" dirty="0">
                <a:solidFill>
                  <a:srgbClr val="0070C0"/>
                </a:solidFill>
              </a:rPr>
              <a:t>b() 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* </a:t>
            </a:r>
            <a:r>
              <a:rPr lang="en-IN" sz="1600" b="1" dirty="0">
                <a:solidFill>
                  <a:srgbClr val="0070C0"/>
                </a:solidFill>
              </a:rPr>
              <a:t>c()</a:t>
            </a: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); 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</a:rPr>
              <a:t> }</a:t>
            </a:r>
            <a:endParaRPr lang="en-IN" sz="1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143372" y="1500174"/>
            <a:ext cx="4643470" cy="4929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fontAlgn="base"/>
            <a:endParaRPr lang="en-US" b="1" u="sng" dirty="0">
              <a:solidFill>
                <a:srgbClr val="FFFF00"/>
              </a:solidFill>
            </a:endParaRPr>
          </a:p>
          <a:p>
            <a:pPr fontAlgn="base"/>
            <a:endParaRPr lang="en-US" b="1" u="sng" dirty="0">
              <a:solidFill>
                <a:srgbClr val="FFFF00"/>
              </a:solidFill>
            </a:endParaRPr>
          </a:p>
          <a:p>
            <a:pPr fontAlgn="base"/>
            <a:r>
              <a:rPr lang="en-US" b="1" u="sng" dirty="0">
                <a:solidFill>
                  <a:srgbClr val="002060"/>
                </a:solidFill>
              </a:rPr>
              <a:t>Output:</a:t>
            </a:r>
            <a:endParaRPr lang="en-IN" b="1" u="sng" dirty="0">
              <a:solidFill>
                <a:srgbClr val="002060"/>
              </a:solidFill>
            </a:endParaRPr>
          </a:p>
          <a:p>
            <a:pPr fontAlgn="base"/>
            <a:r>
              <a:rPr lang="en-IN" sz="2000" b="1" dirty="0">
                <a:solidFill>
                  <a:srgbClr val="00B050"/>
                </a:solidFill>
              </a:rPr>
              <a:t>a </a:t>
            </a:r>
          </a:p>
          <a:p>
            <a:pPr fontAlgn="base"/>
            <a:r>
              <a:rPr lang="en-IN" sz="2000" b="1" dirty="0">
                <a:solidFill>
                  <a:srgbClr val="00B050"/>
                </a:solidFill>
              </a:rPr>
              <a:t>b</a:t>
            </a:r>
          </a:p>
          <a:p>
            <a:pPr fontAlgn="base"/>
            <a:r>
              <a:rPr lang="en-IN" sz="2000" b="1" dirty="0">
                <a:solidFill>
                  <a:srgbClr val="00B050"/>
                </a:solidFill>
              </a:rPr>
              <a:t>c </a:t>
            </a:r>
          </a:p>
          <a:p>
            <a:pPr fontAlgn="base"/>
            <a:r>
              <a:rPr lang="en-IN" sz="2000" b="1" dirty="0">
                <a:solidFill>
                  <a:srgbClr val="00B050"/>
                </a:solidFill>
              </a:rPr>
              <a:t>14 </a:t>
            </a:r>
          </a:p>
          <a:p>
            <a:pPr fontAlgn="base"/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US" b="1" u="sng" dirty="0">
                <a:solidFill>
                  <a:srgbClr val="002060"/>
                </a:solidFill>
              </a:rPr>
              <a:t>Reason:</a:t>
            </a:r>
            <a:endParaRPr lang="en-IN" b="1" u="sng" dirty="0">
              <a:solidFill>
                <a:srgbClr val="002060"/>
              </a:solidFill>
            </a:endParaRPr>
          </a:p>
          <a:p>
            <a:pPr fontAlgn="base"/>
            <a:endParaRPr lang="en-IN" dirty="0">
              <a:solidFill>
                <a:schemeClr val="bg1"/>
              </a:solidFill>
            </a:endParaRPr>
          </a:p>
          <a:p>
            <a:pPr fontAlgn="base"/>
            <a:r>
              <a:rPr lang="en-IN" dirty="0"/>
              <a:t>Because, </a:t>
            </a:r>
            <a:r>
              <a:rPr lang="en-IN" b="1" dirty="0">
                <a:solidFill>
                  <a:srgbClr val="0070C0"/>
                </a:solidFill>
              </a:rPr>
              <a:t>regardless </a:t>
            </a:r>
            <a:r>
              <a:rPr lang="en-IN" dirty="0"/>
              <a:t>of the </a:t>
            </a:r>
            <a:r>
              <a:rPr lang="en-IN" b="1" dirty="0">
                <a:solidFill>
                  <a:srgbClr val="7030A0"/>
                </a:solidFill>
              </a:rPr>
              <a:t>order</a:t>
            </a:r>
            <a:r>
              <a:rPr lang="en-IN" dirty="0"/>
              <a:t> in which </a:t>
            </a:r>
            <a:r>
              <a:rPr lang="en-IN" b="1" dirty="0">
                <a:solidFill>
                  <a:srgbClr val="C00000"/>
                </a:solidFill>
              </a:rPr>
              <a:t>operators</a:t>
            </a:r>
            <a:r>
              <a:rPr lang="en-IN" dirty="0"/>
              <a:t> are </a:t>
            </a:r>
            <a:r>
              <a:rPr lang="en-IN" b="1" dirty="0">
                <a:solidFill>
                  <a:srgbClr val="00B050"/>
                </a:solidFill>
              </a:rPr>
              <a:t>needed</a:t>
            </a:r>
            <a:r>
              <a:rPr lang="en-IN" dirty="0"/>
              <a:t> and </a:t>
            </a:r>
            <a:r>
              <a:rPr lang="en-IN" b="1" dirty="0">
                <a:solidFill>
                  <a:srgbClr val="002060"/>
                </a:solidFill>
              </a:rPr>
              <a:t>used</a:t>
            </a:r>
            <a:r>
              <a:rPr lang="en-IN" dirty="0"/>
              <a:t> in the equation, they're </a:t>
            </a:r>
            <a:r>
              <a:rPr lang="en-IN" b="1" u="sng" dirty="0">
                <a:solidFill>
                  <a:schemeClr val="accent6">
                    <a:lumMod val="75000"/>
                  </a:schemeClr>
                </a:solidFill>
              </a:rPr>
              <a:t>still evaluated </a:t>
            </a:r>
            <a:r>
              <a:rPr lang="en-IN" b="1" i="1" dirty="0"/>
              <a:t> </a:t>
            </a:r>
            <a:r>
              <a:rPr lang="en-IN" b="1" dirty="0">
                <a:solidFill>
                  <a:srgbClr val="7030A0"/>
                </a:solidFill>
              </a:rPr>
              <a:t>left to right.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class Test {</a:t>
            </a:r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</a:rPr>
              <a:t> static </a:t>
            </a:r>
            <a:r>
              <a:rPr lang="en-US" sz="1400" b="1" dirty="0" err="1">
                <a:solidFill>
                  <a:srgbClr val="7030A0"/>
                </a:solidFill>
              </a:rPr>
              <a:t>int</a:t>
            </a:r>
            <a:r>
              <a:rPr lang="en-US" sz="1400" b="1" dirty="0">
                <a:solidFill>
                  <a:srgbClr val="7030A0"/>
                </a:solidFill>
              </a:rPr>
              <a:t> x;</a:t>
            </a:r>
            <a:endParaRPr lang="en-IN" sz="1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 public static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 a(){ 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("a");</a:t>
            </a:r>
          </a:p>
          <a:p>
            <a:pPr>
              <a:buNone/>
            </a:pPr>
            <a:r>
              <a:rPr lang="en-US" sz="1400" b="1" dirty="0">
                <a:solidFill>
                  <a:srgbClr val="7030A0"/>
                </a:solidFill>
              </a:rPr>
              <a:t>x=10;</a:t>
            </a:r>
            <a:endParaRPr lang="en-IN" sz="1400" b="1" dirty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IN" sz="1400" b="1" dirty="0">
                <a:solidFill>
                  <a:srgbClr val="7030A0"/>
                </a:solidFill>
              </a:rPr>
              <a:t> return x; 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} 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public static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 b(){ 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("b"); </a:t>
            </a:r>
          </a:p>
          <a:p>
            <a:pPr>
              <a:buNone/>
            </a:pPr>
            <a:r>
              <a:rPr lang="en-IN" sz="1400" b="1" dirty="0">
                <a:solidFill>
                  <a:srgbClr val="7030A0"/>
                </a:solidFill>
              </a:rPr>
              <a:t>return x; 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 public static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 c(){ 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("c"); </a:t>
            </a:r>
          </a:p>
          <a:p>
            <a:pPr>
              <a:buNone/>
            </a:pPr>
            <a:r>
              <a:rPr lang="en-IN" sz="1400" b="1" dirty="0">
                <a:solidFill>
                  <a:srgbClr val="7030A0"/>
                </a:solidFill>
              </a:rPr>
              <a:t>return x; 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 public static void main(String[]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) { </a:t>
            </a:r>
          </a:p>
          <a:p>
            <a:pPr>
              <a:buNone/>
            </a:pP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1400" b="1" dirty="0">
                <a:solidFill>
                  <a:srgbClr val="0070C0"/>
                </a:solidFill>
              </a:rPr>
              <a:t>a()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 + </a:t>
            </a:r>
            <a:r>
              <a:rPr lang="en-IN" sz="1400" b="1" dirty="0">
                <a:solidFill>
                  <a:srgbClr val="0070C0"/>
                </a:solidFill>
              </a:rPr>
              <a:t>b()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 * </a:t>
            </a:r>
            <a:r>
              <a:rPr lang="en-IN" sz="1400" b="1" dirty="0">
                <a:solidFill>
                  <a:srgbClr val="0070C0"/>
                </a:solidFill>
              </a:rPr>
              <a:t>c())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; 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 }</a:t>
            </a: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143372" y="1571612"/>
            <a:ext cx="4643470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fontAlgn="base"/>
            <a:endParaRPr lang="en-US" b="1" u="sng" dirty="0">
              <a:solidFill>
                <a:srgbClr val="FFFF00"/>
              </a:solidFill>
            </a:endParaRPr>
          </a:p>
          <a:p>
            <a:pPr fontAlgn="base"/>
            <a:endParaRPr lang="en-US" b="1" u="sng" dirty="0">
              <a:solidFill>
                <a:srgbClr val="FFFF00"/>
              </a:solidFill>
            </a:endParaRPr>
          </a:p>
          <a:p>
            <a:pPr fontAlgn="base"/>
            <a:r>
              <a:rPr lang="en-US" b="1" u="sng" dirty="0">
                <a:solidFill>
                  <a:srgbClr val="002060"/>
                </a:solidFill>
              </a:rPr>
              <a:t>Output:</a:t>
            </a:r>
            <a:endParaRPr lang="en-IN" b="1" u="sng" dirty="0">
              <a:solidFill>
                <a:srgbClr val="002060"/>
              </a:solidFill>
            </a:endParaRPr>
          </a:p>
          <a:p>
            <a:pPr fontAlgn="base"/>
            <a:r>
              <a:rPr lang="en-IN" sz="2000" b="1" dirty="0">
                <a:solidFill>
                  <a:srgbClr val="00B050"/>
                </a:solidFill>
              </a:rPr>
              <a:t>a </a:t>
            </a:r>
          </a:p>
          <a:p>
            <a:pPr fontAlgn="base"/>
            <a:r>
              <a:rPr lang="en-IN" sz="2000" b="1" dirty="0">
                <a:solidFill>
                  <a:srgbClr val="00B050"/>
                </a:solidFill>
              </a:rPr>
              <a:t>b</a:t>
            </a:r>
          </a:p>
          <a:p>
            <a:pPr fontAlgn="base"/>
            <a:r>
              <a:rPr lang="en-IN" sz="2000" b="1" dirty="0">
                <a:solidFill>
                  <a:srgbClr val="00B050"/>
                </a:solidFill>
              </a:rPr>
              <a:t>c </a:t>
            </a:r>
          </a:p>
          <a:p>
            <a:pPr fontAlgn="base"/>
            <a:r>
              <a:rPr lang="en-IN" sz="2000" b="1" dirty="0">
                <a:solidFill>
                  <a:srgbClr val="00B050"/>
                </a:solidFill>
              </a:rPr>
              <a:t>110</a:t>
            </a:r>
          </a:p>
          <a:p>
            <a:pPr fontAlgn="base"/>
            <a:endParaRPr lang="en-IN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class </a:t>
            </a:r>
            <a:r>
              <a:rPr lang="en-IN" sz="2000" b="1" u="sng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 public static 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main(</a:t>
            </a:r>
            <a:r>
              <a:rPr lang="en-IN" sz="2000" b="1" u="sng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[] </a:t>
            </a:r>
            <a:r>
              <a:rPr lang="en-IN" sz="2000" b="1" i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) {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     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x=10,y=20,z;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    </a:t>
            </a:r>
            <a:r>
              <a:rPr lang="en-IN" sz="2000" b="1" dirty="0">
                <a:solidFill>
                  <a:srgbClr val="0070C0"/>
                </a:solidFill>
              </a:rPr>
              <a:t> z=x++ </a:t>
            </a:r>
            <a:r>
              <a:rPr lang="en-IN" sz="2000" b="1" dirty="0">
                <a:solidFill>
                  <a:srgbClr val="C00000"/>
                </a:solidFill>
              </a:rPr>
              <a:t>+</a:t>
            </a:r>
            <a:r>
              <a:rPr lang="en-IN" sz="2000" b="1" dirty="0">
                <a:solidFill>
                  <a:srgbClr val="0070C0"/>
                </a:solidFill>
              </a:rPr>
              <a:t> </a:t>
            </a:r>
            <a:r>
              <a:rPr lang="en-IN" sz="2000" b="1" dirty="0">
                <a:solidFill>
                  <a:srgbClr val="00B050"/>
                </a:solidFill>
              </a:rPr>
              <a:t>++y</a:t>
            </a:r>
            <a:r>
              <a:rPr lang="en-IN" sz="2000" b="1" dirty="0">
                <a:solidFill>
                  <a:srgbClr val="0070C0"/>
                </a:solidFill>
              </a:rPr>
              <a:t> </a:t>
            </a:r>
            <a:r>
              <a:rPr lang="en-IN" sz="2000" b="1" dirty="0">
                <a:solidFill>
                  <a:srgbClr val="C00000"/>
                </a:solidFill>
              </a:rPr>
              <a:t>*</a:t>
            </a:r>
            <a:r>
              <a:rPr lang="en-IN" sz="2000" b="1" dirty="0">
                <a:solidFill>
                  <a:srgbClr val="0070C0"/>
                </a:solidFill>
              </a:rPr>
              <a:t> </a:t>
            </a:r>
            <a:r>
              <a:rPr lang="en-IN" sz="2000" b="1" dirty="0">
                <a:solidFill>
                  <a:srgbClr val="002060"/>
                </a:solidFill>
              </a:rPr>
              <a:t>x</a:t>
            </a:r>
            <a:r>
              <a:rPr lang="en-IN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     </a:t>
            </a:r>
            <a:r>
              <a:rPr lang="en-IN" sz="2000" b="1" u="sng" dirty="0" err="1">
                <a:solidFill>
                  <a:schemeClr val="accent6">
                    <a:lumMod val="75000"/>
                  </a:schemeClr>
                </a:solidFill>
              </a:rPr>
              <a:t>System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("x="+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x+",y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="+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y+",z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="+z);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 }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44208" y="1256449"/>
            <a:ext cx="4643470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fontAlgn="base"/>
            <a:endParaRPr lang="en-US" b="1" u="sng" dirty="0">
              <a:solidFill>
                <a:srgbClr val="FFFF00"/>
              </a:solidFill>
            </a:endParaRPr>
          </a:p>
          <a:p>
            <a:pPr fontAlgn="base"/>
            <a:endParaRPr lang="en-US" b="1" u="sng" dirty="0">
              <a:solidFill>
                <a:srgbClr val="FFFF00"/>
              </a:solidFill>
            </a:endParaRPr>
          </a:p>
          <a:p>
            <a:pPr fontAlgn="base"/>
            <a:r>
              <a:rPr lang="en-US" b="1" u="sng" dirty="0">
                <a:solidFill>
                  <a:srgbClr val="002060"/>
                </a:solidFill>
              </a:rPr>
              <a:t>Output:</a:t>
            </a:r>
            <a:endParaRPr lang="en-IN" b="1" u="sng" dirty="0">
              <a:solidFill>
                <a:srgbClr val="002060"/>
              </a:solidFill>
            </a:endParaRPr>
          </a:p>
          <a:p>
            <a:pPr fontAlgn="base"/>
            <a:r>
              <a:rPr lang="en-IN" sz="2000" b="1" dirty="0">
                <a:solidFill>
                  <a:srgbClr val="00B050"/>
                </a:solidFill>
              </a:rPr>
              <a:t>x=11,y=21,z=241</a:t>
            </a:r>
          </a:p>
          <a:p>
            <a:pPr fontAlgn="base"/>
            <a:endParaRPr lang="en-IN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911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class </a:t>
            </a:r>
            <a:r>
              <a:rPr lang="en-IN" sz="2000" b="1" u="sng" dirty="0">
                <a:solidFill>
                  <a:schemeClr val="accent6">
                    <a:lumMod val="75000"/>
                  </a:schemeClr>
                </a:solidFill>
              </a:rPr>
              <a:t>Test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 public static 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</a:rPr>
              <a:t>void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main(</a:t>
            </a:r>
            <a:r>
              <a:rPr lang="en-IN" sz="2000" b="1" u="sng" dirty="0">
                <a:solidFill>
                  <a:schemeClr val="accent6">
                    <a:lumMod val="75000"/>
                  </a:schemeClr>
                </a:solidFill>
              </a:rPr>
              <a:t>String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[] </a:t>
            </a:r>
            <a:r>
              <a:rPr lang="en-IN" sz="2000" b="1" i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) {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     </a:t>
            </a:r>
            <a:r>
              <a:rPr lang="en-IN" sz="2000" b="1" i="1" dirty="0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x=10,y=20,z;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    </a:t>
            </a:r>
            <a:r>
              <a:rPr lang="en-IN" sz="2000" b="1" dirty="0">
                <a:solidFill>
                  <a:srgbClr val="0070C0"/>
                </a:solidFill>
              </a:rPr>
              <a:t> z=x++ </a:t>
            </a:r>
            <a:r>
              <a:rPr lang="en-IN" sz="2000" b="1" dirty="0">
                <a:solidFill>
                  <a:srgbClr val="C00000"/>
                </a:solidFill>
              </a:rPr>
              <a:t>+</a:t>
            </a:r>
            <a:r>
              <a:rPr lang="en-IN" sz="2000" b="1" dirty="0">
                <a:solidFill>
                  <a:srgbClr val="0070C0"/>
                </a:solidFill>
              </a:rPr>
              <a:t> </a:t>
            </a:r>
            <a:r>
              <a:rPr lang="en-IN" sz="2000" b="1" dirty="0">
                <a:solidFill>
                  <a:srgbClr val="00B050"/>
                </a:solidFill>
              </a:rPr>
              <a:t>++y</a:t>
            </a:r>
            <a:r>
              <a:rPr lang="en-IN" sz="2000" b="1" dirty="0">
                <a:solidFill>
                  <a:srgbClr val="0070C0"/>
                </a:solidFill>
              </a:rPr>
              <a:t> </a:t>
            </a:r>
            <a:r>
              <a:rPr lang="en-IN" sz="2000" b="1" dirty="0">
                <a:solidFill>
                  <a:srgbClr val="C00000"/>
                </a:solidFill>
              </a:rPr>
              <a:t>*</a:t>
            </a:r>
            <a:r>
              <a:rPr lang="en-IN" sz="2000" b="1" dirty="0">
                <a:solidFill>
                  <a:srgbClr val="0070C0"/>
                </a:solidFill>
              </a:rPr>
              <a:t> </a:t>
            </a:r>
            <a:r>
              <a:rPr lang="en-IN" sz="2000" b="1" dirty="0">
                <a:solidFill>
                  <a:srgbClr val="002060"/>
                </a:solidFill>
              </a:rPr>
              <a:t>++x</a:t>
            </a:r>
            <a:r>
              <a:rPr lang="en-IN" sz="2000" b="1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     </a:t>
            </a:r>
            <a:r>
              <a:rPr lang="en-IN" sz="2000" b="1" u="sng" dirty="0" err="1">
                <a:solidFill>
                  <a:schemeClr val="accent6">
                    <a:lumMod val="75000"/>
                  </a:schemeClr>
                </a:solidFill>
              </a:rPr>
              <a:t>System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("x="+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x+",y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="+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y+",z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="+z);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    }</a:t>
            </a:r>
          </a:p>
          <a:p>
            <a:pPr marL="0" indent="0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>
              <a:buNone/>
            </a:pPr>
            <a:endParaRPr lang="en-IN" sz="14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444208" y="1256449"/>
            <a:ext cx="4643470" cy="4857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fontAlgn="base"/>
            <a:endParaRPr lang="en-US" b="1" u="sng" dirty="0">
              <a:solidFill>
                <a:srgbClr val="FFFF00"/>
              </a:solidFill>
            </a:endParaRPr>
          </a:p>
          <a:p>
            <a:pPr fontAlgn="base"/>
            <a:endParaRPr lang="en-US" b="1" u="sng" dirty="0">
              <a:solidFill>
                <a:srgbClr val="FFFF00"/>
              </a:solidFill>
            </a:endParaRPr>
          </a:p>
          <a:p>
            <a:pPr fontAlgn="base"/>
            <a:r>
              <a:rPr lang="en-US" b="1" u="sng" dirty="0">
                <a:solidFill>
                  <a:srgbClr val="002060"/>
                </a:solidFill>
              </a:rPr>
              <a:t>Output:</a:t>
            </a:r>
            <a:endParaRPr lang="en-IN" b="1" u="sng" dirty="0">
              <a:solidFill>
                <a:srgbClr val="002060"/>
              </a:solidFill>
            </a:endParaRPr>
          </a:p>
          <a:p>
            <a:pPr fontAlgn="base"/>
            <a:r>
              <a:rPr lang="en-IN" sz="2000" b="1" dirty="0">
                <a:solidFill>
                  <a:srgbClr val="00B050"/>
                </a:solidFill>
              </a:rPr>
              <a:t>x=12,y=21,z=262</a:t>
            </a:r>
          </a:p>
          <a:p>
            <a:pPr fontAlgn="base"/>
            <a:endParaRPr lang="en-IN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3661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 lvl="1">
              <a:buNone/>
            </a:pP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import static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java.lang.System.out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public class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EvalOrder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{</a:t>
            </a: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  public static void main(String[]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args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){</a:t>
            </a: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 j = 2;</a:t>
            </a: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("Evaluation order of operands:");</a:t>
            </a: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IN" sz="1400" b="1" dirty="0" err="1">
                <a:solidFill>
                  <a:srgbClr val="0070C0"/>
                </a:solidFill>
              </a:rPr>
              <a:t>eval</a:t>
            </a:r>
            <a:r>
              <a:rPr lang="en-IN" sz="1400" b="1" dirty="0">
                <a:solidFill>
                  <a:srgbClr val="0070C0"/>
                </a:solidFill>
              </a:rPr>
              <a:t>(j++, " + ") 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n-IN" sz="1400" b="1" dirty="0" err="1">
                <a:solidFill>
                  <a:srgbClr val="00B050"/>
                </a:solidFill>
              </a:rPr>
              <a:t>eval</a:t>
            </a:r>
            <a:r>
              <a:rPr lang="en-IN" sz="1400" b="1" dirty="0">
                <a:solidFill>
                  <a:srgbClr val="00B050"/>
                </a:solidFill>
              </a:rPr>
              <a:t>(j++, " * ")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 * </a:t>
            </a:r>
            <a:r>
              <a:rPr lang="en-IN" sz="1400" b="1" dirty="0" err="1">
                <a:solidFill>
                  <a:srgbClr val="C00000"/>
                </a:solidFill>
              </a:rPr>
              <a:t>eval</a:t>
            </a:r>
            <a:r>
              <a:rPr lang="en-IN" sz="1400" b="1" dirty="0">
                <a:solidFill>
                  <a:srgbClr val="C00000"/>
                </a:solidFill>
              </a:rPr>
              <a:t>(j, "\n")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);    </a:t>
            </a: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 = 1;</a:t>
            </a: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400" b="1" dirty="0" err="1">
                <a:solidFill>
                  <a:schemeClr val="accent6">
                    <a:lumMod val="75000"/>
                  </a:schemeClr>
                </a:solidFill>
              </a:rPr>
              <a:t>out.println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("Evaluation order of arguments:");</a:t>
            </a: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400" b="1" dirty="0">
                <a:solidFill>
                  <a:srgbClr val="0070C0"/>
                </a:solidFill>
              </a:rPr>
              <a:t>add3(</a:t>
            </a:r>
            <a:r>
              <a:rPr lang="en-IN" sz="1400" b="1" dirty="0" err="1">
                <a:solidFill>
                  <a:srgbClr val="00B050"/>
                </a:solidFill>
              </a:rPr>
              <a:t>eval</a:t>
            </a:r>
            <a:r>
              <a:rPr lang="en-IN" sz="1400" b="1" dirty="0">
                <a:solidFill>
                  <a:srgbClr val="00B050"/>
                </a:solidFill>
              </a:rPr>
              <a:t>(</a:t>
            </a:r>
            <a:r>
              <a:rPr lang="en-IN" sz="1400" b="1" dirty="0" err="1">
                <a:solidFill>
                  <a:srgbClr val="00B050"/>
                </a:solidFill>
              </a:rPr>
              <a:t>i</a:t>
            </a:r>
            <a:r>
              <a:rPr lang="en-IN" sz="1400" b="1" dirty="0">
                <a:solidFill>
                  <a:srgbClr val="00B050"/>
                </a:solidFill>
              </a:rPr>
              <a:t>++, ", ")</a:t>
            </a:r>
            <a:r>
              <a:rPr lang="en-IN" sz="1400" b="1" dirty="0">
                <a:solidFill>
                  <a:srgbClr val="0070C0"/>
                </a:solidFill>
              </a:rPr>
              <a:t>, </a:t>
            </a:r>
            <a:r>
              <a:rPr lang="en-IN" sz="1400" b="1" dirty="0" err="1">
                <a:solidFill>
                  <a:srgbClr val="00B050"/>
                </a:solidFill>
              </a:rPr>
              <a:t>eval</a:t>
            </a:r>
            <a:r>
              <a:rPr lang="en-IN" sz="1400" b="1" dirty="0">
                <a:solidFill>
                  <a:srgbClr val="00B050"/>
                </a:solidFill>
              </a:rPr>
              <a:t>(</a:t>
            </a:r>
            <a:r>
              <a:rPr lang="en-IN" sz="1400" b="1" dirty="0" err="1">
                <a:solidFill>
                  <a:srgbClr val="00B050"/>
                </a:solidFill>
              </a:rPr>
              <a:t>i</a:t>
            </a:r>
            <a:r>
              <a:rPr lang="en-IN" sz="1400" b="1" dirty="0">
                <a:solidFill>
                  <a:srgbClr val="00B050"/>
                </a:solidFill>
              </a:rPr>
              <a:t>++, ", ")</a:t>
            </a:r>
            <a:r>
              <a:rPr lang="en-IN" sz="1400" b="1" dirty="0">
                <a:solidFill>
                  <a:srgbClr val="0070C0"/>
                </a:solidFill>
              </a:rPr>
              <a:t>, </a:t>
            </a:r>
            <a:r>
              <a:rPr lang="en-IN" sz="1400" b="1" dirty="0" err="1">
                <a:solidFill>
                  <a:srgbClr val="00B050"/>
                </a:solidFill>
              </a:rPr>
              <a:t>eval</a:t>
            </a:r>
            <a:r>
              <a:rPr lang="en-IN" sz="1400" b="1" dirty="0">
                <a:solidFill>
                  <a:srgbClr val="00B050"/>
                </a:solidFill>
              </a:rPr>
              <a:t>(</a:t>
            </a:r>
            <a:r>
              <a:rPr lang="en-IN" sz="1400" b="1" dirty="0" err="1">
                <a:solidFill>
                  <a:srgbClr val="00B050"/>
                </a:solidFill>
              </a:rPr>
              <a:t>i</a:t>
            </a:r>
            <a:r>
              <a:rPr lang="en-IN" sz="1400" b="1" dirty="0">
                <a:solidFill>
                  <a:srgbClr val="00B050"/>
                </a:solidFill>
              </a:rPr>
              <a:t>, "\n")</a:t>
            </a:r>
            <a:r>
              <a:rPr lang="en-IN" sz="1400" b="1" dirty="0">
                <a:solidFill>
                  <a:srgbClr val="0070C0"/>
                </a:solidFill>
              </a:rPr>
              <a:t>);   </a:t>
            </a: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IN" sz="1400" b="1" dirty="0">
                <a:solidFill>
                  <a:srgbClr val="002060"/>
                </a:solidFill>
              </a:rPr>
              <a:t>public static </a:t>
            </a:r>
            <a:r>
              <a:rPr lang="en-IN" sz="1400" b="1" dirty="0" err="1">
                <a:solidFill>
                  <a:srgbClr val="002060"/>
                </a:solidFill>
              </a:rPr>
              <a:t>int</a:t>
            </a:r>
            <a:r>
              <a:rPr lang="en-IN" sz="1400" b="1" dirty="0">
                <a:solidFill>
                  <a:srgbClr val="002060"/>
                </a:solidFill>
              </a:rPr>
              <a:t> </a:t>
            </a:r>
            <a:r>
              <a:rPr lang="en-IN" sz="1400" b="1" dirty="0" err="1">
                <a:solidFill>
                  <a:srgbClr val="002060"/>
                </a:solidFill>
              </a:rPr>
              <a:t>eval</a:t>
            </a:r>
            <a:r>
              <a:rPr lang="en-IN" sz="1400" b="1" dirty="0">
                <a:solidFill>
                  <a:srgbClr val="002060"/>
                </a:solidFill>
              </a:rPr>
              <a:t>(</a:t>
            </a:r>
            <a:r>
              <a:rPr lang="en-IN" sz="1400" b="1" dirty="0" err="1">
                <a:solidFill>
                  <a:srgbClr val="002060"/>
                </a:solidFill>
              </a:rPr>
              <a:t>int</a:t>
            </a:r>
            <a:r>
              <a:rPr lang="en-IN" sz="1400" b="1" dirty="0">
                <a:solidFill>
                  <a:srgbClr val="002060"/>
                </a:solidFill>
              </a:rPr>
              <a:t> operand, String </a:t>
            </a:r>
            <a:r>
              <a:rPr lang="en-IN" sz="1400" b="1" dirty="0" err="1">
                <a:solidFill>
                  <a:srgbClr val="002060"/>
                </a:solidFill>
              </a:rPr>
              <a:t>str</a:t>
            </a:r>
            <a:r>
              <a:rPr lang="en-IN" sz="1400" b="1" dirty="0">
                <a:solidFill>
                  <a:srgbClr val="002060"/>
                </a:solidFill>
              </a:rPr>
              <a:t>) {       </a:t>
            </a:r>
            <a:br>
              <a:rPr lang="en-IN" sz="1400" b="1" dirty="0">
                <a:solidFill>
                  <a:srgbClr val="002060"/>
                </a:solidFill>
              </a:rPr>
            </a:br>
            <a:r>
              <a:rPr lang="en-IN" sz="1400" b="1" dirty="0">
                <a:solidFill>
                  <a:srgbClr val="002060"/>
                </a:solidFill>
              </a:rPr>
              <a:t>    </a:t>
            </a:r>
            <a:r>
              <a:rPr lang="en-IN" sz="1400" b="1" dirty="0" err="1">
                <a:solidFill>
                  <a:srgbClr val="002060"/>
                </a:solidFill>
              </a:rPr>
              <a:t>out.print</a:t>
            </a:r>
            <a:r>
              <a:rPr lang="en-IN" sz="1400" b="1" dirty="0">
                <a:solidFill>
                  <a:srgbClr val="002060"/>
                </a:solidFill>
              </a:rPr>
              <a:t>(operand + </a:t>
            </a:r>
            <a:r>
              <a:rPr lang="en-IN" sz="1400" b="1" dirty="0" err="1">
                <a:solidFill>
                  <a:srgbClr val="002060"/>
                </a:solidFill>
              </a:rPr>
              <a:t>str</a:t>
            </a:r>
            <a:r>
              <a:rPr lang="en-IN" sz="1400" b="1" dirty="0">
                <a:solidFill>
                  <a:srgbClr val="002060"/>
                </a:solidFill>
              </a:rPr>
              <a:t>);       </a:t>
            </a:r>
            <a:br>
              <a:rPr lang="en-IN" sz="1400" b="1" dirty="0">
                <a:solidFill>
                  <a:srgbClr val="002060"/>
                </a:solidFill>
              </a:rPr>
            </a:br>
            <a:r>
              <a:rPr lang="en-IN" sz="1400" b="1" dirty="0">
                <a:solidFill>
                  <a:srgbClr val="002060"/>
                </a:solidFill>
              </a:rPr>
              <a:t>    return operand;                 </a:t>
            </a:r>
            <a:br>
              <a:rPr lang="en-IN" sz="1400" b="1" dirty="0">
                <a:solidFill>
                  <a:srgbClr val="002060"/>
                </a:solidFill>
              </a:rPr>
            </a:br>
            <a:r>
              <a:rPr lang="en-IN" sz="1400" b="1" dirty="0">
                <a:solidFill>
                  <a:srgbClr val="002060"/>
                </a:solidFill>
              </a:rPr>
              <a:t>  }</a:t>
            </a:r>
            <a:br>
              <a:rPr lang="en-IN" sz="1400" b="1" dirty="0">
                <a:solidFill>
                  <a:srgbClr val="002060"/>
                </a:solidFill>
              </a:rPr>
            </a:b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IN" sz="1400" b="1" dirty="0">
                <a:solidFill>
                  <a:srgbClr val="7030A0"/>
                </a:solidFill>
              </a:rPr>
              <a:t>public static void add3(</a:t>
            </a:r>
            <a:r>
              <a:rPr lang="en-IN" sz="1400" b="1" dirty="0" err="1">
                <a:solidFill>
                  <a:srgbClr val="7030A0"/>
                </a:solidFill>
              </a:rPr>
              <a:t>int</a:t>
            </a:r>
            <a:r>
              <a:rPr lang="en-IN" sz="1400" b="1" dirty="0">
                <a:solidFill>
                  <a:srgbClr val="7030A0"/>
                </a:solidFill>
              </a:rPr>
              <a:t> operand1, </a:t>
            </a:r>
            <a:r>
              <a:rPr lang="en-IN" sz="1400" b="1" dirty="0" err="1">
                <a:solidFill>
                  <a:srgbClr val="7030A0"/>
                </a:solidFill>
              </a:rPr>
              <a:t>int</a:t>
            </a:r>
            <a:r>
              <a:rPr lang="en-IN" sz="1400" b="1" dirty="0">
                <a:solidFill>
                  <a:srgbClr val="7030A0"/>
                </a:solidFill>
              </a:rPr>
              <a:t> operand2, </a:t>
            </a:r>
            <a:r>
              <a:rPr lang="en-IN" sz="1400" b="1" dirty="0" err="1">
                <a:solidFill>
                  <a:srgbClr val="7030A0"/>
                </a:solidFill>
              </a:rPr>
              <a:t>int</a:t>
            </a:r>
            <a:r>
              <a:rPr lang="en-IN" sz="1400" b="1" dirty="0">
                <a:solidFill>
                  <a:srgbClr val="7030A0"/>
                </a:solidFill>
              </a:rPr>
              <a:t> operand3) {        </a:t>
            </a:r>
            <a:r>
              <a:rPr lang="en-IN" sz="1400" b="1" dirty="0" err="1">
                <a:solidFill>
                  <a:srgbClr val="7030A0"/>
                </a:solidFill>
              </a:rPr>
              <a:t>out.print</a:t>
            </a:r>
            <a:r>
              <a:rPr lang="en-IN" sz="1400" b="1" dirty="0">
                <a:solidFill>
                  <a:srgbClr val="7030A0"/>
                </a:solidFill>
              </a:rPr>
              <a:t>(operand1 + operand2 + operand3);</a:t>
            </a:r>
            <a:br>
              <a:rPr lang="en-IN" sz="1400" b="1" dirty="0">
                <a:solidFill>
                  <a:srgbClr val="7030A0"/>
                </a:solidFill>
              </a:rPr>
            </a:br>
            <a:r>
              <a:rPr lang="en-IN" sz="1400" b="1" dirty="0">
                <a:solidFill>
                  <a:srgbClr val="7030A0"/>
                </a:solidFill>
              </a:rPr>
              <a:t>  }</a:t>
            </a:r>
            <a:b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1400" b="1" dirty="0">
                <a:solidFill>
                  <a:schemeClr val="accent6">
                    <a:lumMod val="75000"/>
                  </a:schemeClr>
                </a:solidFill>
              </a:rPr>
              <a:t>}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357818" y="1357299"/>
            <a:ext cx="3786182" cy="14287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tabLst/>
              <a:defRPr/>
            </a:pP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      </a:t>
            </a:r>
            <a:r>
              <a:rPr kumimoji="0" lang="en-IN" sz="1600" b="1" i="0" u="sng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</a:t>
            </a:r>
          </a:p>
          <a:p>
            <a:pPr marL="548640" marR="0" lvl="1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/>
              <a:buNone/>
              <a:tabLst/>
              <a:defRPr/>
            </a:pPr>
            <a:r>
              <a:rPr kumimoji="0" lang="en-IN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Evaluation order of operands:</a:t>
            </a:r>
            <a:b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 + 3 * 4</a:t>
            </a:r>
            <a:b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IN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14</a:t>
            </a:r>
            <a:endParaRPr kumimoji="0" lang="en-US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57884" y="3000372"/>
            <a:ext cx="29402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C00000"/>
                </a:solidFill>
              </a:rPr>
              <a:t>Evaluation order of arguments:</a:t>
            </a:r>
            <a:br>
              <a:rPr lang="en-IN" sz="1600" b="1" dirty="0">
                <a:solidFill>
                  <a:srgbClr val="C00000"/>
                </a:solidFill>
              </a:rPr>
            </a:br>
            <a:r>
              <a:rPr lang="en-IN" sz="1600" b="1" dirty="0">
                <a:solidFill>
                  <a:srgbClr val="00B050"/>
                </a:solidFill>
              </a:rPr>
              <a:t>1, 2, 3</a:t>
            </a:r>
            <a:br>
              <a:rPr lang="en-IN" sz="1600" b="1" dirty="0">
                <a:solidFill>
                  <a:srgbClr val="00B050"/>
                </a:solidFill>
              </a:rPr>
            </a:br>
            <a:r>
              <a:rPr lang="en-IN" sz="1600" b="1" dirty="0">
                <a:solidFill>
                  <a:srgbClr val="00B050"/>
                </a:solidFill>
              </a:rPr>
              <a:t>6</a:t>
            </a:r>
            <a:endParaRPr lang="en-I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Arithmetic Operators</a:t>
            </a:r>
            <a:endParaRPr lang="en-IN" sz="3200" b="1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quarter" idx="1"/>
          </p:nvPr>
        </p:nvGraphicFramePr>
        <p:xfrm>
          <a:off x="214282" y="1500174"/>
          <a:ext cx="8713788" cy="485778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78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84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7844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784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93583"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2000" b="1" dirty="0"/>
                        <a:t>Operator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2000" b="1" dirty="0"/>
                        <a:t>Purpose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2000" b="1" dirty="0"/>
                        <a:t>Usage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ctr" fontAlgn="auto"/>
                      <a:r>
                        <a:rPr lang="en-IN" sz="2000" b="1" dirty="0"/>
                        <a:t>Answer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583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+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Addition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12 + 10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22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583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-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Subtraction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19 – 29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-10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583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*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Multiplication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101 * 45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4545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3649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/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Division (quotient)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10 / 6</a:t>
                      </a:r>
                      <a:br>
                        <a:rPr lang="en-IN" sz="1800" b="1"/>
                      </a:br>
                      <a:r>
                        <a:rPr lang="en-IN" sz="1800" b="1"/>
                        <a:t>10.0 / 6.0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1 </a:t>
                      </a:r>
                    </a:p>
                    <a:p>
                      <a:pPr algn="l" fontAlgn="auto"/>
                      <a:r>
                        <a:rPr lang="en-IN" sz="1800" b="1" dirty="0"/>
                        <a:t>1.6666666666666667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2505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%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Modulus (remainder in division)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10 % 6</a:t>
                      </a:r>
                      <a:br>
                        <a:rPr lang="en-IN" sz="1800" b="1" dirty="0"/>
                      </a:br>
                      <a:r>
                        <a:rPr lang="en-IN" sz="1800" b="1" dirty="0"/>
                        <a:t>10.0 % 6.0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4 </a:t>
                      </a:r>
                    </a:p>
                    <a:p>
                      <a:pPr algn="l" fontAlgn="auto"/>
                      <a:r>
                        <a:rPr lang="en-IN" sz="1800" b="1" dirty="0"/>
                        <a:t>4.0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3649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++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/>
                        <a:t>Unary increment operator; increments value by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dirty="0" err="1"/>
                        <a:t>int</a:t>
                      </a:r>
                      <a:r>
                        <a:rPr lang="en-US" sz="1800" b="1" dirty="0"/>
                        <a:t> x=10;</a:t>
                      </a:r>
                      <a:endParaRPr lang="en-IN" sz="1800" b="1" dirty="0"/>
                    </a:p>
                    <a:p>
                      <a:pPr algn="l" fontAlgn="auto"/>
                      <a:r>
                        <a:rPr lang="en-IN" sz="1800" b="1" dirty="0"/>
                        <a:t>++x;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11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649"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--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Unary decrement operator; decrements value by 1</a:t>
                      </a:r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US" sz="1800" b="1" dirty="0" err="1"/>
                        <a:t>int</a:t>
                      </a:r>
                      <a:r>
                        <a:rPr lang="en-US" sz="1800" b="1" dirty="0"/>
                        <a:t> x=10;</a:t>
                      </a:r>
                    </a:p>
                    <a:p>
                      <a:pPr algn="l" fontAlgn="auto"/>
                      <a:r>
                        <a:rPr lang="en-US" sz="1800" b="1" dirty="0"/>
                        <a:t>--x;</a:t>
                      </a:r>
                      <a:endParaRPr lang="en-IN" sz="1800" b="1" dirty="0"/>
                    </a:p>
                  </a:txBody>
                  <a:tcPr marL="9525" marR="9525" marT="9525" marB="9525"/>
                </a:tc>
                <a:tc>
                  <a:txBody>
                    <a:bodyPr/>
                    <a:lstStyle/>
                    <a:p>
                      <a:pPr algn="l" fontAlgn="auto"/>
                      <a:r>
                        <a:rPr lang="en-IN" sz="1800" b="1" dirty="0"/>
                        <a:t>9</a:t>
                      </a:r>
                    </a:p>
                  </a:txBody>
                  <a:tcPr marL="9525" marR="9525" marT="9525" marB="95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Arithmetic Operators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Content Placeholder 8" descr="additive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214282" y="1357298"/>
            <a:ext cx="8715436" cy="50006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Six Special Cases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Case 1: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 err="1">
                <a:solidFill>
                  <a:srgbClr val="C00000"/>
                </a:solidFill>
              </a:rPr>
              <a:t>System.out.println</a:t>
            </a:r>
            <a:r>
              <a:rPr lang="en-US" sz="2000" b="1" dirty="0">
                <a:solidFill>
                  <a:srgbClr val="C00000"/>
                </a:solidFill>
              </a:rPr>
              <a:t>(10/0);</a:t>
            </a:r>
          </a:p>
          <a:p>
            <a:pPr lvl="1">
              <a:buNone/>
            </a:pPr>
            <a:r>
              <a:rPr lang="en-US" sz="2000" b="1" dirty="0">
                <a:solidFill>
                  <a:srgbClr val="7030A0"/>
                </a:solidFill>
              </a:rPr>
              <a:t>	</a:t>
            </a:r>
            <a:r>
              <a:rPr lang="en-US" sz="2000" b="1" dirty="0" err="1">
                <a:solidFill>
                  <a:srgbClr val="7030A0"/>
                </a:solidFill>
              </a:rPr>
              <a:t>ArithmeticException</a:t>
            </a:r>
            <a:endParaRPr lang="en-US" sz="2000" b="1" dirty="0">
              <a:solidFill>
                <a:srgbClr val="7030A0"/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</a:rPr>
              <a:t>Case 2: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 err="1">
                <a:solidFill>
                  <a:srgbClr val="C00000"/>
                </a:solidFill>
              </a:rPr>
              <a:t>System.out.println</a:t>
            </a:r>
            <a:r>
              <a:rPr lang="en-US" sz="2000" b="1" dirty="0">
                <a:solidFill>
                  <a:srgbClr val="C00000"/>
                </a:solidFill>
              </a:rPr>
              <a:t>(10/0.0);</a:t>
            </a:r>
          </a:p>
          <a:p>
            <a:pPr lvl="1">
              <a:buNone/>
            </a:pPr>
            <a:r>
              <a:rPr lang="en-US" sz="2000" b="1" dirty="0">
                <a:solidFill>
                  <a:srgbClr val="7030A0"/>
                </a:solidFill>
              </a:rPr>
              <a:t>	Infinity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Case 3</a:t>
            </a:r>
            <a:r>
              <a:rPr lang="en-IN" sz="2400" dirty="0"/>
              <a:t>:</a:t>
            </a:r>
          </a:p>
          <a:p>
            <a:pPr lvl="1">
              <a:buNone/>
            </a:pPr>
            <a:r>
              <a:rPr lang="en-US" sz="2000" b="1" dirty="0">
                <a:solidFill>
                  <a:srgbClr val="C00000"/>
                </a:solidFill>
              </a:rPr>
              <a:t>	</a:t>
            </a:r>
            <a:r>
              <a:rPr lang="en-US" sz="2000" b="1" dirty="0" err="1">
                <a:solidFill>
                  <a:srgbClr val="C00000"/>
                </a:solidFill>
              </a:rPr>
              <a:t>System.out.println</a:t>
            </a:r>
            <a:r>
              <a:rPr lang="en-US" sz="2000" b="1" dirty="0">
                <a:solidFill>
                  <a:srgbClr val="C00000"/>
                </a:solidFill>
              </a:rPr>
              <a:t>(0/10);</a:t>
            </a:r>
          </a:p>
          <a:p>
            <a:pPr lvl="1">
              <a:buNone/>
            </a:pPr>
            <a:r>
              <a:rPr lang="en-US" sz="2000" b="1" dirty="0">
                <a:solidFill>
                  <a:srgbClr val="7030A0"/>
                </a:solidFill>
              </a:rPr>
              <a:t>	0</a:t>
            </a:r>
            <a:endParaRPr lang="en-IN" sz="2000" dirty="0">
              <a:solidFill>
                <a:srgbClr val="7030A0"/>
              </a:solidFill>
            </a:endParaRP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072066" y="1500174"/>
            <a:ext cx="3664786" cy="3570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Case 4:</a:t>
            </a:r>
          </a:p>
          <a:p>
            <a:pPr lvl="1"/>
            <a:r>
              <a:rPr lang="en-US" sz="2000" b="1" dirty="0" err="1">
                <a:solidFill>
                  <a:srgbClr val="C00000"/>
                </a:solidFill>
              </a:rPr>
              <a:t>System.out.println</a:t>
            </a:r>
            <a:r>
              <a:rPr lang="en-US" sz="2000" b="1" dirty="0">
                <a:solidFill>
                  <a:srgbClr val="C00000"/>
                </a:solidFill>
              </a:rPr>
              <a:t>(0.0/10);</a:t>
            </a:r>
          </a:p>
          <a:p>
            <a:pPr lvl="1"/>
            <a:r>
              <a:rPr lang="en-US" sz="2000" b="1" dirty="0">
                <a:solidFill>
                  <a:srgbClr val="7030A0"/>
                </a:solidFill>
              </a:rPr>
              <a:t>0.0</a:t>
            </a:r>
          </a:p>
          <a:p>
            <a:r>
              <a:rPr lang="en-IN" sz="2400" b="1" dirty="0">
                <a:solidFill>
                  <a:srgbClr val="002060"/>
                </a:solidFill>
              </a:rPr>
              <a:t>Case 5:</a:t>
            </a:r>
          </a:p>
          <a:p>
            <a:pPr lvl="1"/>
            <a:r>
              <a:rPr lang="en-US" sz="2000" b="1" dirty="0" err="1">
                <a:solidFill>
                  <a:srgbClr val="C00000"/>
                </a:solidFill>
              </a:rPr>
              <a:t>System.out.println</a:t>
            </a:r>
            <a:r>
              <a:rPr lang="en-US" sz="2000" b="1" dirty="0">
                <a:solidFill>
                  <a:srgbClr val="C00000"/>
                </a:solidFill>
              </a:rPr>
              <a:t>(0/0);</a:t>
            </a:r>
          </a:p>
          <a:p>
            <a:pPr lvl="1"/>
            <a:r>
              <a:rPr lang="en-US" sz="2000" b="1" dirty="0" err="1">
                <a:solidFill>
                  <a:srgbClr val="7030A0"/>
                </a:solidFill>
              </a:rPr>
              <a:t>ArithmeticException</a:t>
            </a:r>
            <a:endParaRPr lang="en-US" sz="2000" b="1" dirty="0">
              <a:solidFill>
                <a:srgbClr val="7030A0"/>
              </a:solidFill>
            </a:endParaRPr>
          </a:p>
          <a:p>
            <a:pPr lvl="1"/>
            <a:endParaRPr lang="en-US" sz="1600" b="1" dirty="0"/>
          </a:p>
          <a:p>
            <a:r>
              <a:rPr lang="en-IN" sz="2400" b="1" dirty="0">
                <a:solidFill>
                  <a:srgbClr val="002060"/>
                </a:solidFill>
              </a:rPr>
              <a:t>Case 6:</a:t>
            </a:r>
          </a:p>
          <a:p>
            <a:pPr lvl="1"/>
            <a:r>
              <a:rPr lang="en-US" sz="2000" b="1" dirty="0" err="1">
                <a:solidFill>
                  <a:srgbClr val="C00000"/>
                </a:solidFill>
              </a:rPr>
              <a:t>System.out.println</a:t>
            </a:r>
            <a:r>
              <a:rPr lang="en-US" sz="2000" b="1" dirty="0">
                <a:solidFill>
                  <a:srgbClr val="C00000"/>
                </a:solidFill>
              </a:rPr>
              <a:t>(0/0.0);</a:t>
            </a:r>
          </a:p>
          <a:p>
            <a:pPr lvl="1"/>
            <a:r>
              <a:rPr lang="en-US" sz="2000" b="1" dirty="0" err="1">
                <a:solidFill>
                  <a:srgbClr val="7030A0"/>
                </a:solidFill>
              </a:rPr>
              <a:t>NaN</a:t>
            </a:r>
            <a:endParaRPr lang="en-IN" sz="2000" b="1" dirty="0">
              <a:solidFill>
                <a:srgbClr val="7030A0"/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Unary Operator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unary operators </a:t>
            </a:r>
            <a:r>
              <a:rPr lang="en-IN" sz="2400" dirty="0"/>
              <a:t>have the </a:t>
            </a:r>
            <a:r>
              <a:rPr lang="en-IN" sz="2400" b="1" dirty="0">
                <a:solidFill>
                  <a:srgbClr val="0070C0"/>
                </a:solidFill>
              </a:rPr>
              <a:t>highest precedence </a:t>
            </a:r>
            <a:r>
              <a:rPr lang="en-IN" sz="2400" dirty="0"/>
              <a:t>of all the </a:t>
            </a:r>
            <a:r>
              <a:rPr lang="en-IN" sz="2400" b="1" dirty="0">
                <a:solidFill>
                  <a:srgbClr val="7030A0"/>
                </a:solidFill>
              </a:rPr>
              <a:t>arithmetic operators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unary operator</a:t>
            </a:r>
            <a:r>
              <a:rPr lang="en-IN" sz="2400" b="1" dirty="0">
                <a:solidFill>
                  <a:srgbClr val="002060"/>
                </a:solidFill>
              </a:rPr>
              <a:t> -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B050"/>
                </a:solidFill>
              </a:rPr>
              <a:t>negates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numeric value </a:t>
            </a:r>
            <a:r>
              <a:rPr lang="en-IN" sz="2400" dirty="0"/>
              <a:t>of its </a:t>
            </a:r>
            <a:r>
              <a:rPr lang="en-IN" sz="2400" b="1" dirty="0">
                <a:solidFill>
                  <a:srgbClr val="002060"/>
                </a:solidFill>
              </a:rPr>
              <a:t>operand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. </a:t>
            </a:r>
          </a:p>
          <a:p>
            <a:pPr lvl="1">
              <a:buNone/>
            </a:pPr>
            <a:r>
              <a:rPr lang="en-IN" sz="2000" dirty="0">
                <a:solidFill>
                  <a:schemeClr val="tx1"/>
                </a:solidFill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value = - -10;              </a:t>
            </a:r>
            <a:r>
              <a:rPr lang="en-IN" sz="2000" b="1" dirty="0">
                <a:solidFill>
                  <a:srgbClr val="7030A0"/>
                </a:solidFill>
              </a:rPr>
              <a:t>// (-(-10)) is 10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Notice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00B050"/>
                </a:solidFill>
              </a:rPr>
              <a:t>blank</a:t>
            </a:r>
            <a:r>
              <a:rPr lang="en-IN" sz="2400" dirty="0"/>
              <a:t> needed to </a:t>
            </a:r>
            <a:r>
              <a:rPr lang="en-IN" sz="2400" b="1" dirty="0">
                <a:solidFill>
                  <a:srgbClr val="7030A0"/>
                </a:solidFill>
              </a:rPr>
              <a:t>separate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unary operators</a:t>
            </a:r>
            <a:r>
              <a:rPr lang="en-IN" sz="2400" dirty="0"/>
              <a:t>; otherwise, these would be </a:t>
            </a:r>
            <a:r>
              <a:rPr lang="en-IN" sz="2400" b="1" dirty="0">
                <a:solidFill>
                  <a:srgbClr val="0070C0"/>
                </a:solidFill>
              </a:rPr>
              <a:t>interpreted</a:t>
            </a:r>
            <a:r>
              <a:rPr lang="en-IN" sz="2400" dirty="0"/>
              <a:t> as the </a:t>
            </a:r>
            <a:r>
              <a:rPr lang="en-IN" sz="2400" b="1" dirty="0">
                <a:solidFill>
                  <a:srgbClr val="C00000"/>
                </a:solidFill>
              </a:rPr>
              <a:t>decrement operator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002060"/>
                </a:solidFill>
              </a:rPr>
              <a:t>--</a:t>
            </a:r>
            <a:r>
              <a:rPr lang="en-IN" sz="2400" dirty="0"/>
              <a:t>, which would </a:t>
            </a:r>
            <a:r>
              <a:rPr lang="en-IN" sz="2400" b="1" dirty="0">
                <a:solidFill>
                  <a:srgbClr val="7030A0"/>
                </a:solidFill>
              </a:rPr>
              <a:t>result</a:t>
            </a:r>
            <a:r>
              <a:rPr lang="en-IN" sz="2400" dirty="0"/>
              <a:t> in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compile-time error </a:t>
            </a:r>
            <a:r>
              <a:rPr lang="en-IN" sz="2400" dirty="0"/>
              <a:t>because a </a:t>
            </a:r>
            <a:r>
              <a:rPr lang="en-IN" sz="2400" b="1" dirty="0">
                <a:solidFill>
                  <a:schemeClr val="accent1"/>
                </a:solidFill>
              </a:rPr>
              <a:t>literal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cannot </a:t>
            </a:r>
            <a:r>
              <a:rPr lang="en-IN" sz="2400" dirty="0"/>
              <a:t>be </a:t>
            </a:r>
            <a:r>
              <a:rPr lang="en-IN" sz="2400" b="1" dirty="0"/>
              <a:t>decremented</a:t>
            </a:r>
            <a:r>
              <a:rPr lang="en-IN" sz="2400" dirty="0"/>
              <a:t>.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b="1" dirty="0">
                <a:latin typeface="Corbel" pitchFamily="34" charset="0"/>
              </a:rPr>
              <a:t>Today’s Agenda</a:t>
            </a:r>
            <a:endParaRPr lang="en-IN" sz="44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Types Of Operators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Important Rules Regarding Evaluation Order</a:t>
            </a: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Examples</a:t>
            </a:r>
            <a:endParaRPr lang="en-US" sz="2900" dirty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Unary Operator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operators</a:t>
            </a:r>
            <a:r>
              <a:rPr lang="en-IN" sz="2400" dirty="0"/>
              <a:t> </a:t>
            </a:r>
            <a:r>
              <a:rPr lang="en-IN" sz="2400" b="1" dirty="0">
                <a:solidFill>
                  <a:srgbClr val="C00000"/>
                </a:solidFill>
              </a:rPr>
              <a:t>++</a:t>
            </a:r>
            <a:r>
              <a:rPr lang="en-IN" sz="2400" dirty="0"/>
              <a:t> and </a:t>
            </a:r>
            <a:r>
              <a:rPr lang="en-IN" sz="2400" b="1" dirty="0">
                <a:solidFill>
                  <a:srgbClr val="C00000"/>
                </a:solidFill>
              </a:rPr>
              <a:t>--</a:t>
            </a:r>
            <a:r>
              <a:rPr lang="en-IN" sz="2400" b="1" dirty="0"/>
              <a:t> </a:t>
            </a:r>
            <a:r>
              <a:rPr lang="en-IN" sz="2400" dirty="0"/>
              <a:t>are also </a:t>
            </a:r>
            <a:r>
              <a:rPr lang="en-IN" sz="2400" b="1" dirty="0">
                <a:solidFill>
                  <a:srgbClr val="00B050"/>
                </a:solidFill>
              </a:rPr>
              <a:t>unary operators </a:t>
            </a:r>
            <a:r>
              <a:rPr lang="en-IN" sz="2400" dirty="0"/>
              <a:t>as they </a:t>
            </a:r>
            <a:r>
              <a:rPr lang="en-IN" sz="2400" b="1" dirty="0">
                <a:solidFill>
                  <a:srgbClr val="002060"/>
                </a:solidFill>
              </a:rPr>
              <a:t>too  work </a:t>
            </a:r>
            <a:r>
              <a:rPr lang="en-IN" sz="2400" dirty="0"/>
              <a:t>with a </a:t>
            </a:r>
            <a:r>
              <a:rPr lang="en-IN" sz="2400" b="1" dirty="0">
                <a:solidFill>
                  <a:schemeClr val="accent1"/>
                </a:solidFill>
              </a:rPr>
              <a:t>single operand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They’re used to </a:t>
            </a:r>
            <a:r>
              <a:rPr lang="en-IN" sz="2400" b="1" dirty="0">
                <a:solidFill>
                  <a:srgbClr val="7030A0"/>
                </a:solidFill>
              </a:rPr>
              <a:t>increment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7030A0"/>
                </a:solidFill>
              </a:rPr>
              <a:t>decrement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chemeClr val="accent1"/>
                </a:solidFill>
              </a:rPr>
              <a:t>value</a:t>
            </a:r>
            <a:r>
              <a:rPr lang="en-IN" sz="2400" dirty="0"/>
              <a:t> of a </a:t>
            </a:r>
            <a:r>
              <a:rPr lang="en-IN" sz="2400" b="1" dirty="0">
                <a:solidFill>
                  <a:srgbClr val="00B050"/>
                </a:solidFill>
              </a:rPr>
              <a:t>variable </a:t>
            </a:r>
            <a:r>
              <a:rPr lang="en-IN" sz="2400" dirty="0"/>
              <a:t>by 1.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etfile (24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571876"/>
            <a:ext cx="8715436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Very Important Point 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Numeric Promotions in Arithmetic Expressions</a:t>
            </a:r>
          </a:p>
          <a:p>
            <a:r>
              <a:rPr lang="en-IN" sz="2200" b="1" dirty="0">
                <a:solidFill>
                  <a:srgbClr val="002060"/>
                </a:solidFill>
              </a:rPr>
              <a:t>Unary numeric promotion </a:t>
            </a:r>
            <a:r>
              <a:rPr lang="en-IN" sz="2200" dirty="0"/>
              <a:t>is </a:t>
            </a:r>
            <a:r>
              <a:rPr lang="en-IN" sz="2200" b="1" dirty="0">
                <a:solidFill>
                  <a:srgbClr val="00B050"/>
                </a:solidFill>
              </a:rPr>
              <a:t>applied</a:t>
            </a:r>
            <a:r>
              <a:rPr lang="en-IN" sz="2200" dirty="0"/>
              <a:t> to the </a:t>
            </a:r>
            <a:r>
              <a:rPr lang="en-IN" sz="2200" b="1" dirty="0">
                <a:solidFill>
                  <a:srgbClr val="C00000"/>
                </a:solidFill>
              </a:rPr>
              <a:t>single operand </a:t>
            </a:r>
            <a:r>
              <a:rPr lang="en-IN" sz="2200" dirty="0"/>
              <a:t>of the </a:t>
            </a:r>
            <a:r>
              <a:rPr lang="en-IN" sz="2200" b="1" dirty="0">
                <a:solidFill>
                  <a:srgbClr val="7030A0"/>
                </a:solidFill>
              </a:rPr>
              <a:t>unary arithmetic operators</a:t>
            </a:r>
            <a:r>
              <a:rPr lang="en-IN" sz="2200" dirty="0">
                <a:solidFill>
                  <a:srgbClr val="C00000"/>
                </a:solidFill>
              </a:rPr>
              <a:t> -</a:t>
            </a:r>
            <a:r>
              <a:rPr lang="en-IN" sz="2200" dirty="0"/>
              <a:t> and </a:t>
            </a:r>
            <a:r>
              <a:rPr lang="en-IN" sz="2200" dirty="0">
                <a:solidFill>
                  <a:srgbClr val="C00000"/>
                </a:solidFill>
              </a:rPr>
              <a:t>+</a:t>
            </a:r>
            <a:r>
              <a:rPr lang="en-IN" sz="2200" dirty="0"/>
              <a:t>. </a:t>
            </a:r>
          </a:p>
          <a:p>
            <a:endParaRPr lang="en-IN" sz="2200" dirty="0"/>
          </a:p>
          <a:p>
            <a:r>
              <a:rPr lang="en-IN" sz="2200" dirty="0"/>
              <a:t>When a </a:t>
            </a:r>
            <a:r>
              <a:rPr lang="en-IN" sz="2200" b="1" dirty="0">
                <a:solidFill>
                  <a:srgbClr val="7030A0"/>
                </a:solidFill>
              </a:rPr>
              <a:t>unary arithmetic operator </a:t>
            </a:r>
            <a:r>
              <a:rPr lang="en-IN" sz="2200" dirty="0"/>
              <a:t>is </a:t>
            </a:r>
            <a:r>
              <a:rPr lang="en-IN" sz="2200" b="1" dirty="0">
                <a:solidFill>
                  <a:srgbClr val="00B050"/>
                </a:solidFill>
              </a:rPr>
              <a:t>applied</a:t>
            </a:r>
            <a:r>
              <a:rPr lang="en-IN" sz="2200" dirty="0"/>
              <a:t> to an </a:t>
            </a:r>
            <a:r>
              <a:rPr lang="en-IN" sz="2200" b="1" dirty="0">
                <a:solidFill>
                  <a:srgbClr val="0070C0"/>
                </a:solidFill>
              </a:rPr>
              <a:t>operand </a:t>
            </a:r>
            <a:r>
              <a:rPr lang="en-IN" sz="2200" dirty="0"/>
              <a:t>whose type is </a:t>
            </a:r>
            <a:r>
              <a:rPr lang="en-IN" sz="2200" b="1" dirty="0">
                <a:solidFill>
                  <a:srgbClr val="C00000"/>
                </a:solidFill>
              </a:rPr>
              <a:t>narrower than </a:t>
            </a:r>
            <a:r>
              <a:rPr lang="en-IN" sz="2200" b="1" dirty="0" err="1">
                <a:solidFill>
                  <a:srgbClr val="C00000"/>
                </a:solidFill>
              </a:rPr>
              <a:t>int</a:t>
            </a:r>
            <a:r>
              <a:rPr lang="en-IN" sz="2200" dirty="0"/>
              <a:t>, the </a:t>
            </a:r>
            <a:r>
              <a:rPr lang="en-IN" sz="2200" b="1" dirty="0">
                <a:solidFill>
                  <a:srgbClr val="0070C0"/>
                </a:solidFill>
              </a:rPr>
              <a:t>operand</a:t>
            </a:r>
            <a:r>
              <a:rPr lang="en-IN" sz="2200" dirty="0"/>
              <a:t> is </a:t>
            </a:r>
            <a:r>
              <a:rPr lang="en-IN" sz="2200" b="1" dirty="0">
                <a:solidFill>
                  <a:srgbClr val="00B050"/>
                </a:solidFill>
              </a:rPr>
              <a:t>promoted </a:t>
            </a:r>
            <a:r>
              <a:rPr lang="en-IN" sz="2200" dirty="0"/>
              <a:t>to a </a:t>
            </a:r>
            <a:r>
              <a:rPr lang="en-IN" sz="2200" b="1" dirty="0">
                <a:solidFill>
                  <a:srgbClr val="002060"/>
                </a:solidFill>
              </a:rPr>
              <a:t>value</a:t>
            </a:r>
            <a:r>
              <a:rPr lang="en-IN" sz="2200" dirty="0"/>
              <a:t> of type </a:t>
            </a:r>
            <a:r>
              <a:rPr lang="en-IN" sz="2200" b="1" dirty="0" err="1">
                <a:solidFill>
                  <a:srgbClr val="7030A0"/>
                </a:solidFill>
              </a:rPr>
              <a:t>int</a:t>
            </a:r>
            <a:r>
              <a:rPr lang="en-IN" sz="2200" dirty="0"/>
              <a:t>, with the </a:t>
            </a:r>
            <a:r>
              <a:rPr lang="en-IN" sz="2200" b="1" dirty="0">
                <a:solidFill>
                  <a:schemeClr val="accent6">
                    <a:lumMod val="75000"/>
                  </a:schemeClr>
                </a:solidFill>
              </a:rPr>
              <a:t>operation</a:t>
            </a:r>
            <a:r>
              <a:rPr lang="en-IN" sz="2200" dirty="0"/>
              <a:t> resulting in an</a:t>
            </a:r>
            <a:r>
              <a:rPr lang="en-IN" sz="2200" dirty="0">
                <a:solidFill>
                  <a:srgbClr val="002060"/>
                </a:solidFill>
              </a:rPr>
              <a:t> </a:t>
            </a:r>
            <a:r>
              <a:rPr lang="en-IN" sz="2200" b="1" dirty="0" err="1">
                <a:solidFill>
                  <a:srgbClr val="002060"/>
                </a:solidFill>
              </a:rPr>
              <a:t>int</a:t>
            </a:r>
            <a:r>
              <a:rPr lang="en-IN" sz="2200" dirty="0">
                <a:solidFill>
                  <a:srgbClr val="002060"/>
                </a:solidFill>
              </a:rPr>
              <a:t> </a:t>
            </a:r>
            <a:r>
              <a:rPr lang="en-IN" sz="2200" dirty="0"/>
              <a:t>value. </a:t>
            </a:r>
          </a:p>
          <a:p>
            <a:pPr lvl="1">
              <a:buNone/>
            </a:pPr>
            <a:r>
              <a:rPr lang="en-IN" sz="2000" dirty="0">
                <a:solidFill>
                  <a:schemeClr val="bg1"/>
                </a:solidFill>
              </a:rPr>
              <a:t>	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byte b = 3; 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    </a:t>
            </a:r>
            <a:r>
              <a:rPr lang="en-IN" sz="1800" dirty="0">
                <a:solidFill>
                  <a:srgbClr val="7030A0"/>
                </a:solidFill>
              </a:rPr>
              <a:t> </a:t>
            </a:r>
            <a:r>
              <a:rPr lang="en-IN" sz="1800" b="1" dirty="0">
                <a:solidFill>
                  <a:srgbClr val="7030A0"/>
                </a:solidFill>
              </a:rPr>
              <a:t>// OK. </a:t>
            </a:r>
            <a:r>
              <a:rPr lang="en-IN" sz="1800" b="1" dirty="0" err="1">
                <a:solidFill>
                  <a:srgbClr val="7030A0"/>
                </a:solidFill>
              </a:rPr>
              <a:t>int</a:t>
            </a:r>
            <a:r>
              <a:rPr lang="en-IN" sz="1800" b="1" dirty="0">
                <a:solidFill>
                  <a:srgbClr val="7030A0"/>
                </a:solidFill>
              </a:rPr>
              <a:t> literal in range. Narrowing conversion.</a:t>
            </a:r>
            <a:br>
              <a:rPr lang="en-IN" sz="2000" b="1" dirty="0">
                <a:solidFill>
                  <a:schemeClr val="bg1"/>
                </a:solidFill>
              </a:rPr>
            </a:br>
            <a:endParaRPr lang="en-IN" sz="2000" b="1" dirty="0">
              <a:solidFill>
                <a:schemeClr val="bg1"/>
              </a:solidFill>
            </a:endParaRPr>
          </a:p>
          <a:p>
            <a:pPr lvl="1">
              <a:buNone/>
            </a:pPr>
            <a:r>
              <a:rPr lang="en-IN" sz="2000" b="1" dirty="0">
                <a:solidFill>
                  <a:schemeClr val="bg1"/>
                </a:solidFill>
              </a:rPr>
              <a:t>     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b=-b;</a:t>
            </a:r>
            <a:r>
              <a:rPr lang="en-IN" sz="2000" b="1" dirty="0">
                <a:solidFill>
                  <a:srgbClr val="7030A0"/>
                </a:solidFill>
              </a:rPr>
              <a:t>        </a:t>
            </a:r>
            <a:r>
              <a:rPr lang="en-IN" sz="1800" b="1" dirty="0">
                <a:solidFill>
                  <a:srgbClr val="7030A0"/>
                </a:solidFill>
              </a:rPr>
              <a:t>//	Error ! </a:t>
            </a:r>
            <a:r>
              <a:rPr lang="en-IN" sz="1800" b="1" dirty="0" err="1">
                <a:solidFill>
                  <a:srgbClr val="7030A0"/>
                </a:solidFill>
              </a:rPr>
              <a:t>Lossy</a:t>
            </a:r>
            <a:r>
              <a:rPr lang="en-IN" sz="1800" b="1" dirty="0">
                <a:solidFill>
                  <a:srgbClr val="7030A0"/>
                </a:solidFill>
              </a:rPr>
              <a:t> conversion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 lvl="1"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    b = (byte) -b;</a:t>
            </a:r>
            <a:r>
              <a:rPr lang="en-IN" sz="2000" dirty="0">
                <a:solidFill>
                  <a:schemeClr val="accent6">
                    <a:lumMod val="75000"/>
                  </a:schemeClr>
                </a:solidFill>
              </a:rPr>
              <a:t>     </a:t>
            </a:r>
            <a:r>
              <a:rPr lang="en-IN" sz="1800" dirty="0">
                <a:solidFill>
                  <a:schemeClr val="bg1"/>
                </a:solidFill>
              </a:rPr>
              <a:t> </a:t>
            </a:r>
            <a:r>
              <a:rPr lang="en-IN" sz="1800" b="1" dirty="0">
                <a:solidFill>
                  <a:srgbClr val="7030A0"/>
                </a:solidFill>
              </a:rPr>
              <a:t>// OK Cast applied  on assignment.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Very Important Point 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Binary numeric promotion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B050"/>
                </a:solidFill>
              </a:rPr>
              <a:t>applied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C00000"/>
                </a:solidFill>
              </a:rPr>
              <a:t>operands </a:t>
            </a:r>
            <a:r>
              <a:rPr lang="en-IN" sz="2400" dirty="0"/>
              <a:t>of </a:t>
            </a:r>
            <a:r>
              <a:rPr lang="en-IN" sz="2400" b="1" dirty="0">
                <a:solidFill>
                  <a:srgbClr val="0070C0"/>
                </a:solidFill>
              </a:rPr>
              <a:t>binary arithmetic operators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r>
              <a:rPr lang="en-IN" sz="2400" dirty="0"/>
              <a:t>It’s </a:t>
            </a:r>
            <a:r>
              <a:rPr lang="en-IN" sz="2400" b="1" dirty="0">
                <a:solidFill>
                  <a:srgbClr val="00B050"/>
                </a:solidFill>
              </a:rPr>
              <a:t>application</a:t>
            </a:r>
            <a:r>
              <a:rPr lang="en-IN" sz="2400" dirty="0"/>
              <a:t> leads to </a:t>
            </a:r>
            <a:r>
              <a:rPr lang="en-IN" sz="2400" b="1" dirty="0">
                <a:solidFill>
                  <a:srgbClr val="7030A0"/>
                </a:solidFill>
              </a:rPr>
              <a:t>type promotion </a:t>
            </a:r>
            <a:r>
              <a:rPr lang="en-IN" sz="2400" dirty="0"/>
              <a:t>for the </a:t>
            </a:r>
            <a:r>
              <a:rPr lang="en-IN" sz="2400" b="1" dirty="0">
                <a:solidFill>
                  <a:srgbClr val="C00000"/>
                </a:solidFill>
              </a:rPr>
              <a:t>operands </a:t>
            </a:r>
          </a:p>
          <a:p>
            <a:endParaRPr lang="en-IN" sz="2400" dirty="0"/>
          </a:p>
          <a:p>
            <a:r>
              <a:rPr lang="en-IN" sz="2400" dirty="0"/>
              <a:t> The result is of the </a:t>
            </a:r>
            <a:r>
              <a:rPr lang="en-IN" sz="2400" b="1" dirty="0">
                <a:solidFill>
                  <a:srgbClr val="0070C0"/>
                </a:solidFill>
              </a:rPr>
              <a:t>promoted type</a:t>
            </a:r>
            <a:r>
              <a:rPr lang="en-IN" sz="2400" dirty="0"/>
              <a:t>, which is always type </a:t>
            </a:r>
            <a:r>
              <a:rPr lang="en-IN" sz="2400" b="1" dirty="0" err="1">
                <a:solidFill>
                  <a:srgbClr val="C00000"/>
                </a:solidFill>
              </a:rPr>
              <a:t>int</a:t>
            </a:r>
            <a:r>
              <a:rPr lang="en-IN" sz="2400" dirty="0"/>
              <a:t> or </a:t>
            </a:r>
            <a:r>
              <a:rPr lang="en-IN" sz="2400" b="1" dirty="0">
                <a:solidFill>
                  <a:srgbClr val="C00000"/>
                </a:solidFill>
              </a:rPr>
              <a:t>wider</a:t>
            </a:r>
            <a:r>
              <a:rPr lang="en-IN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Very Important Point !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 descr="promotion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7"/>
            <a:ext cx="8858312" cy="4929222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Another Important Point 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When a </a:t>
            </a:r>
            <a:r>
              <a:rPr lang="en-IN" sz="2400" b="1" dirty="0">
                <a:solidFill>
                  <a:srgbClr val="0070C0"/>
                </a:solidFill>
              </a:rPr>
              <a:t>unary operator </a:t>
            </a:r>
            <a:r>
              <a:rPr lang="en-IN" sz="2400" dirty="0"/>
              <a:t>is used in an </a:t>
            </a:r>
            <a:r>
              <a:rPr lang="en-IN" sz="2400" b="1" dirty="0">
                <a:solidFill>
                  <a:srgbClr val="7030A0"/>
                </a:solidFill>
              </a:rPr>
              <a:t>expression</a:t>
            </a:r>
            <a:r>
              <a:rPr lang="en-IN" sz="2400" dirty="0"/>
              <a:t>, it’s </a:t>
            </a:r>
            <a:r>
              <a:rPr lang="en-IN" sz="2400" b="1" dirty="0">
                <a:solidFill>
                  <a:srgbClr val="00B050"/>
                </a:solidFill>
              </a:rPr>
              <a:t>placement </a:t>
            </a:r>
            <a:r>
              <a:rPr lang="en-IN" sz="2400" dirty="0"/>
              <a:t>with respect to its </a:t>
            </a:r>
            <a:r>
              <a:rPr lang="en-IN" sz="2400" b="1" dirty="0">
                <a:solidFill>
                  <a:srgbClr val="C00000"/>
                </a:solidFill>
              </a:rPr>
              <a:t>operand</a:t>
            </a:r>
            <a:r>
              <a:rPr lang="en-IN" sz="2400" dirty="0"/>
              <a:t> decides whether its </a:t>
            </a:r>
            <a:r>
              <a:rPr lang="en-IN" sz="2400" b="1" dirty="0">
                <a:solidFill>
                  <a:srgbClr val="002060"/>
                </a:solidFill>
              </a:rPr>
              <a:t>value</a:t>
            </a:r>
            <a:r>
              <a:rPr lang="en-IN" sz="2400" dirty="0"/>
              <a:t> will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increment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decrement</a:t>
            </a:r>
            <a:r>
              <a:rPr lang="en-IN" sz="2400" dirty="0"/>
              <a:t> before the </a:t>
            </a:r>
            <a:r>
              <a:rPr lang="en-IN" sz="2400" b="1" dirty="0">
                <a:solidFill>
                  <a:srgbClr val="002060"/>
                </a:solidFill>
              </a:rPr>
              <a:t>evaluation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00B050"/>
                </a:solidFill>
              </a:rPr>
              <a:t>expression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0070C0"/>
                </a:solidFill>
              </a:rPr>
              <a:t>after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evaluation</a:t>
            </a:r>
            <a:r>
              <a:rPr lang="en-IN" sz="2400" dirty="0"/>
              <a:t> of the </a:t>
            </a:r>
            <a:r>
              <a:rPr lang="en-IN" sz="2400" b="1" dirty="0">
                <a:solidFill>
                  <a:srgbClr val="00B050"/>
                </a:solidFill>
              </a:rPr>
              <a:t>expression.</a:t>
            </a:r>
          </a:p>
          <a:p>
            <a:pPr>
              <a:buNone/>
            </a:pPr>
            <a:endParaRPr lang="en-US" altLang="en-US" sz="2400" b="1" dirty="0">
              <a:solidFill>
                <a:srgbClr val="00B05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etfile (24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429000"/>
            <a:ext cx="8715436" cy="2909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Another Important Point 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When </a:t>
            </a:r>
            <a:r>
              <a:rPr lang="en-IN" sz="2400" dirty="0">
                <a:solidFill>
                  <a:srgbClr val="C00000"/>
                </a:solidFill>
              </a:rPr>
              <a:t>++</a:t>
            </a:r>
            <a:r>
              <a:rPr lang="en-IN" sz="2400" dirty="0"/>
              <a:t> is used in </a:t>
            </a:r>
            <a:r>
              <a:rPr lang="en-IN" sz="2400" b="1" dirty="0">
                <a:solidFill>
                  <a:srgbClr val="7030A0"/>
                </a:solidFill>
              </a:rPr>
              <a:t>postfix notation </a:t>
            </a:r>
            <a:r>
              <a:rPr lang="en-IN" sz="2400" dirty="0"/>
              <a:t>with an </a:t>
            </a:r>
            <a:r>
              <a:rPr lang="en-IN" sz="2400" b="1" dirty="0">
                <a:solidFill>
                  <a:srgbClr val="0070C0"/>
                </a:solidFill>
              </a:rPr>
              <a:t>operand</a:t>
            </a:r>
            <a:r>
              <a:rPr lang="en-IN" sz="2400" dirty="0"/>
              <a:t>, its value </a:t>
            </a:r>
            <a:r>
              <a:rPr lang="en-IN" sz="2400" b="1" dirty="0">
                <a:solidFill>
                  <a:srgbClr val="00B050"/>
                </a:solidFill>
              </a:rPr>
              <a:t>increments</a:t>
            </a:r>
            <a:r>
              <a:rPr lang="en-IN" sz="2400" dirty="0"/>
              <a:t> after it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has been used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002060"/>
                </a:solidFill>
              </a:rPr>
              <a:t>expression</a:t>
            </a:r>
            <a:r>
              <a:rPr lang="en-IN" sz="2400" dirty="0"/>
              <a:t>:</a:t>
            </a:r>
            <a:endParaRPr lang="en-US" altLang="en-US" sz="2400" b="1" dirty="0"/>
          </a:p>
          <a:p>
            <a:pPr>
              <a:buNone/>
            </a:pPr>
            <a:endParaRPr lang="en-US" altLang="en-US" sz="24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 descr="getfile (24).jp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000372"/>
            <a:ext cx="8715436" cy="3357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Another Important Point !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/>
              <a:t>What do you think the output of the following code will be? </a:t>
            </a:r>
          </a:p>
          <a:p>
            <a:pPr>
              <a:buNone/>
            </a:pPr>
            <a:endParaRPr lang="en-US" altLang="en-US" sz="24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altLang="en-US" sz="24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		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int a = 10; </a:t>
            </a:r>
          </a:p>
          <a:p>
            <a:pPr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		a = a++ + a + a-- - a-- + ++a; </a:t>
            </a:r>
          </a:p>
          <a:p>
            <a:pPr>
              <a:buNone/>
            </a:pP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		System.out.println(a);</a:t>
            </a:r>
          </a:p>
          <a:p>
            <a:pPr>
              <a:buNone/>
            </a:pPr>
            <a:endParaRPr lang="pt-BR" altLang="en-US" sz="24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altLang="en-US" sz="2400" b="1" dirty="0">
                <a:solidFill>
                  <a:srgbClr val="002060"/>
                </a:solidFill>
              </a:rPr>
              <a:t>		</a:t>
            </a:r>
            <a:r>
              <a:rPr lang="pt-BR" altLang="en-US" sz="2400" b="1" u="sng" dirty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pt-BR" altLang="en-US" sz="2400" dirty="0">
                <a:solidFill>
                  <a:schemeClr val="bg1"/>
                </a:solidFill>
              </a:rPr>
              <a:t>                 </a:t>
            </a:r>
            <a:r>
              <a:rPr lang="pt-BR" altLang="en-US" sz="2400" b="1" dirty="0">
                <a:solidFill>
                  <a:srgbClr val="C00000"/>
                </a:solidFill>
              </a:rPr>
              <a:t>32</a:t>
            </a:r>
            <a:endParaRPr lang="en-US" altLang="en-US" sz="24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Explanation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evaluation</a:t>
            </a:r>
            <a:r>
              <a:rPr lang="en-IN" sz="2400" dirty="0"/>
              <a:t> of an </a:t>
            </a:r>
            <a:r>
              <a:rPr lang="en-IN" sz="2400" b="1" dirty="0">
                <a:solidFill>
                  <a:srgbClr val="00B050"/>
                </a:solidFill>
              </a:rPr>
              <a:t>expression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starts from left to right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For a </a:t>
            </a:r>
            <a:r>
              <a:rPr lang="en-IN" sz="2400" b="1" dirty="0">
                <a:solidFill>
                  <a:srgbClr val="002060"/>
                </a:solidFill>
              </a:rPr>
              <a:t>prefix unary operator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of its </a:t>
            </a:r>
            <a:r>
              <a:rPr lang="en-IN" sz="2400" b="1" dirty="0">
                <a:solidFill>
                  <a:srgbClr val="C00000"/>
                </a:solidFill>
              </a:rPr>
              <a:t>operand </a:t>
            </a:r>
            <a:r>
              <a:rPr lang="en-IN" sz="2400" b="1" dirty="0">
                <a:solidFill>
                  <a:srgbClr val="7030A0"/>
                </a:solidFill>
              </a:rPr>
              <a:t>increments </a:t>
            </a:r>
            <a:r>
              <a:rPr lang="en-IN" sz="2400" dirty="0"/>
              <a:t>or</a:t>
            </a:r>
            <a:r>
              <a:rPr lang="en-IN" sz="2400" b="1" dirty="0">
                <a:solidFill>
                  <a:srgbClr val="7030A0"/>
                </a:solidFill>
              </a:rPr>
              <a:t> decrements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just before </a:t>
            </a:r>
            <a:r>
              <a:rPr lang="en-IN" sz="2400" dirty="0"/>
              <a:t>its </a:t>
            </a:r>
            <a:r>
              <a:rPr lang="en-IN" sz="2400" b="1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is used in an </a:t>
            </a:r>
            <a:r>
              <a:rPr lang="en-IN" sz="2400" b="1" dirty="0">
                <a:solidFill>
                  <a:srgbClr val="0070C0"/>
                </a:solidFill>
              </a:rPr>
              <a:t>expression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For a </a:t>
            </a:r>
            <a:r>
              <a:rPr lang="en-IN" sz="2400" b="1" dirty="0">
                <a:solidFill>
                  <a:srgbClr val="002060"/>
                </a:solidFill>
              </a:rPr>
              <a:t>postfix unary operator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of its </a:t>
            </a:r>
            <a:r>
              <a:rPr lang="en-IN" sz="2400" b="1" dirty="0">
                <a:solidFill>
                  <a:srgbClr val="C00000"/>
                </a:solidFill>
              </a:rPr>
              <a:t>operand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increments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7030A0"/>
                </a:solidFill>
              </a:rPr>
              <a:t>decrements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just after </a:t>
            </a:r>
            <a:r>
              <a:rPr lang="en-IN" sz="2400" dirty="0"/>
              <a:t>its </a:t>
            </a:r>
            <a:r>
              <a:rPr lang="en-IN" sz="2400" b="1" dirty="0">
                <a:solidFill>
                  <a:srgbClr val="00B050"/>
                </a:solidFill>
              </a:rPr>
              <a:t>value</a:t>
            </a:r>
            <a:r>
              <a:rPr lang="en-IN" sz="2400" dirty="0"/>
              <a:t> is used in an </a:t>
            </a:r>
            <a:r>
              <a:rPr lang="en-IN" sz="2400" b="1" dirty="0">
                <a:solidFill>
                  <a:srgbClr val="0070C0"/>
                </a:solidFill>
              </a:rPr>
              <a:t>expression</a:t>
            </a:r>
            <a:endParaRPr lang="en-US" altLang="en-US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Explanation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3" descr="getfile (27)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214282" y="1428736"/>
            <a:ext cx="8735424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200" b="1" dirty="0">
                <a:solidFill>
                  <a:srgbClr val="002060"/>
                </a:solidFill>
              </a:rPr>
              <a:t>What do you think the output of the following code will be? </a:t>
            </a:r>
          </a:p>
          <a:p>
            <a:pPr>
              <a:buNone/>
            </a:pPr>
            <a:endParaRPr lang="en-US" altLang="en-US" sz="2400" b="1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sz="2400" dirty="0">
                <a:solidFill>
                  <a:schemeClr val="bg1"/>
                </a:solidFill>
              </a:rPr>
              <a:t>		 </a:t>
            </a:r>
            <a:r>
              <a:rPr lang="pt-BR" sz="2200" b="1" dirty="0">
                <a:solidFill>
                  <a:schemeClr val="accent6">
                    <a:lumMod val="75000"/>
                  </a:schemeClr>
                </a:solidFill>
              </a:rPr>
              <a:t>int a = 10; </a:t>
            </a:r>
          </a:p>
          <a:p>
            <a:pPr>
              <a:buNone/>
            </a:pPr>
            <a:r>
              <a:rPr lang="pt-BR" sz="2200" b="1" dirty="0">
                <a:solidFill>
                  <a:schemeClr val="accent6">
                    <a:lumMod val="75000"/>
                  </a:schemeClr>
                </a:solidFill>
              </a:rPr>
              <a:t>		a = ++a + a + --a - --a + a++; </a:t>
            </a:r>
          </a:p>
          <a:p>
            <a:pPr>
              <a:buNone/>
            </a:pPr>
            <a:r>
              <a:rPr lang="pt-BR" sz="2200" b="1" dirty="0">
                <a:solidFill>
                  <a:schemeClr val="accent6">
                    <a:lumMod val="75000"/>
                  </a:schemeClr>
                </a:solidFill>
              </a:rPr>
              <a:t>		System.out.println (a);</a:t>
            </a:r>
            <a:endParaRPr lang="pt-BR" altLang="en-US" sz="22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pt-BR" altLang="en-US" sz="2400" b="1" dirty="0">
                <a:solidFill>
                  <a:schemeClr val="bg1"/>
                </a:solidFill>
              </a:rPr>
              <a:t>		</a:t>
            </a:r>
          </a:p>
          <a:p>
            <a:pPr>
              <a:buNone/>
            </a:pPr>
            <a:r>
              <a:rPr lang="pt-BR" altLang="en-US" sz="2400" b="1" dirty="0">
                <a:solidFill>
                  <a:schemeClr val="bg1"/>
                </a:solidFill>
              </a:rPr>
              <a:t>		</a:t>
            </a:r>
            <a:r>
              <a:rPr lang="pt-BR" altLang="en-US" sz="2200" b="1" u="sng" dirty="0">
                <a:solidFill>
                  <a:srgbClr val="002060"/>
                </a:solidFill>
              </a:rPr>
              <a:t>Answer:</a:t>
            </a:r>
            <a:r>
              <a:rPr lang="pt-BR" altLang="en-US" sz="2200" dirty="0">
                <a:solidFill>
                  <a:schemeClr val="bg1"/>
                </a:solidFill>
              </a:rPr>
              <a:t>  </a:t>
            </a:r>
          </a:p>
          <a:p>
            <a:pPr>
              <a:buNone/>
            </a:pPr>
            <a:r>
              <a:rPr lang="pt-BR" altLang="en-US" sz="2200" dirty="0">
                <a:solidFill>
                  <a:schemeClr val="bg1"/>
                </a:solidFill>
              </a:rPr>
              <a:t>		</a:t>
            </a:r>
            <a:r>
              <a:rPr lang="pt-BR" altLang="en-US" sz="2200" b="1" dirty="0">
                <a:solidFill>
                  <a:srgbClr val="C00000"/>
                </a:solidFill>
              </a:rPr>
              <a:t>32 </a:t>
            </a:r>
          </a:p>
          <a:p>
            <a:pPr>
              <a:buNone/>
            </a:pPr>
            <a:endParaRPr lang="pt-BR" altLang="en-US" sz="2400" dirty="0">
              <a:solidFill>
                <a:schemeClr val="bg1"/>
              </a:solidFill>
            </a:endParaRPr>
          </a:p>
          <a:p>
            <a:pPr>
              <a:buNone/>
            </a:pPr>
            <a:r>
              <a:rPr lang="pt-BR" altLang="en-US" sz="2400" dirty="0">
                <a:solidFill>
                  <a:schemeClr val="bg1"/>
                </a:solidFill>
              </a:rPr>
              <a:t>	</a:t>
            </a:r>
            <a:r>
              <a:rPr lang="pt-BR" altLang="en-US" sz="2200" b="1" dirty="0">
                <a:solidFill>
                  <a:srgbClr val="002060"/>
                </a:solidFill>
              </a:rPr>
              <a:t>Why the last a++ did not retain it’s value ? </a:t>
            </a:r>
          </a:p>
          <a:p>
            <a:pPr>
              <a:buNone/>
            </a:pPr>
            <a:r>
              <a:rPr lang="en-IN" sz="2400" dirty="0"/>
              <a:t>	</a:t>
            </a:r>
            <a:r>
              <a:rPr lang="en-IN" sz="2000" b="1" dirty="0">
                <a:solidFill>
                  <a:srgbClr val="C00000"/>
                </a:solidFill>
              </a:rPr>
              <a:t>a++ </a:t>
            </a:r>
            <a:r>
              <a:rPr lang="en-IN" sz="2000" dirty="0"/>
              <a:t>is a </a:t>
            </a:r>
            <a:r>
              <a:rPr lang="en-IN" sz="2000" b="1" dirty="0">
                <a:solidFill>
                  <a:srgbClr val="7030A0"/>
                </a:solidFill>
              </a:rPr>
              <a:t>post increment</a:t>
            </a:r>
            <a:r>
              <a:rPr lang="en-IN" sz="2000" dirty="0"/>
              <a:t>, so </a:t>
            </a:r>
            <a:r>
              <a:rPr lang="en-IN" sz="2000" b="1" dirty="0">
                <a:solidFill>
                  <a:srgbClr val="C00000"/>
                </a:solidFill>
              </a:rPr>
              <a:t>a </a:t>
            </a:r>
            <a:r>
              <a:rPr lang="en-IN" sz="2000" dirty="0"/>
              <a:t>is </a:t>
            </a:r>
            <a:r>
              <a:rPr lang="en-IN" sz="2000" b="1" dirty="0">
                <a:solidFill>
                  <a:srgbClr val="002060"/>
                </a:solidFill>
              </a:rPr>
              <a:t>assigned the value </a:t>
            </a:r>
            <a:r>
              <a:rPr lang="en-IN" sz="2000" dirty="0"/>
              <a:t>of </a:t>
            </a:r>
            <a:r>
              <a:rPr lang="en-IN" sz="2000" b="1" dirty="0">
                <a:solidFill>
                  <a:srgbClr val="C00000"/>
                </a:solidFill>
              </a:rPr>
              <a:t>a</a:t>
            </a:r>
            <a:r>
              <a:rPr lang="en-IN" sz="2000" dirty="0"/>
              <a:t>  and the </a:t>
            </a:r>
            <a:r>
              <a:rPr lang="en-IN" sz="2000" b="1" dirty="0">
                <a:solidFill>
                  <a:srgbClr val="0070C0"/>
                </a:solidFill>
              </a:rPr>
              <a:t>ghost variable</a:t>
            </a:r>
            <a:r>
              <a:rPr lang="en-IN" sz="2000" dirty="0"/>
              <a:t> of </a:t>
            </a:r>
            <a:r>
              <a:rPr lang="en-IN" sz="2000" b="1" dirty="0">
                <a:solidFill>
                  <a:srgbClr val="C00000"/>
                </a:solidFill>
              </a:rPr>
              <a:t>a</a:t>
            </a:r>
            <a:r>
              <a:rPr lang="en-IN" sz="2000" dirty="0"/>
              <a:t> is 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incremented afterwards</a:t>
            </a:r>
            <a:r>
              <a:rPr lang="en-IN" sz="2000" dirty="0"/>
              <a:t> making </a:t>
            </a:r>
            <a:r>
              <a:rPr lang="en-IN" sz="2000" b="1" dirty="0">
                <a:solidFill>
                  <a:srgbClr val="0070C0"/>
                </a:solidFill>
              </a:rPr>
              <a:t>no difference </a:t>
            </a:r>
            <a:r>
              <a:rPr lang="en-IN" sz="2000" dirty="0"/>
              <a:t>to the real </a:t>
            </a:r>
            <a:r>
              <a:rPr lang="en-IN" sz="2000" b="1" dirty="0">
                <a:solidFill>
                  <a:srgbClr val="C00000"/>
                </a:solidFill>
              </a:rPr>
              <a:t>a </a:t>
            </a:r>
            <a:endParaRPr lang="en-US" altLang="en-US" sz="2000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Operators In Java</a:t>
            </a:r>
            <a:endParaRPr lang="en-IN" sz="3200" b="1" dirty="0"/>
          </a:p>
        </p:txBody>
      </p:sp>
      <p:pic>
        <p:nvPicPr>
          <p:cNvPr id="7" name="Content Placeholder 6" descr="Java operators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5"/>
            <a:ext cx="8715436" cy="4982903"/>
          </a:xfrm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What do you think the output of the following code will be? </a:t>
            </a:r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r>
              <a:rPr lang="pt-BR" sz="2000" dirty="0"/>
              <a:t>		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a=3;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a=a++;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(a); </a:t>
            </a: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000" b="1" dirty="0"/>
              <a:t>		</a:t>
            </a:r>
            <a:r>
              <a:rPr lang="pt-BR" altLang="en-US" sz="2400" b="1" u="sng" dirty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pt-BR" altLang="en-US" sz="2400" dirty="0"/>
              <a:t>	</a:t>
            </a:r>
            <a:r>
              <a:rPr lang="pt-BR" altLang="en-US" sz="2400" dirty="0">
                <a:solidFill>
                  <a:srgbClr val="C00000"/>
                </a:solidFill>
              </a:rPr>
              <a:t>	3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What do you think the output of the following code will be? </a:t>
            </a:r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r>
              <a:rPr lang="pt-BR" sz="2000" dirty="0"/>
              <a:t>		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int x=5;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x=x++/x++;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(x);</a:t>
            </a: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000" b="1" dirty="0"/>
              <a:t>		</a:t>
            </a:r>
            <a:r>
              <a:rPr lang="pt-BR" altLang="en-US" sz="2400" b="1" u="sng" dirty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pt-BR" altLang="en-US" sz="2400" dirty="0"/>
              <a:t>	</a:t>
            </a:r>
            <a:r>
              <a:rPr lang="pt-BR" altLang="en-US" sz="2400" dirty="0">
                <a:solidFill>
                  <a:srgbClr val="C00000"/>
                </a:solidFill>
              </a:rPr>
              <a:t>	0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What do you think the output of the following code will be? </a:t>
            </a:r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r>
              <a:rPr lang="pt-BR" sz="2000" dirty="0"/>
              <a:t>		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int x=5;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x= ++x/x++;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(x);</a:t>
            </a: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000" b="1" dirty="0"/>
              <a:t>		</a:t>
            </a:r>
            <a:r>
              <a:rPr lang="pt-BR" altLang="en-US" sz="2400" b="1" u="sng" dirty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pt-BR" altLang="en-US" sz="2400" dirty="0"/>
              <a:t>	</a:t>
            </a:r>
            <a:r>
              <a:rPr lang="pt-BR" altLang="en-US" sz="2400" dirty="0">
                <a:solidFill>
                  <a:srgbClr val="C00000"/>
                </a:solidFill>
              </a:rPr>
              <a:t>	1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6004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What do you think the output of the following code will be? </a:t>
            </a:r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r>
              <a:rPr lang="pt-BR" sz="2000" dirty="0"/>
              <a:t>		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int x=5;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x= ++x/++x;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(x);</a:t>
            </a: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000" b="1" dirty="0"/>
              <a:t>		</a:t>
            </a:r>
            <a:r>
              <a:rPr lang="pt-BR" altLang="en-US" sz="2400" b="1" u="sng" dirty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pt-BR" altLang="en-US" sz="2400" dirty="0"/>
              <a:t>	</a:t>
            </a:r>
            <a:r>
              <a:rPr lang="pt-BR" altLang="en-US" sz="2400" dirty="0">
                <a:solidFill>
                  <a:srgbClr val="C00000"/>
                </a:solidFill>
              </a:rPr>
              <a:t>	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272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What do you think the output of the following code will be? </a:t>
            </a:r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r>
              <a:rPr lang="pt-BR" sz="2000" dirty="0"/>
              <a:t>		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int x=5;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x= x++/++x;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(x);</a:t>
            </a: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000" b="1" dirty="0"/>
              <a:t>		</a:t>
            </a:r>
            <a:r>
              <a:rPr lang="pt-BR" altLang="en-US" sz="2400" b="1" u="sng" dirty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pt-BR" altLang="en-US" sz="2400" dirty="0"/>
              <a:t>	</a:t>
            </a:r>
            <a:r>
              <a:rPr lang="pt-BR" altLang="en-US" sz="2400" dirty="0">
                <a:solidFill>
                  <a:srgbClr val="C00000"/>
                </a:solidFill>
              </a:rPr>
              <a:t>	0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7099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What do you think the output of the following code will be? </a:t>
            </a:r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r>
              <a:rPr lang="pt-BR" sz="2000" dirty="0"/>
              <a:t>		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int x=5,y;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y= x++/x++;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(x+”,”+y);</a:t>
            </a: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</a:t>
            </a:r>
          </a:p>
          <a:p>
            <a:pPr>
              <a:buNone/>
            </a:pP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000" b="1" dirty="0"/>
              <a:t>		</a:t>
            </a:r>
            <a:r>
              <a:rPr lang="pt-BR" altLang="en-US" sz="2400" b="1" u="sng" dirty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pt-BR" altLang="en-US" sz="2400" dirty="0"/>
              <a:t>	</a:t>
            </a:r>
            <a:r>
              <a:rPr lang="pt-BR" altLang="en-US" sz="2400">
                <a:solidFill>
                  <a:srgbClr val="C00000"/>
                </a:solidFill>
              </a:rPr>
              <a:t>	7,0</a:t>
            </a:r>
            <a:endParaRPr lang="pt-BR" altLang="en-US" sz="2400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625236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What do you think the output of the following code will be? </a:t>
            </a:r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r>
              <a:rPr lang="pt-BR" sz="2000" dirty="0"/>
              <a:t>		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a=0;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for(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=0;i&lt;100;i++)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{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	a=a++;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} 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(a); </a:t>
            </a: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000" b="1" dirty="0"/>
              <a:t>		</a:t>
            </a:r>
            <a:r>
              <a:rPr lang="pt-BR" altLang="en-US" sz="2400" b="1" u="sng" dirty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pt-BR" altLang="en-US" sz="2400" dirty="0"/>
              <a:t>	</a:t>
            </a:r>
            <a:r>
              <a:rPr lang="pt-BR" altLang="en-US" sz="2400" dirty="0">
                <a:solidFill>
                  <a:srgbClr val="C00000"/>
                </a:solidFill>
              </a:rPr>
              <a:t>	0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313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Important Question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What do you think the output of the following code will be? </a:t>
            </a:r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endParaRPr lang="en-US" altLang="en-US" sz="1800" b="1" dirty="0"/>
          </a:p>
          <a:p>
            <a:pPr>
              <a:buNone/>
            </a:pPr>
            <a:r>
              <a:rPr lang="pt-BR" sz="2000" dirty="0"/>
              <a:t>		</a:t>
            </a:r>
            <a:r>
              <a:rPr lang="pt-BR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a=2;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b=a++ + a++;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c= ++a + a++ + a++;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(a+”,”+b+”,”+c); </a:t>
            </a: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400" b="1" dirty="0">
                <a:solidFill>
                  <a:schemeClr val="accent6">
                    <a:lumMod val="75000"/>
                  </a:schemeClr>
                </a:solidFill>
              </a:rPr>
              <a:t>		</a:t>
            </a:r>
          </a:p>
          <a:p>
            <a:pPr>
              <a:buNone/>
            </a:pPr>
            <a:r>
              <a:rPr lang="pt-BR" altLang="en-US" sz="2000" b="1" dirty="0"/>
              <a:t>		</a:t>
            </a:r>
            <a:r>
              <a:rPr lang="pt-BR" altLang="en-US" sz="2400" b="1" u="sng" dirty="0">
                <a:solidFill>
                  <a:srgbClr val="002060"/>
                </a:solidFill>
              </a:rPr>
              <a:t>Answer:  </a:t>
            </a:r>
          </a:p>
          <a:p>
            <a:pPr>
              <a:buNone/>
            </a:pPr>
            <a:r>
              <a:rPr lang="pt-BR" altLang="en-US" sz="2400" dirty="0"/>
              <a:t>	</a:t>
            </a:r>
            <a:r>
              <a:rPr lang="pt-BR" altLang="en-US" sz="2400" dirty="0">
                <a:solidFill>
                  <a:srgbClr val="C00000"/>
                </a:solidFill>
              </a:rPr>
              <a:t>	7,5,16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Precedence Chart</a:t>
            </a:r>
            <a:endParaRPr lang="en-IN" sz="3200" b="1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Content Placeholder 8"/>
          <p:cNvGraphicFramePr>
            <a:graphicFrameLocks noGrp="1"/>
          </p:cNvGraphicFramePr>
          <p:nvPr>
            <p:ph sz="quarter" idx="1"/>
          </p:nvPr>
        </p:nvGraphicFramePr>
        <p:xfrm>
          <a:off x="142843" y="1357298"/>
          <a:ext cx="8858313" cy="5709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52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Operator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Precedence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sz="1400" dirty="0"/>
                        <a:t>Unary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postfix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i="1"/>
                        <a:t>expr</a:t>
                      </a:r>
                      <a:r>
                        <a:rPr lang="en-IN" sz="1400"/>
                        <a:t>++ </a:t>
                      </a:r>
                      <a:r>
                        <a:rPr lang="en-IN" sz="1400" i="1"/>
                        <a:t>expr</a:t>
                      </a:r>
                      <a:r>
                        <a:rPr lang="en-IN" sz="1400"/>
                        <a:t>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prefix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++</a:t>
                      </a:r>
                      <a:r>
                        <a:rPr lang="en-IN" sz="1400" i="1"/>
                        <a:t>expr</a:t>
                      </a:r>
                      <a:r>
                        <a:rPr lang="en-IN" sz="1400"/>
                        <a:t> --</a:t>
                      </a:r>
                      <a:r>
                        <a:rPr lang="en-IN" sz="1400" i="1"/>
                        <a:t>expr</a:t>
                      </a:r>
                      <a:r>
                        <a:rPr lang="en-IN" sz="1400"/>
                        <a:t> +</a:t>
                      </a:r>
                      <a:r>
                        <a:rPr lang="en-IN" sz="1400" i="1"/>
                        <a:t>expr</a:t>
                      </a:r>
                      <a:r>
                        <a:rPr lang="en-IN" sz="1400"/>
                        <a:t> -</a:t>
                      </a:r>
                      <a:r>
                        <a:rPr lang="en-IN" sz="1400" i="1"/>
                        <a:t>expr</a:t>
                      </a:r>
                      <a:r>
                        <a:rPr lang="en-IN" sz="1400"/>
                        <a:t> ~ !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sz="1400" dirty="0"/>
                        <a:t>Arithmetic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multiplicative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* /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additive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+ 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shift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&lt;&lt; &gt;&gt; &gt;&gt;&gt;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sz="1400" dirty="0"/>
                        <a:t>Relational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comparison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&lt; &gt; &lt;= &gt;= instanceof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== !=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IN" sz="1400" dirty="0"/>
                        <a:t>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&amp;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exclusive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^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bitwise inclusive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|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r>
                        <a:rPr lang="en-IN" sz="1400" dirty="0"/>
                        <a:t>Logical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logical 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&amp;&amp;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logical 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||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Ternary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ternary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? :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assignment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= += -= *= /= %= &amp;= ^= |= &lt;&lt;= &gt;&gt;= &gt;&gt;&gt;=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Most Important For Interview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+mj-lt"/>
              </a:rPr>
              <a:t>Following are the </a:t>
            </a:r>
            <a:r>
              <a:rPr lang="en-US" sz="2200" b="1" u="sng" dirty="0">
                <a:solidFill>
                  <a:srgbClr val="002060"/>
                </a:solidFill>
                <a:latin typeface="+mj-lt"/>
              </a:rPr>
              <a:t>minimum operators </a:t>
            </a:r>
            <a:r>
              <a:rPr lang="en-US" sz="2200" dirty="0">
                <a:latin typeface="+mj-lt"/>
              </a:rPr>
              <a:t>we must know for </a:t>
            </a:r>
            <a:r>
              <a:rPr lang="en-US" sz="2200" b="1" dirty="0">
                <a:solidFill>
                  <a:srgbClr val="C00000"/>
                </a:solidFill>
                <a:latin typeface="+mj-lt"/>
              </a:rPr>
              <a:t>any Java Interview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+mj-lt"/>
              </a:rPr>
              <a:t>Assignment Operators</a:t>
            </a:r>
          </a:p>
          <a:p>
            <a:pPr lvl="1">
              <a:buNone/>
            </a:pPr>
            <a:r>
              <a:rPr lang="en-US" sz="1900" b="1" dirty="0">
                <a:solidFill>
                  <a:schemeClr val="tx1"/>
                </a:solidFill>
                <a:latin typeface="+mj-lt"/>
              </a:rPr>
              <a:t>		            </a:t>
            </a:r>
            <a:r>
              <a:rPr lang="en-IN" sz="1900" b="1" dirty="0">
                <a:solidFill>
                  <a:srgbClr val="0070C0"/>
                </a:solidFill>
                <a:latin typeface="+mj-lt"/>
              </a:rPr>
              <a:t>=, +=, -=, *=, /=,%=		</a:t>
            </a:r>
            <a:r>
              <a:rPr lang="en-IN" sz="1900" b="1" dirty="0">
                <a:solidFill>
                  <a:schemeClr val="tx1"/>
                </a:solidFill>
                <a:latin typeface="+mj-lt"/>
              </a:rPr>
              <a:t>	</a:t>
            </a:r>
            <a:r>
              <a:rPr lang="en-IN" sz="1900" b="1" dirty="0">
                <a:solidFill>
                  <a:srgbClr val="C00000"/>
                </a:solidFill>
                <a:latin typeface="+mj-lt"/>
              </a:rPr>
              <a:t>Assign value to a variable </a:t>
            </a:r>
            <a:r>
              <a:rPr lang="en-US" sz="1900" b="1" dirty="0">
                <a:solidFill>
                  <a:schemeClr val="tx1"/>
                </a:solidFill>
                <a:latin typeface="+mj-lt"/>
              </a:rPr>
              <a:t>		</a:t>
            </a: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+mj-lt"/>
              </a:rPr>
              <a:t>Arithmetic Operators</a:t>
            </a:r>
          </a:p>
          <a:p>
            <a:pPr lvl="1">
              <a:buNone/>
            </a:pPr>
            <a:r>
              <a:rPr lang="en-US" sz="1900" b="1" dirty="0">
                <a:solidFill>
                  <a:schemeClr val="tx1"/>
                </a:solidFill>
                <a:latin typeface="+mj-lt"/>
              </a:rPr>
              <a:t>			</a:t>
            </a:r>
            <a:r>
              <a:rPr lang="en-IN" sz="1900" b="1" dirty="0">
                <a:solidFill>
                  <a:srgbClr val="0070C0"/>
                </a:solidFill>
                <a:latin typeface="+mj-lt"/>
              </a:rPr>
              <a:t> +, -, *, /, %, ++, --			</a:t>
            </a:r>
            <a:r>
              <a:rPr lang="en-IN" sz="1900" b="1" dirty="0">
                <a:solidFill>
                  <a:srgbClr val="C00000"/>
                </a:solidFill>
                <a:latin typeface="+mj-lt"/>
              </a:rPr>
              <a:t>Add, subtract, 								multiply, divide, 								and modulus primitives</a:t>
            </a:r>
            <a:endParaRPr lang="en-US" sz="1900" b="1" dirty="0">
              <a:solidFill>
                <a:srgbClr val="C00000"/>
              </a:solidFill>
              <a:latin typeface="+mj-lt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+mj-lt"/>
              </a:rPr>
              <a:t>Relational Operators</a:t>
            </a:r>
          </a:p>
          <a:p>
            <a:pPr lvl="1">
              <a:buNone/>
            </a:pPr>
            <a:r>
              <a:rPr lang="en-US" sz="1900" b="1" dirty="0">
                <a:solidFill>
                  <a:schemeClr val="tx1"/>
                </a:solidFill>
                <a:latin typeface="+mj-lt"/>
              </a:rPr>
              <a:t>			</a:t>
            </a:r>
            <a:r>
              <a:rPr lang="en-IN" sz="1900" b="1" dirty="0">
                <a:solidFill>
                  <a:srgbClr val="0070C0"/>
                </a:solidFill>
                <a:latin typeface="+mj-lt"/>
              </a:rPr>
              <a:t> &lt;, &lt;=, &gt;, &gt;=, ==, !=		</a:t>
            </a:r>
            <a:r>
              <a:rPr lang="en-IN" sz="1900" b="1" dirty="0">
                <a:solidFill>
                  <a:srgbClr val="C00000"/>
                </a:solidFill>
                <a:latin typeface="+mj-lt"/>
              </a:rPr>
              <a:t>Compare primitives</a:t>
            </a:r>
            <a:endParaRPr lang="en-US" sz="1900" b="1" dirty="0">
              <a:solidFill>
                <a:srgbClr val="C00000"/>
              </a:solidFill>
              <a:latin typeface="+mj-lt"/>
            </a:endParaRPr>
          </a:p>
          <a:p>
            <a:pPr lvl="1"/>
            <a:endParaRPr lang="en-US" sz="1900" b="1" dirty="0">
              <a:solidFill>
                <a:schemeClr val="tx1"/>
              </a:solidFill>
              <a:latin typeface="+mj-lt"/>
            </a:endParaRPr>
          </a:p>
          <a:p>
            <a:pPr lvl="1"/>
            <a:r>
              <a:rPr lang="en-US" sz="1900" b="1" dirty="0">
                <a:solidFill>
                  <a:srgbClr val="00B050"/>
                </a:solidFill>
                <a:latin typeface="+mj-lt"/>
              </a:rPr>
              <a:t>Logical Operators                                                           </a:t>
            </a:r>
            <a:r>
              <a:rPr lang="en-US" sz="1900" b="1" dirty="0">
                <a:solidFill>
                  <a:srgbClr val="C00000"/>
                </a:solidFill>
                <a:latin typeface="+mj-lt"/>
              </a:rPr>
              <a:t>Apply NOT , AND </a:t>
            </a:r>
            <a:r>
              <a:rPr lang="en-US" sz="1900" b="1" dirty="0" err="1">
                <a:solidFill>
                  <a:srgbClr val="C00000"/>
                </a:solidFill>
                <a:latin typeface="+mj-lt"/>
              </a:rPr>
              <a:t>and</a:t>
            </a:r>
            <a:r>
              <a:rPr lang="en-US" sz="1900" b="1" dirty="0">
                <a:solidFill>
                  <a:srgbClr val="C00000"/>
                </a:solidFill>
                <a:latin typeface="+mj-lt"/>
              </a:rPr>
              <a:t> OR</a:t>
            </a:r>
          </a:p>
          <a:p>
            <a:pPr lvl="3">
              <a:buNone/>
            </a:pPr>
            <a:r>
              <a:rPr lang="en-IN" sz="1900" b="1" dirty="0">
                <a:solidFill>
                  <a:srgbClr val="0070C0"/>
                </a:solidFill>
                <a:latin typeface="+mj-lt"/>
              </a:rPr>
              <a:t>                  !, &amp;&amp;, ||</a:t>
            </a:r>
            <a:r>
              <a:rPr lang="en-IN" sz="1900" dirty="0">
                <a:solidFill>
                  <a:schemeClr val="tx1"/>
                </a:solidFill>
                <a:latin typeface="+mj-lt"/>
              </a:rPr>
              <a:t>				</a:t>
            </a:r>
            <a:endParaRPr lang="en-US" sz="19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dirty="0"/>
              <a:t>To </a:t>
            </a:r>
            <a:r>
              <a:rPr lang="en-IN" sz="2400" b="1" dirty="0">
                <a:solidFill>
                  <a:srgbClr val="0070C0"/>
                </a:solidFill>
              </a:rPr>
              <a:t>understand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C00000"/>
                </a:solidFill>
              </a:rPr>
              <a:t>result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7030A0"/>
                </a:solidFill>
              </a:rPr>
              <a:t>returned by </a:t>
            </a:r>
            <a:r>
              <a:rPr lang="en-IN" sz="2400" dirty="0"/>
              <a:t>an </a:t>
            </a:r>
            <a:r>
              <a:rPr lang="en-IN" sz="2400" b="1" dirty="0">
                <a:solidFill>
                  <a:srgbClr val="002060"/>
                </a:solidFill>
              </a:rPr>
              <a:t>operator</a:t>
            </a:r>
            <a:r>
              <a:rPr lang="en-IN" sz="2400" dirty="0"/>
              <a:t>, it is </a:t>
            </a:r>
            <a:r>
              <a:rPr lang="en-IN" sz="2400" b="1" dirty="0">
                <a:solidFill>
                  <a:schemeClr val="accent1"/>
                </a:solidFill>
              </a:rPr>
              <a:t>important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70C0"/>
                </a:solidFill>
              </a:rPr>
              <a:t>understand</a:t>
            </a:r>
            <a:r>
              <a:rPr lang="en-IN" sz="2400" dirty="0"/>
              <a:t> the </a:t>
            </a:r>
            <a:r>
              <a:rPr lang="en-IN" sz="2400" b="1" u="sng" dirty="0">
                <a:solidFill>
                  <a:srgbClr val="00B050"/>
                </a:solidFill>
              </a:rPr>
              <a:t>evaluation order of its operands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70C0"/>
                </a:solidFill>
              </a:rPr>
              <a:t>general</a:t>
            </a:r>
            <a:r>
              <a:rPr lang="en-IN" sz="2400" dirty="0"/>
              <a:t>, the </a:t>
            </a:r>
            <a:r>
              <a:rPr lang="en-IN" sz="2400" b="1" dirty="0">
                <a:solidFill>
                  <a:srgbClr val="C00000"/>
                </a:solidFill>
              </a:rPr>
              <a:t>operands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7030A0"/>
                </a:solidFill>
              </a:rPr>
              <a:t>operators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00B050"/>
                </a:solidFill>
              </a:rPr>
              <a:t>evaluated</a:t>
            </a:r>
            <a:r>
              <a:rPr lang="en-IN" sz="2400" dirty="0"/>
              <a:t> from </a:t>
            </a:r>
            <a:r>
              <a:rPr lang="en-IN" sz="2400" b="1" dirty="0">
                <a:solidFill>
                  <a:srgbClr val="002060"/>
                </a:solidFill>
              </a:rPr>
              <a:t>left to right.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evaluation order </a:t>
            </a:r>
            <a:r>
              <a:rPr lang="en-IN" sz="2400" dirty="0"/>
              <a:t>also </a:t>
            </a:r>
            <a:r>
              <a:rPr lang="en-IN" sz="2400" b="1" dirty="0">
                <a:solidFill>
                  <a:srgbClr val="0070C0"/>
                </a:solidFill>
              </a:rPr>
              <a:t>respects</a:t>
            </a:r>
            <a:r>
              <a:rPr lang="en-IN" sz="2400" dirty="0"/>
              <a:t> any </a:t>
            </a:r>
            <a:r>
              <a:rPr lang="en-IN" sz="2400" b="1" dirty="0">
                <a:solidFill>
                  <a:srgbClr val="C00000"/>
                </a:solidFill>
              </a:rPr>
              <a:t>parentheses</a:t>
            </a:r>
            <a:r>
              <a:rPr lang="en-IN" sz="2400" dirty="0"/>
              <a:t>, and the </a:t>
            </a:r>
            <a:r>
              <a:rPr lang="en-IN" sz="2400" b="1" dirty="0">
                <a:solidFill>
                  <a:srgbClr val="7030A0"/>
                </a:solidFill>
              </a:rPr>
              <a:t>precedence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7030A0"/>
                </a:solidFill>
              </a:rPr>
              <a:t>associativity</a:t>
            </a:r>
            <a:r>
              <a:rPr lang="en-IN" sz="2400" dirty="0"/>
              <a:t> rules of operators.</a:t>
            </a:r>
            <a:endParaRPr lang="en-US" sz="20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800" b="1" u="sng" dirty="0">
                <a:solidFill>
                  <a:srgbClr val="0070C0"/>
                </a:solidFill>
              </a:rPr>
              <a:t>Rule 1: Left-Hand Operand Evaluation First</a:t>
            </a:r>
          </a:p>
          <a:p>
            <a:endParaRPr lang="en-IN" sz="20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B050"/>
                </a:solidFill>
              </a:rPr>
              <a:t>left-hand operand </a:t>
            </a:r>
            <a:r>
              <a:rPr lang="en-IN" sz="2400" dirty="0"/>
              <a:t>of a </a:t>
            </a:r>
            <a:r>
              <a:rPr lang="en-IN" sz="2400" b="1" dirty="0">
                <a:solidFill>
                  <a:srgbClr val="7030A0"/>
                </a:solidFill>
              </a:rPr>
              <a:t>binary operator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C00000"/>
                </a:solidFill>
              </a:rPr>
              <a:t>fully evaluated </a:t>
            </a:r>
            <a:r>
              <a:rPr lang="en-IN" sz="2400" b="1" dirty="0">
                <a:solidFill>
                  <a:srgbClr val="002060"/>
                </a:solidFill>
              </a:rPr>
              <a:t>before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00B050"/>
                </a:solidFill>
              </a:rPr>
              <a:t>the right-hand operand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C00000"/>
                </a:solidFill>
              </a:rPr>
              <a:t>evaluated.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What is the output ?</a:t>
            </a:r>
            <a:endParaRPr lang="en-IN" sz="2400" b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IN" sz="2000" b="1" dirty="0">
                <a:solidFill>
                  <a:schemeClr val="tx1"/>
                </a:solidFill>
              </a:rPr>
              <a:t>	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int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 b = 10;</a:t>
            </a:r>
            <a:b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</a:rPr>
              <a:t>System.out.println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</a:rPr>
              <a:t>((b=3) + b);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6</a:t>
            </a:r>
            <a:endParaRPr lang="en-IN" sz="2400" b="1" dirty="0">
              <a:solidFill>
                <a:srgbClr val="002060"/>
              </a:solidFill>
            </a:endParaRPr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C00000"/>
                </a:solidFill>
              </a:rPr>
              <a:t>evaluation</a:t>
            </a:r>
            <a:r>
              <a:rPr lang="en-IN" sz="2400" dirty="0"/>
              <a:t> proceeds as </a:t>
            </a:r>
            <a:r>
              <a:rPr lang="en-IN" sz="2400" b="1" dirty="0">
                <a:solidFill>
                  <a:srgbClr val="7030A0"/>
                </a:solidFill>
              </a:rPr>
              <a:t>follows:</a:t>
            </a:r>
          </a:p>
          <a:p>
            <a:pPr lvl="1">
              <a:buNone/>
            </a:pPr>
            <a:r>
              <a:rPr lang="en-IN" sz="2000" dirty="0">
                <a:solidFill>
                  <a:schemeClr val="tx1"/>
                </a:solidFill>
              </a:rPr>
              <a:t>	   </a:t>
            </a:r>
            <a:r>
              <a:rPr lang="en-IN" sz="2000" b="1" dirty="0">
                <a:solidFill>
                  <a:srgbClr val="002060"/>
                </a:solidFill>
              </a:rPr>
              <a:t> (b=3) + b</a:t>
            </a:r>
            <a:br>
              <a:rPr lang="en-IN" sz="2000" b="1" dirty="0">
                <a:solidFill>
                  <a:schemeClr val="tx1"/>
                </a:solidFill>
              </a:rPr>
            </a:br>
            <a:r>
              <a:rPr lang="en-IN" sz="2000" b="1" dirty="0">
                <a:solidFill>
                  <a:schemeClr val="tx1"/>
                </a:solidFill>
              </a:rPr>
              <a:t>      </a:t>
            </a:r>
            <a:r>
              <a:rPr lang="en-IN" sz="2000" b="1" dirty="0">
                <a:solidFill>
                  <a:srgbClr val="002060"/>
                </a:solidFill>
              </a:rPr>
              <a:t>3   + b      </a:t>
            </a:r>
            <a:r>
              <a:rPr lang="en-IN" sz="2000" b="1" dirty="0" err="1">
                <a:solidFill>
                  <a:srgbClr val="00B050"/>
                </a:solidFill>
              </a:rPr>
              <a:t>b</a:t>
            </a:r>
            <a:r>
              <a:rPr lang="en-IN" sz="2000" b="1" dirty="0">
                <a:solidFill>
                  <a:srgbClr val="00B050"/>
                </a:solidFill>
              </a:rPr>
              <a:t> is assigned the value 3</a:t>
            </a:r>
            <a:br>
              <a:rPr lang="en-IN" sz="2000" b="1" dirty="0">
                <a:solidFill>
                  <a:srgbClr val="00B050"/>
                </a:solidFill>
              </a:rPr>
            </a:br>
            <a:r>
              <a:rPr lang="en-IN" sz="2000" b="1" dirty="0">
                <a:solidFill>
                  <a:srgbClr val="002060"/>
                </a:solidFill>
              </a:rPr>
              <a:t>      3   + 3</a:t>
            </a:r>
            <a:br>
              <a:rPr lang="en-IN" sz="2000" b="1" dirty="0">
                <a:solidFill>
                  <a:srgbClr val="002060"/>
                </a:solidFill>
              </a:rPr>
            </a:br>
            <a:r>
              <a:rPr lang="en-IN" sz="2000" b="1" dirty="0">
                <a:solidFill>
                  <a:srgbClr val="002060"/>
                </a:solidFill>
              </a:rPr>
              <a:t>      6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Order Of Evaluation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Rule 2 :Operand Evaluation before Operation Execution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endParaRPr lang="en-IN" sz="2800" dirty="0">
              <a:solidFill>
                <a:schemeClr val="bg1"/>
              </a:solidFill>
            </a:endParaRPr>
          </a:p>
          <a:p>
            <a:r>
              <a:rPr lang="en-IN" sz="2400" b="1" dirty="0">
                <a:solidFill>
                  <a:srgbClr val="7030A0"/>
                </a:solidFill>
              </a:rPr>
              <a:t>Java </a:t>
            </a:r>
            <a:r>
              <a:rPr lang="en-IN" sz="2400" b="1" dirty="0">
                <a:solidFill>
                  <a:srgbClr val="00B050"/>
                </a:solidFill>
              </a:rPr>
              <a:t>guarantees</a:t>
            </a:r>
            <a:r>
              <a:rPr lang="en-IN" sz="2400" dirty="0"/>
              <a:t> that </a:t>
            </a:r>
            <a:r>
              <a:rPr lang="en-IN" sz="2400" b="1" dirty="0">
                <a:solidFill>
                  <a:srgbClr val="002060"/>
                </a:solidFill>
              </a:rPr>
              <a:t>all operands </a:t>
            </a:r>
            <a:r>
              <a:rPr lang="en-IN" sz="2400" dirty="0"/>
              <a:t>of an </a:t>
            </a:r>
            <a:r>
              <a:rPr lang="en-IN" sz="2400" b="1" dirty="0">
                <a:solidFill>
                  <a:srgbClr val="C00000"/>
                </a:solidFill>
              </a:rPr>
              <a:t>operator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0070C0"/>
                </a:solidFill>
              </a:rPr>
              <a:t>fully evaluated </a:t>
            </a:r>
            <a:r>
              <a:rPr lang="en-IN" sz="2400" dirty="0"/>
              <a:t>before the </a:t>
            </a:r>
            <a:r>
              <a:rPr lang="en-IN" sz="2400" b="1" dirty="0">
                <a:solidFill>
                  <a:srgbClr val="7030A0"/>
                </a:solidFill>
              </a:rPr>
              <a:t>actual operation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chemeClr val="accent1"/>
                </a:solidFill>
              </a:rPr>
              <a:t>performed</a:t>
            </a:r>
            <a:r>
              <a:rPr lang="en-IN" sz="2400" dirty="0"/>
              <a:t>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97648" y="142853"/>
            <a:ext cx="1603508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5551</TotalTime>
  <Words>2319</Words>
  <Application>Microsoft Office PowerPoint</Application>
  <PresentationFormat>On-screen Show (4:3)</PresentationFormat>
  <Paragraphs>393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Operators In Java</vt:lpstr>
      <vt:lpstr>Precedence Chart</vt:lpstr>
      <vt:lpstr>Most Important For Interview</vt:lpstr>
      <vt:lpstr>Order Of Evaluation</vt:lpstr>
      <vt:lpstr>Order Of Evaluation</vt:lpstr>
      <vt:lpstr>Order Of Evaluation</vt:lpstr>
      <vt:lpstr>Order Of Evaluation</vt:lpstr>
      <vt:lpstr>Order Of Evaluation</vt:lpstr>
      <vt:lpstr>Order Of Evaluation</vt:lpstr>
      <vt:lpstr>Order Of Evaluation</vt:lpstr>
      <vt:lpstr>Order Of Evaluation</vt:lpstr>
      <vt:lpstr>Order Of Evaluation</vt:lpstr>
      <vt:lpstr>Order Of Evaluation</vt:lpstr>
      <vt:lpstr>Arithmetic Operators</vt:lpstr>
      <vt:lpstr>Arithmetic Operators</vt:lpstr>
      <vt:lpstr>Six Special Cases</vt:lpstr>
      <vt:lpstr>Unary Operator</vt:lpstr>
      <vt:lpstr>Unary Operator</vt:lpstr>
      <vt:lpstr>Very Important Point !</vt:lpstr>
      <vt:lpstr>Very Important Point !</vt:lpstr>
      <vt:lpstr>Very Important Point !</vt:lpstr>
      <vt:lpstr>Another Important Point !</vt:lpstr>
      <vt:lpstr>Another Important Point !</vt:lpstr>
      <vt:lpstr>Another Important Point !</vt:lpstr>
      <vt:lpstr>Explanation</vt:lpstr>
      <vt:lpstr>Explanation</vt:lpstr>
      <vt:lpstr>Important Question</vt:lpstr>
      <vt:lpstr>Important Question</vt:lpstr>
      <vt:lpstr>Important Question</vt:lpstr>
      <vt:lpstr>Important Question</vt:lpstr>
      <vt:lpstr>Important Question</vt:lpstr>
      <vt:lpstr>Important Question</vt:lpstr>
      <vt:lpstr>Important Question</vt:lpstr>
      <vt:lpstr>Important Question</vt:lpstr>
      <vt:lpstr>Important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528</cp:revision>
  <dcterms:created xsi:type="dcterms:W3CDTF">2015-12-21T13:46:48Z</dcterms:created>
  <dcterms:modified xsi:type="dcterms:W3CDTF">2021-10-03T08:46:06Z</dcterms:modified>
</cp:coreProperties>
</file>