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636" r:id="rId4"/>
    <p:sldId id="683" r:id="rId5"/>
    <p:sldId id="663" r:id="rId6"/>
    <p:sldId id="684" r:id="rId7"/>
    <p:sldId id="685" r:id="rId8"/>
    <p:sldId id="686" r:id="rId9"/>
    <p:sldId id="6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7927250-6E4B-4FD9-9C29-74EF54EF42FB}"/>
    <pc:docChg chg="addSld modSld">
      <pc:chgData name="Sharma Computer Academy" userId="08476b32c11f4418" providerId="LiveId" clId="{B7927250-6E4B-4FD9-9C29-74EF54EF42FB}" dt="2021-10-03T08:46:54.966" v="159" actId="113"/>
      <pc:docMkLst>
        <pc:docMk/>
      </pc:docMkLst>
      <pc:sldChg chg="modSp modAnim">
        <pc:chgData name="Sharma Computer Academy" userId="08476b32c11f4418" providerId="LiveId" clId="{B7927250-6E4B-4FD9-9C29-74EF54EF42FB}" dt="2021-10-03T08:46:54.966" v="159" actId="113"/>
        <pc:sldMkLst>
          <pc:docMk/>
          <pc:sldMk cId="0" sldId="694"/>
        </pc:sldMkLst>
        <pc:spChg chg="mod">
          <ac:chgData name="Sharma Computer Academy" userId="08476b32c11f4418" providerId="LiveId" clId="{B7927250-6E4B-4FD9-9C29-74EF54EF42FB}" dt="2021-10-03T08:46:54.966" v="159" actId="113"/>
          <ac:spMkLst>
            <pc:docMk/>
            <pc:sldMk cId="0" sldId="69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927250-6E4B-4FD9-9C29-74EF54EF42FB}" dt="2021-10-03T08:39:18.661" v="142" actId="20577"/>
        <pc:sldMkLst>
          <pc:docMk/>
          <pc:sldMk cId="0" sldId="695"/>
        </pc:sldMkLst>
        <pc:spChg chg="mod">
          <ac:chgData name="Sharma Computer Academy" userId="08476b32c11f4418" providerId="LiveId" clId="{B7927250-6E4B-4FD9-9C29-74EF54EF42FB}" dt="2021-10-03T08:39:18.661" v="142" actId="20577"/>
          <ac:spMkLst>
            <pc:docMk/>
            <pc:sldMk cId="0" sldId="6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927250-6E4B-4FD9-9C29-74EF54EF42FB}" dt="2021-10-03T08:39:22.752" v="143" actId="20577"/>
        <pc:sldMkLst>
          <pc:docMk/>
          <pc:sldMk cId="0" sldId="696"/>
        </pc:sldMkLst>
        <pc:spChg chg="mod">
          <ac:chgData name="Sharma Computer Academy" userId="08476b32c11f4418" providerId="LiveId" clId="{B7927250-6E4B-4FD9-9C29-74EF54EF42FB}" dt="2021-10-03T08:39:22.752" v="143" actId="20577"/>
          <ac:spMkLst>
            <pc:docMk/>
            <pc:sldMk cId="0" sldId="69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927250-6E4B-4FD9-9C29-74EF54EF42FB}" dt="2021-10-03T08:39:26.333" v="144" actId="20577"/>
        <pc:sldMkLst>
          <pc:docMk/>
          <pc:sldMk cId="0" sldId="697"/>
        </pc:sldMkLst>
        <pc:spChg chg="mod">
          <ac:chgData name="Sharma Computer Academy" userId="08476b32c11f4418" providerId="LiveId" clId="{B7927250-6E4B-4FD9-9C29-74EF54EF42FB}" dt="2021-10-03T08:39:26.333" v="144" actId="20577"/>
          <ac:spMkLst>
            <pc:docMk/>
            <pc:sldMk cId="0" sldId="6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927250-6E4B-4FD9-9C29-74EF54EF42FB}" dt="2021-10-03T08:39:33.087" v="145" actId="20577"/>
        <pc:sldMkLst>
          <pc:docMk/>
          <pc:sldMk cId="0" sldId="698"/>
        </pc:sldMkLst>
        <pc:spChg chg="mod">
          <ac:chgData name="Sharma Computer Academy" userId="08476b32c11f4418" providerId="LiveId" clId="{B7927250-6E4B-4FD9-9C29-74EF54EF42FB}" dt="2021-10-03T08:39:33.087" v="145" actId="20577"/>
          <ac:spMkLst>
            <pc:docMk/>
            <pc:sldMk cId="0" sldId="69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927250-6E4B-4FD9-9C29-74EF54EF42FB}" dt="2021-10-03T08:39:37.448" v="146" actId="20577"/>
        <pc:sldMkLst>
          <pc:docMk/>
          <pc:sldMk cId="0" sldId="699"/>
        </pc:sldMkLst>
        <pc:spChg chg="mod">
          <ac:chgData name="Sharma Computer Academy" userId="08476b32c11f4418" providerId="LiveId" clId="{B7927250-6E4B-4FD9-9C29-74EF54EF42FB}" dt="2021-10-03T08:39:37.448" v="146" actId="20577"/>
          <ac:spMkLst>
            <pc:docMk/>
            <pc:sldMk cId="0" sldId="69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927250-6E4B-4FD9-9C29-74EF54EF42FB}" dt="2021-10-03T08:39:41.553" v="147" actId="20577"/>
        <pc:sldMkLst>
          <pc:docMk/>
          <pc:sldMk cId="0" sldId="700"/>
        </pc:sldMkLst>
        <pc:spChg chg="mod">
          <ac:chgData name="Sharma Computer Academy" userId="08476b32c11f4418" providerId="LiveId" clId="{B7927250-6E4B-4FD9-9C29-74EF54EF42FB}" dt="2021-10-03T08:39:41.553" v="147" actId="20577"/>
          <ac:spMkLst>
            <pc:docMk/>
            <pc:sldMk cId="0" sldId="70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927250-6E4B-4FD9-9C29-74EF54EF42FB}" dt="2021-10-03T08:39:45.002" v="148" actId="20577"/>
        <pc:sldMkLst>
          <pc:docMk/>
          <pc:sldMk cId="0" sldId="701"/>
        </pc:sldMkLst>
        <pc:spChg chg="mod">
          <ac:chgData name="Sharma Computer Academy" userId="08476b32c11f4418" providerId="LiveId" clId="{B7927250-6E4B-4FD9-9C29-74EF54EF42FB}" dt="2021-10-03T08:39:45.002" v="148" actId="20577"/>
          <ac:spMkLst>
            <pc:docMk/>
            <pc:sldMk cId="0" sldId="701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B7927250-6E4B-4FD9-9C29-74EF54EF42FB}" dt="2021-10-03T08:39:15.049" v="141" actId="20577"/>
        <pc:sldMkLst>
          <pc:docMk/>
          <pc:sldMk cId="1769821715" sldId="702"/>
        </pc:sldMkLst>
        <pc:spChg chg="mod">
          <ac:chgData name="Sharma Computer Academy" userId="08476b32c11f4418" providerId="LiveId" clId="{B7927250-6E4B-4FD9-9C29-74EF54EF42FB}" dt="2021-10-03T08:39:15.049" v="141" actId="20577"/>
          <ac:spMkLst>
            <pc:docMk/>
            <pc:sldMk cId="1769821715" sldId="70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377A8756-E04E-4214-8511-000ED2D05C1E}"/>
    <pc:docChg chg="delSld">
      <pc:chgData name="Sharma Computer Academy" userId="08476b32c11f4418" providerId="LiveId" clId="{377A8756-E04E-4214-8511-000ED2D05C1E}" dt="2021-10-03T08:47:35.306" v="0" actId="47"/>
      <pc:docMkLst>
        <pc:docMk/>
      </pc:docMkLst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65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66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87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88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89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0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1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3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4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5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6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7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8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699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700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0" sldId="701"/>
        </pc:sldMkLst>
      </pc:sldChg>
      <pc:sldChg chg="del">
        <pc:chgData name="Sharma Computer Academy" userId="08476b32c11f4418" providerId="LiveId" clId="{377A8756-E04E-4214-8511-000ED2D05C1E}" dt="2021-10-03T08:47:35.306" v="0" actId="47"/>
        <pc:sldMkLst>
          <pc:docMk/>
          <pc:sldMk cId="1769821715" sldId="7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Assignment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Logical &amp; Relational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Short Circuit Operators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Assignment Operator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assignment operators </a:t>
            </a:r>
            <a:r>
              <a:rPr lang="en-IN" sz="2400" dirty="0"/>
              <a:t>that we need to know for the </a:t>
            </a:r>
            <a:r>
              <a:rPr lang="en-IN" sz="2400" b="1" dirty="0">
                <a:solidFill>
                  <a:srgbClr val="002060"/>
                </a:solidFill>
              </a:rPr>
              <a:t>Interview</a:t>
            </a:r>
            <a:r>
              <a:rPr lang="en-IN" sz="2400" dirty="0"/>
              <a:t> are </a:t>
            </a:r>
            <a:r>
              <a:rPr lang="en-IN" sz="2400" b="1" dirty="0">
                <a:solidFill>
                  <a:srgbClr val="C00000"/>
                </a:solidFill>
              </a:rPr>
              <a:t>=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+=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C00000"/>
                </a:solidFill>
              </a:rPr>
              <a:t> -=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*=</a:t>
            </a:r>
            <a:r>
              <a:rPr lang="en-IN" sz="2400" dirty="0"/>
              <a:t>, and </a:t>
            </a:r>
            <a:r>
              <a:rPr lang="en-IN" sz="2400" b="1" dirty="0">
                <a:solidFill>
                  <a:srgbClr val="C00000"/>
                </a:solidFill>
              </a:rPr>
              <a:t>/=.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C00000"/>
                </a:solidFill>
              </a:rPr>
              <a:t>+=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-=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*=</a:t>
            </a:r>
            <a:r>
              <a:rPr lang="en-IN" sz="2400" dirty="0"/>
              <a:t>, and </a:t>
            </a:r>
            <a:r>
              <a:rPr lang="en-IN" sz="2400" b="1" dirty="0">
                <a:solidFill>
                  <a:srgbClr val="C00000"/>
                </a:solidFill>
              </a:rPr>
              <a:t>/=</a:t>
            </a:r>
            <a:r>
              <a:rPr lang="en-IN" sz="2400" dirty="0"/>
              <a:t> operators are </a:t>
            </a:r>
            <a:r>
              <a:rPr lang="en-IN" sz="2400" b="1" dirty="0">
                <a:solidFill>
                  <a:srgbClr val="7030A0"/>
                </a:solidFill>
              </a:rPr>
              <a:t>short forms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addition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subtraction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multiplication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division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assignment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Assignment Operator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If you </a:t>
            </a:r>
            <a:r>
              <a:rPr lang="en-IN" sz="2400" b="1" dirty="0">
                <a:solidFill>
                  <a:srgbClr val="7030A0"/>
                </a:solidFill>
              </a:rPr>
              <a:t>apply</a:t>
            </a:r>
            <a:r>
              <a:rPr lang="en-IN" sz="2400" dirty="0"/>
              <a:t> these </a:t>
            </a:r>
            <a:r>
              <a:rPr lang="en-IN" sz="2400" b="1" dirty="0">
                <a:solidFill>
                  <a:srgbClr val="C00000"/>
                </a:solidFill>
              </a:rPr>
              <a:t>operators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two operands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a </a:t>
            </a:r>
            <a:r>
              <a:rPr lang="en-IN" sz="2400" dirty="0"/>
              <a:t>and </a:t>
            </a:r>
            <a:r>
              <a:rPr lang="en-IN" sz="2400" b="1" dirty="0">
                <a:solidFill>
                  <a:srgbClr val="0070C0"/>
                </a:solidFill>
              </a:rPr>
              <a:t>b</a:t>
            </a:r>
            <a:r>
              <a:rPr lang="en-IN" sz="2400" dirty="0"/>
              <a:t>, they 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represented</a:t>
            </a:r>
            <a:r>
              <a:rPr lang="en-IN" sz="2400" dirty="0"/>
              <a:t> as follows: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a -= b </a:t>
            </a:r>
            <a:r>
              <a:rPr lang="en-IN" sz="2400" dirty="0">
                <a:solidFill>
                  <a:schemeClr val="tx1"/>
                </a:solidFill>
              </a:rPr>
              <a:t>is equal to </a:t>
            </a:r>
            <a:r>
              <a:rPr lang="en-IN" sz="2400" b="1" dirty="0">
                <a:solidFill>
                  <a:srgbClr val="C00000"/>
                </a:solidFill>
              </a:rPr>
              <a:t>a = a – b 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a += b </a:t>
            </a:r>
            <a:r>
              <a:rPr lang="en-IN" sz="2400" dirty="0">
                <a:solidFill>
                  <a:schemeClr val="tx1"/>
                </a:solidFill>
              </a:rPr>
              <a:t>is equal to </a:t>
            </a:r>
            <a:r>
              <a:rPr lang="en-IN" sz="2400" b="1" dirty="0">
                <a:solidFill>
                  <a:srgbClr val="C00000"/>
                </a:solidFill>
              </a:rPr>
              <a:t>a = a + b 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a *= b </a:t>
            </a:r>
            <a:r>
              <a:rPr lang="en-IN" sz="2400" dirty="0">
                <a:solidFill>
                  <a:schemeClr val="tx1"/>
                </a:solidFill>
              </a:rPr>
              <a:t>is equal to </a:t>
            </a:r>
            <a:r>
              <a:rPr lang="en-IN" sz="2400" b="1" dirty="0">
                <a:solidFill>
                  <a:srgbClr val="C00000"/>
                </a:solidFill>
              </a:rPr>
              <a:t>a = a * b 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a /= b </a:t>
            </a:r>
            <a:r>
              <a:rPr lang="en-IN" sz="2400" dirty="0">
                <a:solidFill>
                  <a:schemeClr val="tx1"/>
                </a:solidFill>
              </a:rPr>
              <a:t>is equal to </a:t>
            </a:r>
            <a:r>
              <a:rPr lang="en-IN" sz="2400" b="1" dirty="0">
                <a:solidFill>
                  <a:srgbClr val="C00000"/>
                </a:solidFill>
              </a:rPr>
              <a:t>a = a / b</a:t>
            </a:r>
          </a:p>
          <a:p>
            <a:pPr lvl="1">
              <a:buNone/>
            </a:pPr>
            <a:r>
              <a:rPr lang="en-IN" sz="2400" b="1" dirty="0">
                <a:solidFill>
                  <a:srgbClr val="002060"/>
                </a:solidFill>
              </a:rPr>
              <a:t>a %= b </a:t>
            </a:r>
            <a:r>
              <a:rPr lang="en-IN" sz="2400" dirty="0">
                <a:solidFill>
                  <a:schemeClr val="tx1"/>
                </a:solidFill>
              </a:rPr>
              <a:t>is equal to </a:t>
            </a:r>
            <a:r>
              <a:rPr lang="en-IN" sz="2400" b="1" dirty="0">
                <a:solidFill>
                  <a:srgbClr val="C00000"/>
                </a:solidFill>
              </a:rPr>
              <a:t>a = a % b</a:t>
            </a:r>
            <a:endParaRPr lang="en-US" sz="24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compound assignment operator </a:t>
            </a:r>
            <a:r>
              <a:rPr lang="en-IN" sz="2400" dirty="0"/>
              <a:t>has the </a:t>
            </a:r>
            <a:r>
              <a:rPr lang="en-IN" sz="2400" b="1" dirty="0">
                <a:solidFill>
                  <a:srgbClr val="7030A0"/>
                </a:solidFill>
              </a:rPr>
              <a:t>following syntax</a:t>
            </a:r>
            <a:r>
              <a:rPr lang="en-IN" sz="2400" dirty="0"/>
              <a:t>:</a:t>
            </a:r>
          </a:p>
          <a:p>
            <a:pPr lvl="1">
              <a:buNone/>
            </a:pP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variable op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= 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expression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r>
              <a:rPr lang="en-IN" sz="2400" dirty="0"/>
              <a:t>And the </a:t>
            </a:r>
            <a:r>
              <a:rPr lang="en-IN" sz="2400" b="1" dirty="0">
                <a:solidFill>
                  <a:srgbClr val="002060"/>
                </a:solidFill>
              </a:rPr>
              <a:t>following </a:t>
            </a:r>
            <a:r>
              <a:rPr lang="en-IN" sz="2400" b="1" dirty="0">
                <a:solidFill>
                  <a:srgbClr val="C00000"/>
                </a:solidFill>
              </a:rPr>
              <a:t>semantics</a:t>
            </a:r>
            <a:r>
              <a:rPr lang="en-IN" sz="2400" dirty="0"/>
              <a:t>:</a:t>
            </a:r>
          </a:p>
          <a:p>
            <a:pPr lvl="1">
              <a:buNone/>
            </a:pP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= (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 ((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 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op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(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expression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i="1" dirty="0">
                <a:solidFill>
                  <a:srgbClr val="002060"/>
                </a:solidFill>
              </a:rPr>
              <a:t>type</a:t>
            </a:r>
            <a:r>
              <a:rPr lang="en-IN" sz="2400" b="1" i="1" dirty="0"/>
              <a:t> </a:t>
            </a:r>
            <a:r>
              <a:rPr lang="en-IN" sz="2400" dirty="0"/>
              <a:t>is  the </a:t>
            </a:r>
            <a:r>
              <a:rPr lang="en-IN" sz="2400" b="1" i="1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data type</a:t>
            </a:r>
            <a:r>
              <a:rPr lang="en-IN" sz="2400" dirty="0"/>
              <a:t> of the </a:t>
            </a:r>
            <a:r>
              <a:rPr lang="en-IN" sz="2400" b="1" i="1" dirty="0">
                <a:solidFill>
                  <a:srgbClr val="7030A0"/>
                </a:solidFill>
              </a:rPr>
              <a:t>variable</a:t>
            </a:r>
            <a:r>
              <a:rPr lang="en-IN" sz="2400" dirty="0">
                <a:solidFill>
                  <a:srgbClr val="7030A0"/>
                </a:solidFill>
              </a:rPr>
              <a:t> 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Specially Note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cast</a:t>
            </a:r>
            <a:r>
              <a:rPr lang="en-IN" sz="2400" dirty="0"/>
              <a:t> and the </a:t>
            </a:r>
            <a:r>
              <a:rPr lang="en-IN" sz="2400" b="1" dirty="0">
                <a:solidFill>
                  <a:srgbClr val="002060"/>
                </a:solidFill>
              </a:rPr>
              <a:t>parentheses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implied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semantics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Important Point!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semantics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500174"/>
            <a:ext cx="8715436" cy="4857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    </a:t>
            </a:r>
            <a:r>
              <a:rPr lang="en-IN" sz="2400" b="1" dirty="0">
                <a:solidFill>
                  <a:srgbClr val="002060"/>
                </a:solidFill>
              </a:rPr>
              <a:t>A.</a:t>
            </a:r>
            <a:r>
              <a:rPr lang="en-IN" sz="2400" b="1" dirty="0">
                <a:solidFill>
                  <a:srgbClr val="FFFF0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byte b = 2;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 b += 10;    </a:t>
            </a:r>
            <a:r>
              <a:rPr lang="en-IN" sz="2400" b="1" dirty="0"/>
              <a:t>                  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 // Evaluated as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b = (byte) (b + 10);</a:t>
            </a:r>
          </a:p>
          <a:p>
            <a:pPr>
              <a:buNone/>
            </a:pPr>
            <a:endParaRPr lang="en-IN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   B.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a=10;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a *= a + 1.5;      </a:t>
            </a:r>
            <a:r>
              <a:rPr lang="en-IN" sz="2400" b="1" dirty="0"/>
              <a:t>    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    //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Evaluated as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     a= (</a:t>
            </a:r>
            <a:r>
              <a:rPr lang="en-IN" sz="2400" b="1" dirty="0" err="1">
                <a:solidFill>
                  <a:srgbClr val="7030A0"/>
                </a:solidFill>
              </a:rPr>
              <a:t>int</a:t>
            </a:r>
            <a:r>
              <a:rPr lang="en-IN" sz="2400" b="1" dirty="0">
                <a:solidFill>
                  <a:srgbClr val="7030A0"/>
                </a:solidFill>
              </a:rPr>
              <a:t>)((a) * (a + 1.5));</a:t>
            </a:r>
          </a:p>
          <a:p>
            <a:pPr>
              <a:buNone/>
            </a:pP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     </a:t>
            </a:r>
            <a:endParaRPr lang="en-US" altLang="en-US" sz="18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14810" y="1500174"/>
            <a:ext cx="48945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C.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= 2;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*=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+ 4;         </a:t>
            </a:r>
            <a:r>
              <a:rPr lang="en-IN" sz="2400" b="1" dirty="0"/>
              <a:t>           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    //  Evaluated as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    </a:t>
            </a:r>
            <a:r>
              <a:rPr lang="en-IN" sz="2400" b="1" dirty="0" err="1">
                <a:solidFill>
                  <a:srgbClr val="7030A0"/>
                </a:solidFill>
              </a:rPr>
              <a:t>i</a:t>
            </a:r>
            <a:r>
              <a:rPr lang="en-IN" sz="2400" b="1" dirty="0">
                <a:solidFill>
                  <a:srgbClr val="7030A0"/>
                </a:solidFill>
              </a:rPr>
              <a:t> = (</a:t>
            </a:r>
            <a:r>
              <a:rPr lang="en-IN" sz="2400" b="1" dirty="0" err="1">
                <a:solidFill>
                  <a:srgbClr val="7030A0"/>
                </a:solidFill>
              </a:rPr>
              <a:t>int</a:t>
            </a:r>
            <a:r>
              <a:rPr lang="en-IN" sz="2400" b="1" dirty="0">
                <a:solidFill>
                  <a:srgbClr val="7030A0"/>
                </a:solidFill>
              </a:rPr>
              <a:t>) ((</a:t>
            </a:r>
            <a:r>
              <a:rPr lang="en-IN" sz="2400" b="1" dirty="0" err="1">
                <a:solidFill>
                  <a:srgbClr val="7030A0"/>
                </a:solidFill>
              </a:rPr>
              <a:t>i</a:t>
            </a:r>
            <a:r>
              <a:rPr lang="en-IN" sz="2400" b="1" dirty="0">
                <a:solidFill>
                  <a:srgbClr val="7030A0"/>
                </a:solidFill>
              </a:rPr>
              <a:t>) * (</a:t>
            </a:r>
            <a:r>
              <a:rPr lang="en-IN" sz="2400" b="1" dirty="0" err="1">
                <a:solidFill>
                  <a:srgbClr val="7030A0"/>
                </a:solidFill>
              </a:rPr>
              <a:t>i</a:t>
            </a:r>
            <a:r>
              <a:rPr lang="en-IN" sz="2400" b="1" dirty="0">
                <a:solidFill>
                  <a:srgbClr val="7030A0"/>
                </a:solidFill>
              </a:rPr>
              <a:t> + 4));</a:t>
            </a:r>
          </a:p>
          <a:p>
            <a:pPr>
              <a:buNone/>
            </a:pPr>
            <a:endParaRPr lang="en-US" alt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D.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b = b + 10;                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//  Will not compile. Cast is required.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Important Point!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    </a:t>
            </a: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     </a:t>
            </a:r>
            <a:endParaRPr lang="en-US" altLang="en-US" sz="18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2844" y="1357298"/>
            <a:ext cx="52024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[] a = new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[] { 2015, 2016, 2017 };</a:t>
            </a:r>
            <a:br>
              <a:rPr lang="en-IN" sz="2400" b="1" dirty="0"/>
            </a:b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= 2;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a[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 += 1;    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// Evaluates as 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a[2] = a[2] + 1, </a:t>
            </a:r>
            <a:r>
              <a:rPr lang="en-IN" sz="2400" b="1" dirty="0">
                <a:solidFill>
                  <a:srgbClr val="00B050"/>
                </a:solidFill>
              </a:rPr>
              <a:t>and</a:t>
            </a:r>
            <a:r>
              <a:rPr lang="en-IN" sz="2400" b="1" dirty="0">
                <a:solidFill>
                  <a:srgbClr val="7030A0"/>
                </a:solidFill>
              </a:rPr>
              <a:t> a[2] </a:t>
            </a:r>
            <a:r>
              <a:rPr lang="en-IN" sz="2400" b="1" dirty="0">
                <a:solidFill>
                  <a:srgbClr val="00B050"/>
                </a:solidFill>
              </a:rPr>
              <a:t>becomes 2018</a:t>
            </a:r>
            <a:r>
              <a:rPr lang="en-IN" sz="2400" b="1" dirty="0">
                <a:solidFill>
                  <a:srgbClr val="7030A0"/>
                </a:solidFill>
              </a:rPr>
              <a:t>.</a:t>
            </a:r>
            <a:endParaRPr lang="en-US" alt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Another Important Point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000" dirty="0"/>
              <a:t>We </a:t>
            </a:r>
            <a:r>
              <a:rPr lang="en-IN" sz="2000" b="1" dirty="0">
                <a:solidFill>
                  <a:srgbClr val="0070C0"/>
                </a:solidFill>
              </a:rPr>
              <a:t>know that </a:t>
            </a:r>
            <a:r>
              <a:rPr lang="en-IN" sz="2000" dirty="0"/>
              <a:t>all </a:t>
            </a:r>
            <a:r>
              <a:rPr lang="en-IN" sz="2000" b="1" dirty="0">
                <a:solidFill>
                  <a:srgbClr val="C00000"/>
                </a:solidFill>
              </a:rPr>
              <a:t>byte</a:t>
            </a:r>
            <a:r>
              <a:rPr lang="en-IN" sz="2000" dirty="0"/>
              <a:t>, </a:t>
            </a:r>
            <a:r>
              <a:rPr lang="en-IN" sz="2000" b="1" dirty="0">
                <a:solidFill>
                  <a:srgbClr val="C00000"/>
                </a:solidFill>
              </a:rPr>
              <a:t>short</a:t>
            </a:r>
            <a:r>
              <a:rPr lang="en-IN" sz="2000" dirty="0"/>
              <a:t>, and </a:t>
            </a:r>
            <a:r>
              <a:rPr lang="en-IN" sz="2000" b="1" dirty="0">
                <a:solidFill>
                  <a:srgbClr val="C00000"/>
                </a:solidFill>
              </a:rPr>
              <a:t>char</a:t>
            </a:r>
            <a:r>
              <a:rPr lang="en-IN" sz="2000" dirty="0"/>
              <a:t> values are </a:t>
            </a:r>
            <a:r>
              <a:rPr lang="en-IN" sz="2000" b="1" dirty="0">
                <a:solidFill>
                  <a:srgbClr val="7030A0"/>
                </a:solidFill>
              </a:rPr>
              <a:t>automatically widened</a:t>
            </a:r>
            <a:r>
              <a:rPr lang="en-IN" sz="2000" dirty="0"/>
              <a:t> to </a:t>
            </a:r>
            <a:r>
              <a:rPr lang="en-IN" sz="2000" b="1" dirty="0" err="1">
                <a:solidFill>
                  <a:srgbClr val="C00000"/>
                </a:solidFill>
              </a:rPr>
              <a:t>int</a:t>
            </a:r>
            <a:r>
              <a:rPr lang="en-IN" sz="2000" dirty="0"/>
              <a:t> when </a:t>
            </a:r>
            <a:r>
              <a:rPr lang="en-IN" sz="2000" b="1" dirty="0">
                <a:solidFill>
                  <a:srgbClr val="00B050"/>
                </a:solidFill>
              </a:rPr>
              <a:t>used as operands </a:t>
            </a:r>
            <a:r>
              <a:rPr lang="en-IN" sz="2000" dirty="0"/>
              <a:t>for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arithmetic operations</a:t>
            </a:r>
            <a:r>
              <a:rPr lang="en-IN" sz="2000" dirty="0"/>
              <a:t>.</a:t>
            </a:r>
          </a:p>
          <a:p>
            <a:r>
              <a:rPr lang="en-US" sz="2000" b="1" u="sng" dirty="0">
                <a:solidFill>
                  <a:srgbClr val="0070C0"/>
                </a:solidFill>
              </a:rPr>
              <a:t>For example: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byte a=10,b=20;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short c=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a+b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Will not compile</a:t>
            </a:r>
          </a:p>
          <a:p>
            <a:r>
              <a:rPr lang="en-IN" sz="2000" dirty="0"/>
              <a:t>But if we </a:t>
            </a:r>
            <a:r>
              <a:rPr lang="en-IN" sz="2000" b="1" dirty="0">
                <a:solidFill>
                  <a:srgbClr val="002060"/>
                </a:solidFill>
              </a:rPr>
              <a:t>modify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C00000"/>
                </a:solidFill>
              </a:rPr>
              <a:t>preceding example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7030A0"/>
                </a:solidFill>
              </a:rPr>
              <a:t>define variables </a:t>
            </a:r>
            <a:r>
              <a:rPr lang="en-IN" sz="2000" b="1" dirty="0">
                <a:solidFill>
                  <a:srgbClr val="C00000"/>
                </a:solidFill>
              </a:rPr>
              <a:t>a</a:t>
            </a:r>
            <a:r>
              <a:rPr lang="en-IN" sz="2000" b="1" dirty="0"/>
              <a:t>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C00000"/>
                </a:solidFill>
              </a:rPr>
              <a:t>b</a:t>
            </a:r>
            <a:r>
              <a:rPr lang="en-IN" sz="2000" b="1" dirty="0"/>
              <a:t> </a:t>
            </a:r>
            <a:r>
              <a:rPr lang="en-IN" sz="2000" dirty="0"/>
              <a:t>as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rgbClr val="0070C0"/>
                </a:solidFill>
              </a:rPr>
              <a:t>final </a:t>
            </a:r>
            <a:r>
              <a:rPr lang="en-IN" sz="2000" dirty="0"/>
              <a:t>variables, then the </a:t>
            </a:r>
            <a:r>
              <a:rPr lang="en-IN" sz="2000" b="1" dirty="0">
                <a:solidFill>
                  <a:srgbClr val="00B050"/>
                </a:solidFill>
              </a:rPr>
              <a:t>compiler </a:t>
            </a:r>
            <a:r>
              <a:rPr lang="en-IN" sz="2000" i="1" dirty="0"/>
              <a:t>is </a:t>
            </a:r>
            <a:r>
              <a:rPr lang="en-IN" sz="2000" b="1" dirty="0">
                <a:solidFill>
                  <a:srgbClr val="002060"/>
                </a:solidFill>
              </a:rPr>
              <a:t>assured</a:t>
            </a:r>
            <a:r>
              <a:rPr lang="en-IN" sz="2000" dirty="0"/>
              <a:t> that </a:t>
            </a:r>
            <a:r>
              <a:rPr lang="en-IN" sz="2000" b="1" dirty="0">
                <a:solidFill>
                  <a:srgbClr val="7030A0"/>
                </a:solidFill>
              </a:rPr>
              <a:t>their sum</a:t>
            </a:r>
            <a:r>
              <a:rPr lang="en-IN" sz="2000" dirty="0"/>
              <a:t>, value </a:t>
            </a:r>
            <a:r>
              <a:rPr lang="en-IN" sz="2000" b="1" dirty="0">
                <a:solidFill>
                  <a:srgbClr val="C00000"/>
                </a:solidFill>
              </a:rPr>
              <a:t>30</a:t>
            </a:r>
            <a:r>
              <a:rPr lang="en-IN" sz="2000" dirty="0"/>
              <a:t>, can be </a:t>
            </a:r>
            <a:r>
              <a:rPr lang="en-IN" sz="2000" b="1" dirty="0">
                <a:solidFill>
                  <a:srgbClr val="002060"/>
                </a:solidFill>
              </a:rPr>
              <a:t>assigned </a:t>
            </a:r>
            <a:r>
              <a:rPr lang="en-IN" sz="2000" dirty="0"/>
              <a:t>to a </a:t>
            </a:r>
            <a:r>
              <a:rPr lang="en-IN" sz="2000" b="1" dirty="0">
                <a:solidFill>
                  <a:srgbClr val="00B050"/>
                </a:solidFill>
              </a:rPr>
              <a:t>variable </a:t>
            </a:r>
            <a:r>
              <a:rPr lang="en-IN" sz="2000" dirty="0"/>
              <a:t>of type </a:t>
            </a:r>
            <a:r>
              <a:rPr lang="en-IN" sz="2000" b="1" dirty="0">
                <a:solidFill>
                  <a:srgbClr val="C00000"/>
                </a:solidFill>
              </a:rPr>
              <a:t>short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0070C0"/>
                </a:solidFill>
              </a:rPr>
              <a:t>without any loss of precision</a:t>
            </a:r>
            <a:r>
              <a:rPr lang="en-IN" sz="2000" b="1" dirty="0"/>
              <a:t>. 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final byte a=10,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final byte b=20;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short c=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a+b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Perfectly OK</a:t>
            </a:r>
          </a:p>
          <a:p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5615</TotalTime>
  <Words>487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Assignment Operator</vt:lpstr>
      <vt:lpstr>Assignment Operator</vt:lpstr>
      <vt:lpstr>An Important Point!</vt:lpstr>
      <vt:lpstr>An Important Point!</vt:lpstr>
      <vt:lpstr>An Important Point!</vt:lpstr>
      <vt:lpstr>An Important Point!</vt:lpstr>
      <vt:lpstr>Another Important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537</cp:revision>
  <dcterms:created xsi:type="dcterms:W3CDTF">2015-12-21T13:46:48Z</dcterms:created>
  <dcterms:modified xsi:type="dcterms:W3CDTF">2021-10-03T08:47:37Z</dcterms:modified>
</cp:coreProperties>
</file>