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9"/>
  </p:notesMasterIdLst>
  <p:sldIdLst>
    <p:sldId id="256" r:id="rId2"/>
    <p:sldId id="257" r:id="rId3"/>
    <p:sldId id="636" r:id="rId4"/>
    <p:sldId id="702" r:id="rId5"/>
    <p:sldId id="724" r:id="rId6"/>
    <p:sldId id="703" r:id="rId7"/>
    <p:sldId id="725" r:id="rId8"/>
    <p:sldId id="726" r:id="rId9"/>
    <p:sldId id="727" r:id="rId10"/>
    <p:sldId id="705" r:id="rId11"/>
    <p:sldId id="728" r:id="rId12"/>
    <p:sldId id="729" r:id="rId13"/>
    <p:sldId id="706" r:id="rId14"/>
    <p:sldId id="731" r:id="rId15"/>
    <p:sldId id="730" r:id="rId16"/>
    <p:sldId id="732" r:id="rId17"/>
    <p:sldId id="707" r:id="rId18"/>
    <p:sldId id="733" r:id="rId19"/>
    <p:sldId id="734" r:id="rId20"/>
    <p:sldId id="708" r:id="rId21"/>
    <p:sldId id="735" r:id="rId22"/>
    <p:sldId id="768" r:id="rId23"/>
    <p:sldId id="736" r:id="rId24"/>
    <p:sldId id="737" r:id="rId25"/>
    <p:sldId id="738" r:id="rId26"/>
    <p:sldId id="739" r:id="rId27"/>
    <p:sldId id="709" r:id="rId28"/>
    <p:sldId id="740" r:id="rId29"/>
    <p:sldId id="741" r:id="rId30"/>
    <p:sldId id="742" r:id="rId31"/>
    <p:sldId id="710" r:id="rId32"/>
    <p:sldId id="711" r:id="rId33"/>
    <p:sldId id="743" r:id="rId34"/>
    <p:sldId id="744" r:id="rId35"/>
    <p:sldId id="745" r:id="rId36"/>
    <p:sldId id="746" r:id="rId37"/>
    <p:sldId id="747" r:id="rId38"/>
    <p:sldId id="748" r:id="rId39"/>
    <p:sldId id="749" r:id="rId40"/>
    <p:sldId id="750" r:id="rId41"/>
    <p:sldId id="751" r:id="rId42"/>
    <p:sldId id="752" r:id="rId43"/>
    <p:sldId id="753" r:id="rId44"/>
    <p:sldId id="754" r:id="rId45"/>
    <p:sldId id="755" r:id="rId46"/>
    <p:sldId id="756" r:id="rId47"/>
    <p:sldId id="757" r:id="rId48"/>
    <p:sldId id="758" r:id="rId49"/>
    <p:sldId id="759" r:id="rId50"/>
    <p:sldId id="760" r:id="rId51"/>
    <p:sldId id="761" r:id="rId52"/>
    <p:sldId id="762" r:id="rId53"/>
    <p:sldId id="763" r:id="rId54"/>
    <p:sldId id="764" r:id="rId55"/>
    <p:sldId id="765" r:id="rId56"/>
    <p:sldId id="766" r:id="rId57"/>
    <p:sldId id="767" r:id="rId5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3" autoAdjust="0"/>
    <p:restoredTop sz="94660"/>
  </p:normalViewPr>
  <p:slideViewPr>
    <p:cSldViewPr>
      <p:cViewPr varScale="1">
        <p:scale>
          <a:sx n="82" d="100"/>
          <a:sy n="82" d="100"/>
        </p:scale>
        <p:origin x="1488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microsoft.com/office/2016/11/relationships/changesInfo" Target="changesInfos/changesInfo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911CECFB-2CD0-4AC9-99ED-BB9465415B21}"/>
    <pc:docChg chg="modSld">
      <pc:chgData name="Sharma Computer Academy" userId="08476b32c11f4418" providerId="LiveId" clId="{911CECFB-2CD0-4AC9-99ED-BB9465415B21}" dt="2021-10-01T08:26:06.995" v="0" actId="20577"/>
      <pc:docMkLst>
        <pc:docMk/>
      </pc:docMkLst>
      <pc:sldChg chg="modSp mod">
        <pc:chgData name="Sharma Computer Academy" userId="08476b32c11f4418" providerId="LiveId" clId="{911CECFB-2CD0-4AC9-99ED-BB9465415B21}" dt="2021-10-01T08:26:06.995" v="0" actId="20577"/>
        <pc:sldMkLst>
          <pc:docMk/>
          <pc:sldMk cId="0" sldId="256"/>
        </pc:sldMkLst>
        <pc:spChg chg="mod">
          <ac:chgData name="Sharma Computer Academy" userId="08476b32c11f4418" providerId="LiveId" clId="{911CECFB-2CD0-4AC9-99ED-BB9465415B21}" dt="2021-10-01T08:26:06.995" v="0" actId="20577"/>
          <ac:spMkLst>
            <pc:docMk/>
            <pc:sldMk cId="0" sldId="256"/>
            <ac:spMk id="3" creationId="{00000000-0000-0000-0000-000000000000}"/>
          </ac:spMkLst>
        </pc:spChg>
      </pc:sldChg>
    </pc:docChg>
  </pc:docChgLst>
  <pc:docChgLst>
    <pc:chgData name="Sharma Computer Academy" userId="08476b32c11f4418" providerId="LiveId" clId="{9BCED399-E075-4D01-9A6A-3533B421DD01}"/>
    <pc:docChg chg="addSld modSld sldOrd">
      <pc:chgData name="Sharma Computer Academy" userId="08476b32c11f4418" providerId="LiveId" clId="{9BCED399-E075-4D01-9A6A-3533B421DD01}" dt="2021-10-08T19:42:49.459" v="121" actId="20577"/>
      <pc:docMkLst>
        <pc:docMk/>
      </pc:docMkLst>
      <pc:sldChg chg="modSp">
        <pc:chgData name="Sharma Computer Academy" userId="08476b32c11f4418" providerId="LiveId" clId="{9BCED399-E075-4D01-9A6A-3533B421DD01}" dt="2021-10-02T21:14:38.601" v="1" actId="113"/>
        <pc:sldMkLst>
          <pc:docMk/>
          <pc:sldMk cId="0" sldId="636"/>
        </pc:sldMkLst>
        <pc:spChg chg="mod">
          <ac:chgData name="Sharma Computer Academy" userId="08476b32c11f4418" providerId="LiveId" clId="{9BCED399-E075-4D01-9A6A-3533B421DD01}" dt="2021-10-02T21:14:38.601" v="1" actId="113"/>
          <ac:spMkLst>
            <pc:docMk/>
            <pc:sldMk cId="0" sldId="636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9BCED399-E075-4D01-9A6A-3533B421DD01}" dt="2021-10-08T19:19:53.437" v="3" actId="20577"/>
        <pc:sldMkLst>
          <pc:docMk/>
          <pc:sldMk cId="0" sldId="724"/>
        </pc:sldMkLst>
        <pc:spChg chg="mod">
          <ac:chgData name="Sharma Computer Academy" userId="08476b32c11f4418" providerId="LiveId" clId="{9BCED399-E075-4D01-9A6A-3533B421DD01}" dt="2021-10-08T19:19:53.437" v="3" actId="20577"/>
          <ac:spMkLst>
            <pc:docMk/>
            <pc:sldMk cId="0" sldId="724"/>
            <ac:spMk id="2" creationId="{00000000-0000-0000-0000-000000000000}"/>
          </ac:spMkLst>
        </pc:spChg>
      </pc:sldChg>
      <pc:sldChg chg="modSp mod">
        <pc:chgData name="Sharma Computer Academy" userId="08476b32c11f4418" providerId="LiveId" clId="{9BCED399-E075-4D01-9A6A-3533B421DD01}" dt="2021-10-08T19:31:36.388" v="118" actId="14100"/>
        <pc:sldMkLst>
          <pc:docMk/>
          <pc:sldMk cId="0" sldId="736"/>
        </pc:sldMkLst>
        <pc:spChg chg="mod">
          <ac:chgData name="Sharma Computer Academy" userId="08476b32c11f4418" providerId="LiveId" clId="{9BCED399-E075-4D01-9A6A-3533B421DD01}" dt="2021-10-08T19:31:12.874" v="114" actId="20577"/>
          <ac:spMkLst>
            <pc:docMk/>
            <pc:sldMk cId="0" sldId="736"/>
            <ac:spMk id="2" creationId="{00000000-0000-0000-0000-000000000000}"/>
          </ac:spMkLst>
        </pc:spChg>
        <pc:picChg chg="mod">
          <ac:chgData name="Sharma Computer Academy" userId="08476b32c11f4418" providerId="LiveId" clId="{9BCED399-E075-4D01-9A6A-3533B421DD01}" dt="2021-10-08T19:31:36.388" v="118" actId="14100"/>
          <ac:picMkLst>
            <pc:docMk/>
            <pc:sldMk cId="0" sldId="736"/>
            <ac:picMk id="7" creationId="{00000000-0000-0000-0000-000000000000}"/>
          </ac:picMkLst>
        </pc:picChg>
      </pc:sldChg>
      <pc:sldChg chg="modSp modAnim">
        <pc:chgData name="Sharma Computer Academy" userId="08476b32c11f4418" providerId="LiveId" clId="{9BCED399-E075-4D01-9A6A-3533B421DD01}" dt="2021-10-08T19:40:08.799" v="120" actId="6549"/>
        <pc:sldMkLst>
          <pc:docMk/>
          <pc:sldMk cId="0" sldId="753"/>
        </pc:sldMkLst>
        <pc:spChg chg="mod">
          <ac:chgData name="Sharma Computer Academy" userId="08476b32c11f4418" providerId="LiveId" clId="{9BCED399-E075-4D01-9A6A-3533B421DD01}" dt="2021-10-08T19:40:08.799" v="120" actId="6549"/>
          <ac:spMkLst>
            <pc:docMk/>
            <pc:sldMk cId="0" sldId="753"/>
            <ac:spMk id="3" creationId="{00000000-0000-0000-0000-000000000000}"/>
          </ac:spMkLst>
        </pc:spChg>
      </pc:sldChg>
      <pc:sldChg chg="modSp modAnim">
        <pc:chgData name="Sharma Computer Academy" userId="08476b32c11f4418" providerId="LiveId" clId="{9BCED399-E075-4D01-9A6A-3533B421DD01}" dt="2021-10-08T19:42:49.459" v="121" actId="20577"/>
        <pc:sldMkLst>
          <pc:docMk/>
          <pc:sldMk cId="0" sldId="758"/>
        </pc:sldMkLst>
        <pc:spChg chg="mod">
          <ac:chgData name="Sharma Computer Academy" userId="08476b32c11f4418" providerId="LiveId" clId="{9BCED399-E075-4D01-9A6A-3533B421DD01}" dt="2021-10-08T19:42:49.459" v="121" actId="20577"/>
          <ac:spMkLst>
            <pc:docMk/>
            <pc:sldMk cId="0" sldId="758"/>
            <ac:spMk id="3" creationId="{00000000-0000-0000-0000-000000000000}"/>
          </ac:spMkLst>
        </pc:spChg>
      </pc:sldChg>
      <pc:sldChg chg="addSp modSp add mod ord modAnim">
        <pc:chgData name="Sharma Computer Academy" userId="08476b32c11f4418" providerId="LiveId" clId="{9BCED399-E075-4D01-9A6A-3533B421DD01}" dt="2021-10-08T19:30:48.590" v="91"/>
        <pc:sldMkLst>
          <pc:docMk/>
          <pc:sldMk cId="2803849107" sldId="768"/>
        </pc:sldMkLst>
        <pc:spChg chg="add mod">
          <ac:chgData name="Sharma Computer Academy" userId="08476b32c11f4418" providerId="LiveId" clId="{9BCED399-E075-4D01-9A6A-3533B421DD01}" dt="2021-10-08T19:30:35.333" v="90" actId="207"/>
          <ac:spMkLst>
            <pc:docMk/>
            <pc:sldMk cId="2803849107" sldId="768"/>
            <ac:spMk id="4" creationId="{F7C06144-2C0D-4679-8E45-F73E8EBE32BC}"/>
          </ac:spMkLst>
        </pc:spChg>
        <pc:picChg chg="mod">
          <ac:chgData name="Sharma Computer Academy" userId="08476b32c11f4418" providerId="LiveId" clId="{9BCED399-E075-4D01-9A6A-3533B421DD01}" dt="2021-10-08T19:28:57.297" v="10" actId="1076"/>
          <ac:picMkLst>
            <pc:docMk/>
            <pc:sldMk cId="2803849107" sldId="768"/>
            <ac:picMk id="7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FB2C2-0ABF-4F02-9FE0-4420834939DC}" type="datetimeFigureOut">
              <a:rPr lang="en-IN" smtClean="0"/>
              <a:pPr/>
              <a:t>09-10-2021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43F23-A588-4969-966A-E9DF4EC0B4F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1794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09-10-2021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09-10-2021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09-10-2021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09-10-2021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09-10-2021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09-10-2021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09-10-2021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09-10-2021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09-10-2021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09-10-2021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09-10-2021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635705C-4C03-4584-B2FF-9C9C53911B04}" type="datetimeFigureOut">
              <a:rPr lang="en-IN" smtClean="0"/>
              <a:pPr/>
              <a:t>09-10-2021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3286124"/>
            <a:ext cx="7715304" cy="1752600"/>
          </a:xfrm>
        </p:spPr>
        <p:txBody>
          <a:bodyPr>
            <a:normAutofit fontScale="92500" lnSpcReduction="20000"/>
          </a:bodyPr>
          <a:lstStyle/>
          <a:p>
            <a:r>
              <a:rPr lang="en-US" sz="4400" dirty="0">
                <a:solidFill>
                  <a:srgbClr val="002060"/>
                </a:solidFill>
              </a:rPr>
              <a:t>JAVA INTERVIEW BOOTCAMP</a:t>
            </a:r>
          </a:p>
          <a:p>
            <a:r>
              <a:rPr lang="en-US" sz="4400">
                <a:solidFill>
                  <a:srgbClr val="FF0000"/>
                </a:solidFill>
              </a:rPr>
              <a:t>Lecture 12</a:t>
            </a:r>
            <a:endParaRPr lang="en-US" sz="4400" dirty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97648" y="142852"/>
            <a:ext cx="1603508" cy="14985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645" y="189349"/>
            <a:ext cx="2545155" cy="122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Popular Interview Question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Autofit/>
          </a:bodyPr>
          <a:lstStyle/>
          <a:p>
            <a:r>
              <a:rPr lang="en-IN" sz="2400" b="1" dirty="0">
                <a:solidFill>
                  <a:srgbClr val="0070C0"/>
                </a:solidFill>
              </a:rPr>
              <a:t>How</a:t>
            </a:r>
            <a:r>
              <a:rPr lang="en-IN" sz="2400" dirty="0"/>
              <a:t> are the </a:t>
            </a:r>
            <a:r>
              <a:rPr lang="en-IN" sz="2400" b="1" dirty="0">
                <a:solidFill>
                  <a:srgbClr val="C00000"/>
                </a:solidFill>
              </a:rPr>
              <a:t>following two declarations </a:t>
            </a:r>
            <a:r>
              <a:rPr lang="en-IN" sz="2400" b="1" dirty="0">
                <a:solidFill>
                  <a:srgbClr val="7030A0"/>
                </a:solidFill>
              </a:rPr>
              <a:t>different</a:t>
            </a:r>
            <a:r>
              <a:rPr lang="en-IN" sz="2400" dirty="0"/>
              <a:t> ?</a:t>
            </a:r>
          </a:p>
          <a:p>
            <a:pPr>
              <a:buNone/>
            </a:pP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 [ ] 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</a:rPr>
              <a:t>arr,brr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;</a:t>
            </a:r>
          </a:p>
          <a:p>
            <a:pPr>
              <a:buNone/>
            </a:pPr>
            <a:r>
              <a:rPr lang="en-IN" sz="2400" b="1" dirty="0">
                <a:solidFill>
                  <a:srgbClr val="0070C0"/>
                </a:solidFill>
              </a:rPr>
              <a:t>AND</a:t>
            </a:r>
          </a:p>
          <a:p>
            <a:pPr>
              <a:buNone/>
            </a:pP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</a:rPr>
              <a:t>arr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[ ],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</a:rPr>
              <a:t>brr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;</a:t>
            </a:r>
          </a:p>
          <a:p>
            <a:endParaRPr lang="en-IN" sz="2400" b="1" dirty="0"/>
          </a:p>
          <a:p>
            <a:r>
              <a:rPr lang="en-IN" sz="2400" dirty="0"/>
              <a:t>In the </a:t>
            </a:r>
            <a:r>
              <a:rPr lang="en-IN" sz="2400" b="1" dirty="0">
                <a:solidFill>
                  <a:srgbClr val="0070C0"/>
                </a:solidFill>
              </a:rPr>
              <a:t>first declaration </a:t>
            </a:r>
            <a:r>
              <a:rPr lang="en-IN" sz="2400" dirty="0"/>
              <a:t>both 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</a:rPr>
              <a:t>arr</a:t>
            </a:r>
            <a:r>
              <a:rPr lang="en-IN" sz="2400" dirty="0"/>
              <a:t> and 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</a:rPr>
              <a:t>brr</a:t>
            </a:r>
            <a:r>
              <a:rPr lang="en-IN" sz="2400" dirty="0"/>
              <a:t> are </a:t>
            </a:r>
            <a:r>
              <a:rPr lang="en-IN" sz="2400" b="1" dirty="0">
                <a:solidFill>
                  <a:srgbClr val="7030A0"/>
                </a:solidFill>
              </a:rPr>
              <a:t>array references </a:t>
            </a:r>
            <a:r>
              <a:rPr lang="en-IN" sz="2400" dirty="0"/>
              <a:t>while in the </a:t>
            </a:r>
            <a:r>
              <a:rPr lang="en-IN" sz="2400" b="1" dirty="0">
                <a:solidFill>
                  <a:srgbClr val="0070C0"/>
                </a:solidFill>
              </a:rPr>
              <a:t>second declaration </a:t>
            </a:r>
            <a:r>
              <a:rPr lang="en-IN" sz="2400" dirty="0"/>
              <a:t>only 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</a:rPr>
              <a:t>arr</a:t>
            </a:r>
            <a:r>
              <a:rPr lang="en-IN" sz="2400" dirty="0"/>
              <a:t> is an </a:t>
            </a:r>
            <a:r>
              <a:rPr lang="en-IN" sz="2400" b="1" dirty="0">
                <a:solidFill>
                  <a:srgbClr val="7030A0"/>
                </a:solidFill>
              </a:rPr>
              <a:t>array reference </a:t>
            </a:r>
            <a:r>
              <a:rPr lang="en-IN" sz="2400" dirty="0"/>
              <a:t>while 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</a:rPr>
              <a:t>brr</a:t>
            </a:r>
            <a:r>
              <a:rPr lang="en-IN" sz="2400" dirty="0"/>
              <a:t> is an </a:t>
            </a:r>
            <a:r>
              <a:rPr lang="en-IN" sz="2400" b="1" dirty="0">
                <a:solidFill>
                  <a:srgbClr val="00B050"/>
                </a:solidFill>
              </a:rPr>
              <a:t>integer variable</a:t>
            </a:r>
            <a:r>
              <a:rPr lang="en-IN" sz="2400" dirty="0"/>
              <a:t>.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Popular Interview Question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Autofit/>
          </a:bodyPr>
          <a:lstStyle/>
          <a:p>
            <a:r>
              <a:rPr lang="en-IN" sz="2400" b="1" dirty="0">
                <a:solidFill>
                  <a:srgbClr val="0070C0"/>
                </a:solidFill>
              </a:rPr>
              <a:t>How</a:t>
            </a:r>
            <a:r>
              <a:rPr lang="en-IN" sz="2400" dirty="0"/>
              <a:t> are the </a:t>
            </a:r>
            <a:r>
              <a:rPr lang="en-IN" sz="2400" b="1" dirty="0">
                <a:solidFill>
                  <a:srgbClr val="C00000"/>
                </a:solidFill>
              </a:rPr>
              <a:t>following two declarations </a:t>
            </a:r>
            <a:r>
              <a:rPr lang="en-IN" sz="2400" b="1" dirty="0">
                <a:solidFill>
                  <a:srgbClr val="7030A0"/>
                </a:solidFill>
              </a:rPr>
              <a:t>different</a:t>
            </a:r>
            <a:r>
              <a:rPr lang="en-IN" sz="2400" dirty="0"/>
              <a:t> ?</a:t>
            </a:r>
          </a:p>
          <a:p>
            <a:pPr>
              <a:buNone/>
            </a:pP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 [ ] 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</a:rPr>
              <a:t>arr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,[] 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</a:rPr>
              <a:t>brr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;</a:t>
            </a:r>
          </a:p>
          <a:p>
            <a:pPr>
              <a:buNone/>
            </a:pPr>
            <a:r>
              <a:rPr lang="en-IN" sz="2400" b="1" dirty="0">
                <a:solidFill>
                  <a:srgbClr val="0070C0"/>
                </a:solidFill>
              </a:rPr>
              <a:t>AND</a:t>
            </a:r>
          </a:p>
          <a:p>
            <a:pPr>
              <a:buNone/>
            </a:pP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</a:rPr>
              <a:t>arr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[ ],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</a:rPr>
              <a:t>brr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[ ];</a:t>
            </a:r>
          </a:p>
          <a:p>
            <a:endParaRPr lang="en-IN" sz="2400" b="1" dirty="0"/>
          </a:p>
          <a:p>
            <a:r>
              <a:rPr lang="en-IN" sz="2400" dirty="0"/>
              <a:t>In the </a:t>
            </a:r>
            <a:r>
              <a:rPr lang="en-IN" sz="2400" b="1" dirty="0">
                <a:solidFill>
                  <a:srgbClr val="0070C0"/>
                </a:solidFill>
              </a:rPr>
              <a:t>first declaration </a:t>
            </a:r>
            <a:r>
              <a:rPr lang="en-IN" sz="2400" dirty="0"/>
              <a:t>the </a:t>
            </a:r>
            <a:r>
              <a:rPr lang="en-IN" sz="2400" b="1" dirty="0">
                <a:solidFill>
                  <a:srgbClr val="C00000"/>
                </a:solidFill>
              </a:rPr>
              <a:t>compiler</a:t>
            </a:r>
            <a:r>
              <a:rPr lang="en-IN" sz="2400" dirty="0"/>
              <a:t> will give </a:t>
            </a:r>
            <a:r>
              <a:rPr lang="en-IN" sz="2400" b="1" dirty="0">
                <a:solidFill>
                  <a:srgbClr val="00B050"/>
                </a:solidFill>
              </a:rPr>
              <a:t>syntax error </a:t>
            </a:r>
            <a:r>
              <a:rPr lang="en-IN" sz="2400" dirty="0"/>
              <a:t>while in the </a:t>
            </a:r>
            <a:r>
              <a:rPr lang="en-IN" sz="2400" b="1" dirty="0">
                <a:solidFill>
                  <a:srgbClr val="0070C0"/>
                </a:solidFill>
              </a:rPr>
              <a:t>second declaration </a:t>
            </a:r>
            <a:r>
              <a:rPr lang="en-IN" sz="2400" dirty="0"/>
              <a:t>both 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</a:rPr>
              <a:t>arr</a:t>
            </a:r>
            <a:r>
              <a:rPr lang="en-IN" sz="2400" dirty="0"/>
              <a:t> and 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</a:rPr>
              <a:t>brr</a:t>
            </a:r>
            <a:r>
              <a:rPr lang="en-IN" sz="2400" dirty="0"/>
              <a:t> are </a:t>
            </a:r>
            <a:r>
              <a:rPr lang="en-IN" sz="2400" b="1" dirty="0">
                <a:solidFill>
                  <a:srgbClr val="7030A0"/>
                </a:solidFill>
              </a:rPr>
              <a:t>array references</a:t>
            </a:r>
            <a:r>
              <a:rPr lang="en-IN" sz="2400" dirty="0"/>
              <a:t>.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Popular Interview Question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Autofit/>
          </a:bodyPr>
          <a:lstStyle/>
          <a:p>
            <a:r>
              <a:rPr lang="en-IN" sz="2400" b="1" dirty="0">
                <a:solidFill>
                  <a:srgbClr val="0070C0"/>
                </a:solidFill>
              </a:rPr>
              <a:t>Explain </a:t>
            </a:r>
            <a:r>
              <a:rPr lang="en-IN" sz="2400" dirty="0"/>
              <a:t>the</a:t>
            </a:r>
            <a:r>
              <a:rPr lang="en-IN" sz="2400" b="1" dirty="0">
                <a:solidFill>
                  <a:srgbClr val="0070C0"/>
                </a:solidFill>
              </a:rPr>
              <a:t> </a:t>
            </a:r>
            <a:r>
              <a:rPr lang="en-IN" sz="2400" b="1" dirty="0">
                <a:solidFill>
                  <a:srgbClr val="C00000"/>
                </a:solidFill>
              </a:rPr>
              <a:t>following declaration</a:t>
            </a:r>
            <a:r>
              <a:rPr lang="en-IN" sz="2400" dirty="0"/>
              <a:t> ?</a:t>
            </a:r>
          </a:p>
          <a:p>
            <a:pPr>
              <a:buNone/>
            </a:pPr>
            <a:endParaRPr lang="en-IN" sz="2400" b="1" dirty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 [ ] 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</a:rPr>
              <a:t>arr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</a:rPr>
              <a:t>brr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[ ];</a:t>
            </a:r>
          </a:p>
          <a:p>
            <a:pPr>
              <a:buNone/>
            </a:pPr>
            <a:endParaRPr lang="en-IN" sz="2400" b="1" dirty="0"/>
          </a:p>
          <a:p>
            <a:r>
              <a:rPr lang="en-IN" sz="2400" dirty="0"/>
              <a:t>The </a:t>
            </a:r>
            <a:r>
              <a:rPr lang="en-IN" sz="2400" b="1" dirty="0">
                <a:solidFill>
                  <a:srgbClr val="0070C0"/>
                </a:solidFill>
              </a:rPr>
              <a:t>declaration </a:t>
            </a:r>
            <a:r>
              <a:rPr lang="en-IN" sz="2400" dirty="0"/>
              <a:t>is </a:t>
            </a:r>
            <a:r>
              <a:rPr lang="en-IN" sz="2400" b="1" dirty="0">
                <a:solidFill>
                  <a:srgbClr val="00B050"/>
                </a:solidFill>
              </a:rPr>
              <a:t>perfectly valid </a:t>
            </a:r>
            <a:r>
              <a:rPr lang="en-IN" sz="2400" dirty="0"/>
              <a:t>and 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</a:rPr>
              <a:t>arr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sz="2400" dirty="0"/>
              <a:t>will be a </a:t>
            </a:r>
            <a:r>
              <a:rPr lang="en-IN" sz="2400" b="1" dirty="0">
                <a:solidFill>
                  <a:srgbClr val="C00000"/>
                </a:solidFill>
              </a:rPr>
              <a:t>1 D array reference </a:t>
            </a:r>
            <a:r>
              <a:rPr lang="en-IN" sz="2400" dirty="0"/>
              <a:t>while 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</a:rPr>
              <a:t>brr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sz="2400" dirty="0"/>
              <a:t>will be a </a:t>
            </a:r>
            <a:r>
              <a:rPr lang="en-IN" sz="2400" b="1" dirty="0">
                <a:solidFill>
                  <a:srgbClr val="C00000"/>
                </a:solidFill>
              </a:rPr>
              <a:t>2D array reference</a:t>
            </a:r>
          </a:p>
          <a:p>
            <a:pPr>
              <a:buNone/>
            </a:pPr>
            <a:br>
              <a:rPr lang="en-IN" sz="2400" dirty="0">
                <a:solidFill>
                  <a:schemeClr val="bg1"/>
                </a:solidFill>
              </a:rPr>
            </a:br>
            <a:endParaRPr lang="en-IN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Constructing an Array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Autofit/>
          </a:bodyPr>
          <a:lstStyle/>
          <a:p>
            <a:r>
              <a:rPr lang="en-IN" sz="2400" b="1" dirty="0">
                <a:solidFill>
                  <a:srgbClr val="0070C0"/>
                </a:solidFill>
              </a:rPr>
              <a:t>Constructing</a:t>
            </a:r>
            <a:r>
              <a:rPr lang="en-IN" sz="2400" dirty="0"/>
              <a:t> an </a:t>
            </a:r>
            <a:r>
              <a:rPr lang="en-IN" sz="2400" b="1" dirty="0">
                <a:solidFill>
                  <a:srgbClr val="C00000"/>
                </a:solidFill>
              </a:rPr>
              <a:t>array</a:t>
            </a:r>
            <a:r>
              <a:rPr lang="en-IN" sz="2400" dirty="0"/>
              <a:t> means </a:t>
            </a:r>
            <a:r>
              <a:rPr lang="en-IN" sz="2400" b="1" dirty="0">
                <a:solidFill>
                  <a:srgbClr val="7030A0"/>
                </a:solidFill>
              </a:rPr>
              <a:t>creating the array object </a:t>
            </a:r>
            <a:r>
              <a:rPr lang="en-IN" sz="2400" dirty="0"/>
              <a:t>on the </a:t>
            </a:r>
            <a:r>
              <a:rPr lang="en-IN" sz="2400" b="1" dirty="0">
                <a:solidFill>
                  <a:srgbClr val="C00000"/>
                </a:solidFill>
              </a:rPr>
              <a:t>heap</a:t>
            </a:r>
            <a:r>
              <a:rPr lang="en-IN" sz="2400" dirty="0"/>
              <a:t> (where all objects live)—that is, </a:t>
            </a:r>
            <a:r>
              <a:rPr lang="en-IN" sz="2400" b="1" dirty="0">
                <a:solidFill>
                  <a:srgbClr val="00B050"/>
                </a:solidFill>
              </a:rPr>
              <a:t>doing</a:t>
            </a:r>
            <a:r>
              <a:rPr lang="en-IN" sz="2400" dirty="0"/>
              <a:t> a </a:t>
            </a:r>
            <a:r>
              <a:rPr lang="en-IN" sz="2400" b="1" dirty="0">
                <a:solidFill>
                  <a:srgbClr val="002060"/>
                </a:solidFill>
              </a:rPr>
              <a:t>new</a:t>
            </a:r>
            <a:r>
              <a:rPr lang="en-IN" sz="2400" dirty="0"/>
              <a:t> on the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array type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Constructing A 1 D Array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Autofit/>
          </a:bodyPr>
          <a:lstStyle/>
          <a:p>
            <a:r>
              <a:rPr lang="en-IN" sz="2400" dirty="0"/>
              <a:t>The </a:t>
            </a:r>
            <a:r>
              <a:rPr lang="en-IN" sz="2400" b="1" dirty="0">
                <a:solidFill>
                  <a:srgbClr val="0070C0"/>
                </a:solidFill>
              </a:rPr>
              <a:t>easiest way </a:t>
            </a:r>
            <a:r>
              <a:rPr lang="en-IN" sz="2400" dirty="0"/>
              <a:t>to </a:t>
            </a:r>
            <a:r>
              <a:rPr lang="en-IN" sz="2400" b="1" dirty="0">
                <a:solidFill>
                  <a:srgbClr val="7030A0"/>
                </a:solidFill>
              </a:rPr>
              <a:t>construct an array </a:t>
            </a:r>
            <a:r>
              <a:rPr lang="en-IN" sz="2400" dirty="0"/>
              <a:t>is to use the keyword </a:t>
            </a:r>
            <a:r>
              <a:rPr lang="en-IN" sz="2400" b="1" dirty="0">
                <a:solidFill>
                  <a:srgbClr val="C00000"/>
                </a:solidFill>
              </a:rPr>
              <a:t>new</a:t>
            </a:r>
            <a:r>
              <a:rPr lang="en-IN" sz="2400" dirty="0"/>
              <a:t> followed by the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array type</a:t>
            </a:r>
            <a:r>
              <a:rPr lang="en-IN" sz="2400" dirty="0"/>
              <a:t>, with a </a:t>
            </a:r>
            <a:r>
              <a:rPr lang="en-IN" sz="2400" b="1" dirty="0">
                <a:solidFill>
                  <a:srgbClr val="002060"/>
                </a:solidFill>
              </a:rPr>
              <a:t>bracket </a:t>
            </a:r>
            <a:r>
              <a:rPr lang="en-IN" sz="2400" dirty="0"/>
              <a:t>specifying </a:t>
            </a:r>
            <a:r>
              <a:rPr lang="en-IN" sz="2400" b="1" dirty="0">
                <a:solidFill>
                  <a:srgbClr val="00B050"/>
                </a:solidFill>
              </a:rPr>
              <a:t>how many elements </a:t>
            </a:r>
            <a:r>
              <a:rPr lang="en-IN" sz="2400" dirty="0"/>
              <a:t>of that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type</a:t>
            </a:r>
            <a:r>
              <a:rPr lang="en-IN" sz="2400" dirty="0"/>
              <a:t> the </a:t>
            </a:r>
            <a:r>
              <a:rPr lang="en-IN" sz="2400" b="1" dirty="0">
                <a:solidFill>
                  <a:srgbClr val="0070C0"/>
                </a:solidFill>
              </a:rPr>
              <a:t>array</a:t>
            </a:r>
            <a:r>
              <a:rPr lang="en-IN" sz="2400" dirty="0"/>
              <a:t> will </a:t>
            </a:r>
            <a:r>
              <a:rPr lang="en-IN" sz="2400" b="1" dirty="0">
                <a:solidFill>
                  <a:srgbClr val="7030A0"/>
                </a:solidFill>
              </a:rPr>
              <a:t>hold.</a:t>
            </a:r>
            <a:r>
              <a:rPr lang="en-IN" sz="2400" dirty="0"/>
              <a:t> </a:t>
            </a:r>
          </a:p>
          <a:p>
            <a:endParaRPr lang="en-IN" sz="2400" dirty="0"/>
          </a:p>
          <a:p>
            <a:r>
              <a:rPr lang="en-IN" sz="2400" dirty="0"/>
              <a:t>The </a:t>
            </a:r>
            <a:r>
              <a:rPr lang="en-IN" sz="2400" b="1" dirty="0">
                <a:solidFill>
                  <a:srgbClr val="C00000"/>
                </a:solidFill>
              </a:rPr>
              <a:t>following</a:t>
            </a:r>
            <a:r>
              <a:rPr lang="en-IN" sz="2400" dirty="0"/>
              <a:t> is an </a:t>
            </a:r>
            <a:r>
              <a:rPr lang="en-IN" sz="2400" b="1" dirty="0">
                <a:solidFill>
                  <a:srgbClr val="0070C0"/>
                </a:solidFill>
              </a:rPr>
              <a:t>example</a:t>
            </a:r>
            <a:r>
              <a:rPr lang="en-IN" sz="2400" dirty="0"/>
              <a:t> of </a:t>
            </a:r>
            <a:r>
              <a:rPr lang="en-IN" sz="2400" b="1" dirty="0">
                <a:solidFill>
                  <a:srgbClr val="7030A0"/>
                </a:solidFill>
              </a:rPr>
              <a:t>constructing an array </a:t>
            </a:r>
            <a:r>
              <a:rPr lang="en-IN" sz="2400" dirty="0"/>
              <a:t>of type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 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: </a:t>
            </a:r>
            <a:b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</a:br>
            <a:endParaRPr lang="en-IN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getfile (3)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4286256"/>
            <a:ext cx="8636854" cy="14287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Constructing A 1 D Array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Autofit/>
          </a:bodyPr>
          <a:lstStyle/>
          <a:p>
            <a:r>
              <a:rPr lang="en-IN" sz="2400" dirty="0"/>
              <a:t>The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code</a:t>
            </a:r>
            <a:r>
              <a:rPr lang="en-IN" sz="2400" dirty="0"/>
              <a:t> puts </a:t>
            </a:r>
            <a:r>
              <a:rPr lang="en-IN" sz="2400" b="1" dirty="0">
                <a:solidFill>
                  <a:srgbClr val="7030A0"/>
                </a:solidFill>
              </a:rPr>
              <a:t>one new object </a:t>
            </a:r>
            <a:r>
              <a:rPr lang="en-IN" sz="2400" dirty="0"/>
              <a:t>on </a:t>
            </a:r>
            <a:r>
              <a:rPr lang="en-IN" sz="2400" b="1" dirty="0">
                <a:solidFill>
                  <a:srgbClr val="C00000"/>
                </a:solidFill>
              </a:rPr>
              <a:t>the </a:t>
            </a:r>
            <a:r>
              <a:rPr lang="en-IN" sz="2400" b="1" dirty="0">
                <a:solidFill>
                  <a:srgbClr val="0070C0"/>
                </a:solidFill>
              </a:rPr>
              <a:t>heap—an array object</a:t>
            </a:r>
            <a:r>
              <a:rPr lang="en-IN" sz="2400" dirty="0">
                <a:solidFill>
                  <a:srgbClr val="0070C0"/>
                </a:solidFill>
              </a:rPr>
              <a:t> </a:t>
            </a:r>
            <a:r>
              <a:rPr lang="en-IN" sz="2400" dirty="0"/>
              <a:t>holding </a:t>
            </a:r>
            <a:r>
              <a:rPr lang="en-IN" sz="2400" b="1" dirty="0">
                <a:solidFill>
                  <a:srgbClr val="00B050"/>
                </a:solidFill>
              </a:rPr>
              <a:t>four elements</a:t>
            </a:r>
            <a:r>
              <a:rPr lang="en-IN" sz="2400" dirty="0"/>
              <a:t>—with </a:t>
            </a:r>
            <a:r>
              <a:rPr lang="en-IN" sz="2400" b="1" dirty="0">
                <a:solidFill>
                  <a:srgbClr val="0070C0"/>
                </a:solidFill>
              </a:rPr>
              <a:t>each element </a:t>
            </a:r>
            <a:r>
              <a:rPr lang="en-IN" sz="2400" dirty="0"/>
              <a:t>containing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an 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sz="2400" dirty="0"/>
              <a:t>with a </a:t>
            </a:r>
            <a:r>
              <a:rPr lang="en-IN" sz="2400" b="1" dirty="0">
                <a:solidFill>
                  <a:srgbClr val="002060"/>
                </a:solidFill>
              </a:rPr>
              <a:t>default value </a:t>
            </a:r>
            <a:r>
              <a:rPr lang="en-IN" sz="2400" dirty="0"/>
              <a:t>of </a:t>
            </a:r>
            <a:r>
              <a:rPr lang="en-IN" sz="2400" b="1" dirty="0">
                <a:solidFill>
                  <a:srgbClr val="C00000"/>
                </a:solidFill>
              </a:rPr>
              <a:t>0.</a:t>
            </a:r>
            <a:r>
              <a:rPr lang="en-IN" sz="2400" dirty="0"/>
              <a:t>  </a:t>
            </a:r>
            <a:br>
              <a:rPr lang="en-IN" sz="2400" dirty="0"/>
            </a:br>
            <a:endParaRPr lang="en-IN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getfile (3)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20" y="3214686"/>
            <a:ext cx="8501122" cy="33575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Constructing A 1 D Array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Autofit/>
          </a:bodyPr>
          <a:lstStyle/>
          <a:p>
            <a:r>
              <a:rPr lang="en-IN" sz="2400" b="1" dirty="0">
                <a:solidFill>
                  <a:srgbClr val="0070C0"/>
                </a:solidFill>
              </a:rPr>
              <a:t>Arrays</a:t>
            </a:r>
            <a:r>
              <a:rPr lang="en-IN" sz="2400" dirty="0"/>
              <a:t> of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object references </a:t>
            </a:r>
            <a:r>
              <a:rPr lang="en-IN" sz="2400" dirty="0"/>
              <a:t>can be </a:t>
            </a:r>
            <a:r>
              <a:rPr lang="en-IN" sz="2400" b="1" dirty="0">
                <a:solidFill>
                  <a:srgbClr val="7030A0"/>
                </a:solidFill>
              </a:rPr>
              <a:t>constructed</a:t>
            </a:r>
            <a:r>
              <a:rPr lang="en-IN" sz="2400" dirty="0"/>
              <a:t> in the </a:t>
            </a:r>
            <a:r>
              <a:rPr lang="en-IN" sz="2400" b="1" dirty="0">
                <a:solidFill>
                  <a:srgbClr val="00B050"/>
                </a:solidFill>
              </a:rPr>
              <a:t>same way: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getfile (3)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20" y="3214686"/>
            <a:ext cx="8501122" cy="121444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Very Important For Interview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Autofit/>
          </a:bodyPr>
          <a:lstStyle/>
          <a:p>
            <a:r>
              <a:rPr lang="en-IN" sz="2400" b="1" dirty="0">
                <a:solidFill>
                  <a:srgbClr val="0070C0"/>
                </a:solidFill>
              </a:rPr>
              <a:t>Think carefully </a:t>
            </a:r>
            <a:r>
              <a:rPr lang="en-IN" sz="2400" dirty="0"/>
              <a:t>about </a:t>
            </a:r>
            <a:r>
              <a:rPr lang="en-IN" sz="2400" b="1" dirty="0">
                <a:solidFill>
                  <a:srgbClr val="7030A0"/>
                </a:solidFill>
              </a:rPr>
              <a:t>how many objects </a:t>
            </a:r>
            <a:r>
              <a:rPr lang="en-IN" sz="2400" dirty="0"/>
              <a:t>are on the </a:t>
            </a:r>
            <a:r>
              <a:rPr lang="en-IN" sz="2400" b="1" dirty="0">
                <a:solidFill>
                  <a:srgbClr val="C00000"/>
                </a:solidFill>
              </a:rPr>
              <a:t>heap</a:t>
            </a:r>
            <a:r>
              <a:rPr lang="en-IN" sz="2400" dirty="0"/>
              <a:t> after a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code statement </a:t>
            </a:r>
            <a:r>
              <a:rPr lang="en-IN" sz="2400" dirty="0"/>
              <a:t>or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block</a:t>
            </a:r>
            <a:r>
              <a:rPr lang="en-IN" sz="2400" dirty="0"/>
              <a:t> executes. </a:t>
            </a:r>
          </a:p>
          <a:p>
            <a:endParaRPr lang="en-IN" sz="2400" dirty="0"/>
          </a:p>
          <a:p>
            <a:r>
              <a:rPr lang="en-IN" sz="2400" dirty="0"/>
              <a:t>The </a:t>
            </a:r>
            <a:r>
              <a:rPr lang="en-IN" sz="2400" b="1" dirty="0">
                <a:solidFill>
                  <a:srgbClr val="00B050"/>
                </a:solidFill>
              </a:rPr>
              <a:t>interviewer</a:t>
            </a:r>
            <a:r>
              <a:rPr lang="en-IN" sz="2400" dirty="0"/>
              <a:t> will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expect you </a:t>
            </a:r>
            <a:r>
              <a:rPr lang="en-IN" sz="2400" dirty="0"/>
              <a:t>to </a:t>
            </a:r>
            <a:r>
              <a:rPr lang="en-IN" sz="2400" b="1" dirty="0">
                <a:solidFill>
                  <a:srgbClr val="0070C0"/>
                </a:solidFill>
              </a:rPr>
              <a:t>know</a:t>
            </a:r>
            <a:r>
              <a:rPr lang="en-IN" sz="2400" dirty="0"/>
              <a:t> this!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Very Important For Interview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Autofit/>
          </a:bodyPr>
          <a:lstStyle/>
          <a:p>
            <a:endParaRPr lang="en-IN" sz="2400" b="1" dirty="0">
              <a:solidFill>
                <a:srgbClr val="0070C0"/>
              </a:solidFill>
            </a:endParaRPr>
          </a:p>
          <a:p>
            <a:endParaRPr lang="en-IN" sz="2400" b="1" dirty="0">
              <a:solidFill>
                <a:srgbClr val="0070C0"/>
              </a:solidFill>
            </a:endParaRPr>
          </a:p>
          <a:p>
            <a:endParaRPr lang="en-IN" sz="2400" b="1" dirty="0">
              <a:solidFill>
                <a:srgbClr val="0070C0"/>
              </a:solidFill>
            </a:endParaRPr>
          </a:p>
          <a:p>
            <a:r>
              <a:rPr lang="en-IN" sz="2400" b="1" dirty="0">
                <a:solidFill>
                  <a:srgbClr val="0070C0"/>
                </a:solidFill>
              </a:rPr>
              <a:t>Can you tell </a:t>
            </a:r>
            <a:r>
              <a:rPr lang="en-IN" sz="2400" dirty="0"/>
              <a:t>in </a:t>
            </a:r>
            <a:r>
              <a:rPr lang="en-IN" sz="2400" b="1" dirty="0">
                <a:solidFill>
                  <a:srgbClr val="7030A0"/>
                </a:solidFill>
              </a:rPr>
              <a:t>how many objects </a:t>
            </a:r>
            <a:r>
              <a:rPr lang="en-IN" sz="2400" dirty="0"/>
              <a:t>the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preceding code </a:t>
            </a:r>
            <a:r>
              <a:rPr lang="en-IN" sz="2400" dirty="0"/>
              <a:t>creates ?</a:t>
            </a:r>
          </a:p>
          <a:p>
            <a:endParaRPr lang="en-IN" sz="2400" dirty="0"/>
          </a:p>
          <a:p>
            <a:r>
              <a:rPr lang="en-IN" sz="2400" dirty="0"/>
              <a:t>The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preceding code </a:t>
            </a:r>
            <a:r>
              <a:rPr lang="en-IN" sz="2400" dirty="0"/>
              <a:t>produces </a:t>
            </a:r>
            <a:r>
              <a:rPr lang="en-IN" sz="2400" b="1" dirty="0">
                <a:solidFill>
                  <a:srgbClr val="0070C0"/>
                </a:solidFill>
              </a:rPr>
              <a:t>just one object </a:t>
            </a:r>
            <a:r>
              <a:rPr lang="en-IN" sz="2400" dirty="0"/>
              <a:t>(the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array</a:t>
            </a:r>
            <a:r>
              <a:rPr lang="en-IN" sz="2400" dirty="0"/>
              <a:t> assigned to the </a:t>
            </a:r>
            <a:r>
              <a:rPr lang="en-IN" sz="2400" b="1" dirty="0">
                <a:solidFill>
                  <a:srgbClr val="00B050"/>
                </a:solidFill>
              </a:rPr>
              <a:t>reference variable </a:t>
            </a:r>
            <a:r>
              <a:rPr lang="en-IN" sz="2400" dirty="0"/>
              <a:t>named </a:t>
            </a:r>
            <a:r>
              <a:rPr lang="en-IN" sz="2400" b="1" dirty="0">
                <a:solidFill>
                  <a:srgbClr val="C00000"/>
                </a:solidFill>
              </a:rPr>
              <a:t>threads</a:t>
            </a:r>
            <a:r>
              <a:rPr lang="en-IN" sz="2400" dirty="0"/>
              <a:t>). </a:t>
            </a:r>
          </a:p>
          <a:p>
            <a:endParaRPr lang="en-IN" sz="2400" dirty="0"/>
          </a:p>
          <a:p>
            <a:r>
              <a:rPr lang="en-IN" sz="2400" dirty="0"/>
              <a:t>The </a:t>
            </a:r>
            <a:r>
              <a:rPr lang="en-IN" sz="2400" b="1" dirty="0">
                <a:solidFill>
                  <a:srgbClr val="7030A0"/>
                </a:solidFill>
              </a:rPr>
              <a:t>single object referenced </a:t>
            </a:r>
            <a:r>
              <a:rPr lang="en-IN" sz="2400" dirty="0"/>
              <a:t>by </a:t>
            </a:r>
            <a:r>
              <a:rPr lang="en-IN" sz="2400" b="1" dirty="0">
                <a:solidFill>
                  <a:srgbClr val="C00000"/>
                </a:solidFill>
              </a:rPr>
              <a:t>threads</a:t>
            </a:r>
            <a:r>
              <a:rPr lang="en-IN" sz="2400" dirty="0"/>
              <a:t> holds </a:t>
            </a:r>
            <a:r>
              <a:rPr lang="en-IN" sz="2400" b="1" dirty="0">
                <a:solidFill>
                  <a:srgbClr val="0070C0"/>
                </a:solidFill>
              </a:rPr>
              <a:t>five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Thread reference variables</a:t>
            </a:r>
            <a:r>
              <a:rPr lang="en-IN" sz="2400" dirty="0"/>
              <a:t>, but no </a:t>
            </a:r>
            <a:r>
              <a:rPr lang="en-IN" sz="2400" b="1" dirty="0">
                <a:solidFill>
                  <a:srgbClr val="7030A0"/>
                </a:solidFill>
              </a:rPr>
              <a:t>Thread objects </a:t>
            </a:r>
            <a:r>
              <a:rPr lang="en-IN" sz="2400" dirty="0"/>
              <a:t>have been </a:t>
            </a:r>
            <a:r>
              <a:rPr lang="en-IN" sz="2400" b="1" dirty="0">
                <a:solidFill>
                  <a:srgbClr val="0070C0"/>
                </a:solidFill>
              </a:rPr>
              <a:t>created</a:t>
            </a:r>
            <a:r>
              <a:rPr lang="en-IN" sz="2400" dirty="0"/>
              <a:t> or </a:t>
            </a:r>
            <a:r>
              <a:rPr lang="en-IN" sz="2400" b="1" dirty="0">
                <a:solidFill>
                  <a:srgbClr val="0070C0"/>
                </a:solidFill>
              </a:rPr>
              <a:t>assigned</a:t>
            </a:r>
            <a:r>
              <a:rPr lang="en-IN" sz="2400" dirty="0"/>
              <a:t> to those </a:t>
            </a:r>
            <a:r>
              <a:rPr lang="en-IN" sz="2400" b="1" dirty="0">
                <a:solidFill>
                  <a:srgbClr val="C00000"/>
                </a:solidFill>
              </a:rPr>
              <a:t>references.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arrayquest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20" y="1571612"/>
            <a:ext cx="8572560" cy="7525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Very Important For Interview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Autofit/>
          </a:bodyPr>
          <a:lstStyle/>
          <a:p>
            <a:endParaRPr lang="en-IN" sz="2400" b="1" dirty="0">
              <a:solidFill>
                <a:srgbClr val="0070C0"/>
              </a:solidFill>
            </a:endParaRPr>
          </a:p>
          <a:p>
            <a:endParaRPr lang="en-IN" sz="2400" b="1" dirty="0">
              <a:solidFill>
                <a:srgbClr val="0070C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arrayquest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1571612"/>
            <a:ext cx="8715435" cy="492922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>
                <a:latin typeface="Corbel" pitchFamily="34" charset="0"/>
              </a:rPr>
              <a:t>Today’s Agenda</a:t>
            </a:r>
            <a:endParaRPr lang="en-IN" sz="44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>
                <a:solidFill>
                  <a:srgbClr val="0070C0"/>
                </a:solidFill>
                <a:latin typeface="Corbel" pitchFamily="34" charset="0"/>
              </a:rPr>
              <a:t>Introduction To Array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>
              <a:solidFill>
                <a:srgbClr val="0070C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>
                <a:solidFill>
                  <a:srgbClr val="00B050"/>
                </a:solidFill>
                <a:latin typeface="Corbel" pitchFamily="34" charset="0"/>
              </a:rPr>
              <a:t>Syntax Of Array Declaration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>
              <a:solidFill>
                <a:srgbClr val="00B05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 err="1">
                <a:solidFill>
                  <a:srgbClr val="7030A0"/>
                </a:solidFill>
                <a:latin typeface="Corbel" pitchFamily="34" charset="0"/>
              </a:rPr>
              <a:t>MultiDimensional</a:t>
            </a:r>
            <a:r>
              <a:rPr lang="en-US" sz="2900" b="1" dirty="0">
                <a:solidFill>
                  <a:srgbClr val="7030A0"/>
                </a:solidFill>
                <a:latin typeface="Corbel" pitchFamily="34" charset="0"/>
              </a:rPr>
              <a:t> Arrays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>
              <a:solidFill>
                <a:srgbClr val="7030A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>
                <a:solidFill>
                  <a:srgbClr val="C00000"/>
                </a:solidFill>
                <a:latin typeface="Corbel" pitchFamily="34" charset="0"/>
              </a:rPr>
              <a:t>Popular Interview Questions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err="1"/>
              <a:t>MultiDimensional</a:t>
            </a:r>
            <a:r>
              <a:rPr lang="en-US" sz="3200" b="1" dirty="0"/>
              <a:t> Array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Autofit/>
          </a:bodyPr>
          <a:lstStyle/>
          <a:p>
            <a:r>
              <a:rPr lang="en-IN" sz="2400" b="1" dirty="0">
                <a:solidFill>
                  <a:srgbClr val="0070C0"/>
                </a:solidFill>
              </a:rPr>
              <a:t>It is </a:t>
            </a:r>
            <a:r>
              <a:rPr lang="en-IN" sz="2400" dirty="0"/>
              <a:t>sometimes </a:t>
            </a:r>
            <a:r>
              <a:rPr lang="en-IN" sz="2400" b="1" dirty="0">
                <a:solidFill>
                  <a:srgbClr val="7030A0"/>
                </a:solidFill>
              </a:rPr>
              <a:t>useful </a:t>
            </a:r>
            <a:r>
              <a:rPr lang="en-IN" sz="2400" dirty="0"/>
              <a:t>to have an </a:t>
            </a:r>
            <a:r>
              <a:rPr lang="en-IN" sz="2400" b="1" dirty="0">
                <a:solidFill>
                  <a:srgbClr val="C00000"/>
                </a:solidFill>
              </a:rPr>
              <a:t>array</a:t>
            </a:r>
            <a:r>
              <a:rPr lang="en-IN" sz="2400" dirty="0"/>
              <a:t> with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more than one index</a:t>
            </a:r>
          </a:p>
          <a:p>
            <a:r>
              <a:rPr lang="en-IN" sz="2400" b="1" dirty="0">
                <a:solidFill>
                  <a:srgbClr val="00B050"/>
                </a:solidFill>
              </a:rPr>
              <a:t>Multidimensional arrays </a:t>
            </a:r>
            <a:r>
              <a:rPr lang="en-IN" sz="2400" dirty="0"/>
              <a:t>are </a:t>
            </a:r>
            <a:r>
              <a:rPr lang="en-IN" sz="2400" b="1" dirty="0">
                <a:solidFill>
                  <a:srgbClr val="0070C0"/>
                </a:solidFill>
              </a:rPr>
              <a:t>declared </a:t>
            </a:r>
            <a:r>
              <a:rPr lang="en-IN" sz="2400" dirty="0"/>
              <a:t>and </a:t>
            </a:r>
            <a:r>
              <a:rPr lang="en-IN" sz="2400" b="1" dirty="0">
                <a:solidFill>
                  <a:srgbClr val="7030A0"/>
                </a:solidFill>
              </a:rPr>
              <a:t>created</a:t>
            </a:r>
            <a:r>
              <a:rPr lang="en-IN" sz="2400" dirty="0"/>
              <a:t> in </a:t>
            </a:r>
            <a:r>
              <a:rPr lang="en-IN" dirty="0"/>
              <a:t>basically </a:t>
            </a:r>
            <a:r>
              <a:rPr lang="en-IN" sz="2400" dirty="0"/>
              <a:t>the </a:t>
            </a:r>
            <a:r>
              <a:rPr lang="en-IN" sz="2400" b="1" dirty="0">
                <a:solidFill>
                  <a:srgbClr val="C00000"/>
                </a:solidFill>
              </a:rPr>
              <a:t>same way </a:t>
            </a:r>
            <a:r>
              <a:rPr lang="en-IN" sz="2400" dirty="0"/>
              <a:t>as </a:t>
            </a:r>
            <a:r>
              <a:rPr lang="en-IN" sz="2400" b="1" dirty="0">
                <a:solidFill>
                  <a:srgbClr val="002060"/>
                </a:solidFill>
              </a:rPr>
              <a:t>one-dimensional arrays </a:t>
            </a:r>
          </a:p>
          <a:p>
            <a:pPr lvl="1"/>
            <a:endParaRPr lang="en-IN" dirty="0">
              <a:solidFill>
                <a:schemeClr val="tx1"/>
              </a:solidFill>
            </a:endParaRPr>
          </a:p>
          <a:p>
            <a:pPr lvl="1"/>
            <a:r>
              <a:rPr lang="en-IN" dirty="0">
                <a:solidFill>
                  <a:schemeClr val="tx1"/>
                </a:solidFill>
              </a:rPr>
              <a:t>We </a:t>
            </a:r>
            <a:r>
              <a:rPr lang="en-IN" b="1" dirty="0">
                <a:solidFill>
                  <a:srgbClr val="0070C0"/>
                </a:solidFill>
              </a:rPr>
              <a:t>simply use </a:t>
            </a:r>
            <a:r>
              <a:rPr lang="en-IN" dirty="0">
                <a:solidFill>
                  <a:schemeClr val="tx1"/>
                </a:solidFill>
              </a:rPr>
              <a:t>as many 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square brackets </a:t>
            </a:r>
            <a:r>
              <a:rPr lang="en-IN" dirty="0">
                <a:solidFill>
                  <a:schemeClr val="tx1"/>
                </a:solidFill>
              </a:rPr>
              <a:t>as there are </a:t>
            </a:r>
            <a:r>
              <a:rPr lang="en-IN" b="1" dirty="0">
                <a:solidFill>
                  <a:srgbClr val="7030A0"/>
                </a:solidFill>
              </a:rPr>
              <a:t>indices</a:t>
            </a:r>
          </a:p>
          <a:p>
            <a:pPr lvl="1"/>
            <a:endParaRPr lang="en-IN" dirty="0">
              <a:solidFill>
                <a:schemeClr val="tx1"/>
              </a:solidFill>
            </a:endParaRPr>
          </a:p>
          <a:p>
            <a:pPr lvl="1"/>
            <a:r>
              <a:rPr lang="en-IN" dirty="0">
                <a:solidFill>
                  <a:schemeClr val="tx1"/>
                </a:solidFill>
              </a:rPr>
              <a:t> Each </a:t>
            </a:r>
            <a:r>
              <a:rPr lang="en-IN" b="1" dirty="0">
                <a:solidFill>
                  <a:srgbClr val="002060"/>
                </a:solidFill>
              </a:rPr>
              <a:t>index</a:t>
            </a:r>
            <a:r>
              <a:rPr lang="en-IN" dirty="0">
                <a:solidFill>
                  <a:schemeClr val="tx1"/>
                </a:solidFill>
              </a:rPr>
              <a:t> must be </a:t>
            </a:r>
            <a:r>
              <a:rPr lang="en-IN" b="1" dirty="0">
                <a:solidFill>
                  <a:srgbClr val="C00000"/>
                </a:solidFill>
              </a:rPr>
              <a:t>enclosed </a:t>
            </a:r>
            <a:r>
              <a:rPr lang="en-IN" dirty="0">
                <a:solidFill>
                  <a:schemeClr val="tx1"/>
                </a:solidFill>
              </a:rPr>
              <a:t>in its 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own brackets </a:t>
            </a:r>
          </a:p>
          <a:p>
            <a:pPr lvl="1">
              <a:buNone/>
            </a:pPr>
            <a:r>
              <a:rPr lang="en-IN" b="1" dirty="0">
                <a:solidFill>
                  <a:schemeClr val="tx1"/>
                </a:solidFill>
              </a:rPr>
              <a:t>     </a:t>
            </a:r>
            <a:r>
              <a:rPr lang="en-IN" b="1" dirty="0">
                <a:solidFill>
                  <a:srgbClr val="0070C0"/>
                </a:solidFill>
              </a:rPr>
              <a:t>double[ ][ ]table = new double[100][10]; </a:t>
            </a:r>
          </a:p>
          <a:p>
            <a:pPr lvl="1">
              <a:buNone/>
            </a:pPr>
            <a:r>
              <a:rPr lang="en-IN" b="1" dirty="0">
                <a:solidFill>
                  <a:srgbClr val="C00000"/>
                </a:solidFill>
              </a:rPr>
              <a:t>     </a:t>
            </a:r>
            <a:r>
              <a:rPr lang="en-IN" b="1" dirty="0" err="1">
                <a:solidFill>
                  <a:srgbClr val="C00000"/>
                </a:solidFill>
              </a:rPr>
              <a:t>int</a:t>
            </a:r>
            <a:r>
              <a:rPr lang="en-IN" b="1" dirty="0">
                <a:solidFill>
                  <a:srgbClr val="C00000"/>
                </a:solidFill>
              </a:rPr>
              <a:t>[ ][ ][ ] figure = new </a:t>
            </a:r>
            <a:r>
              <a:rPr lang="en-IN" b="1" dirty="0" err="1">
                <a:solidFill>
                  <a:srgbClr val="C00000"/>
                </a:solidFill>
              </a:rPr>
              <a:t>int</a:t>
            </a:r>
            <a:r>
              <a:rPr lang="en-IN" b="1" dirty="0">
                <a:solidFill>
                  <a:srgbClr val="C00000"/>
                </a:solidFill>
              </a:rPr>
              <a:t>[10][20][30]; </a:t>
            </a:r>
          </a:p>
          <a:p>
            <a:pPr lvl="1">
              <a:buNone/>
            </a:pPr>
            <a:r>
              <a:rPr lang="en-IN" b="1" dirty="0">
                <a:solidFill>
                  <a:srgbClr val="7030A0"/>
                </a:solidFill>
              </a:rPr>
              <a:t>     Person[ ][ ] = new Person[10][100] </a:t>
            </a:r>
            <a:br>
              <a:rPr lang="en-IN" dirty="0">
                <a:solidFill>
                  <a:schemeClr val="tx1"/>
                </a:solidFill>
              </a:rPr>
            </a:b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Types Of </a:t>
            </a:r>
            <a:r>
              <a:rPr lang="en-US" sz="3200" b="1" dirty="0" err="1"/>
              <a:t>MultiDimensional</a:t>
            </a:r>
            <a:r>
              <a:rPr lang="en-US" sz="3200" b="1" dirty="0"/>
              <a:t> Array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Autofit/>
          </a:bodyPr>
          <a:lstStyle/>
          <a:p>
            <a:r>
              <a:rPr lang="en-IN" sz="2400" b="1" dirty="0">
                <a:solidFill>
                  <a:srgbClr val="0070C0"/>
                </a:solidFill>
              </a:rPr>
              <a:t>Java</a:t>
            </a:r>
            <a:r>
              <a:rPr lang="en-IN" sz="2400" dirty="0"/>
              <a:t> allows us to declare </a:t>
            </a:r>
            <a:r>
              <a:rPr lang="en-IN" sz="2400" b="1" dirty="0" err="1">
                <a:solidFill>
                  <a:srgbClr val="C00000"/>
                </a:solidFill>
              </a:rPr>
              <a:t>MultiDimensional</a:t>
            </a:r>
            <a:r>
              <a:rPr lang="en-IN" sz="2400" b="1" dirty="0">
                <a:solidFill>
                  <a:srgbClr val="C00000"/>
                </a:solidFill>
              </a:rPr>
              <a:t> arrays </a:t>
            </a:r>
            <a:r>
              <a:rPr lang="en-IN" sz="2400" dirty="0"/>
              <a:t>of 2 types:</a:t>
            </a:r>
          </a:p>
          <a:p>
            <a:pPr lvl="1"/>
            <a:endParaRPr lang="en-US" sz="2400" b="1" dirty="0">
              <a:solidFill>
                <a:schemeClr val="tx1"/>
              </a:solidFill>
            </a:endParaRPr>
          </a:p>
          <a:p>
            <a:pPr lvl="1"/>
            <a:r>
              <a:rPr lang="en-US" b="1" dirty="0">
                <a:solidFill>
                  <a:srgbClr val="7030A0"/>
                </a:solidFill>
              </a:rPr>
              <a:t>Rectangular Arrays</a:t>
            </a:r>
          </a:p>
          <a:p>
            <a:pPr lvl="2"/>
            <a:r>
              <a:rPr lang="en-US" dirty="0"/>
              <a:t>Where </a:t>
            </a:r>
            <a:r>
              <a:rPr lang="en-US" b="1" dirty="0">
                <a:solidFill>
                  <a:srgbClr val="00B050"/>
                </a:solidFill>
              </a:rPr>
              <a:t>each row </a:t>
            </a:r>
            <a:r>
              <a:rPr lang="en-US" dirty="0"/>
              <a:t>is of </a:t>
            </a:r>
            <a:r>
              <a:rPr lang="en-US" b="1" dirty="0">
                <a:solidFill>
                  <a:srgbClr val="0070C0"/>
                </a:solidFill>
              </a:rPr>
              <a:t>same length </a:t>
            </a:r>
            <a:r>
              <a:rPr lang="en-US" dirty="0"/>
              <a:t>,i.e. </a:t>
            </a:r>
            <a:r>
              <a:rPr lang="en-US" b="1" dirty="0">
                <a:solidFill>
                  <a:srgbClr val="C00000"/>
                </a:solidFill>
              </a:rPr>
              <a:t>number of columns </a:t>
            </a:r>
            <a:r>
              <a:rPr lang="en-US" dirty="0"/>
              <a:t>in </a:t>
            </a:r>
            <a:r>
              <a:rPr lang="en-US" b="1" dirty="0">
                <a:solidFill>
                  <a:srgbClr val="00B050"/>
                </a:solidFill>
              </a:rPr>
              <a:t>each row </a:t>
            </a:r>
            <a:r>
              <a:rPr lang="en-US" dirty="0"/>
              <a:t>is </a:t>
            </a:r>
            <a:r>
              <a:rPr lang="en-US" b="1" dirty="0">
                <a:solidFill>
                  <a:srgbClr val="002060"/>
                </a:solidFill>
              </a:rPr>
              <a:t>same.</a:t>
            </a:r>
          </a:p>
          <a:p>
            <a:pPr lvl="1"/>
            <a:endParaRPr lang="en-US" sz="2400" b="1" dirty="0">
              <a:solidFill>
                <a:schemeClr val="tx1"/>
              </a:solidFill>
            </a:endParaRPr>
          </a:p>
          <a:p>
            <a:pPr lvl="1"/>
            <a:endParaRPr lang="en-US" sz="2400" b="1" dirty="0">
              <a:solidFill>
                <a:schemeClr val="tx1"/>
              </a:solidFill>
            </a:endParaRPr>
          </a:p>
          <a:p>
            <a:pPr lvl="1"/>
            <a:r>
              <a:rPr lang="en-US" b="1" dirty="0">
                <a:solidFill>
                  <a:srgbClr val="7030A0"/>
                </a:solidFill>
              </a:rPr>
              <a:t>Jagged Arrays</a:t>
            </a:r>
          </a:p>
          <a:p>
            <a:pPr lvl="2"/>
            <a:r>
              <a:rPr lang="en-US" dirty="0"/>
              <a:t>Where </a:t>
            </a:r>
            <a:r>
              <a:rPr lang="en-US" b="1" dirty="0">
                <a:solidFill>
                  <a:srgbClr val="00B050"/>
                </a:solidFill>
              </a:rPr>
              <a:t>each row </a:t>
            </a:r>
            <a:r>
              <a:rPr lang="en-US" dirty="0"/>
              <a:t>can have </a:t>
            </a:r>
            <a:r>
              <a:rPr lang="en-US" b="1" dirty="0">
                <a:solidFill>
                  <a:srgbClr val="C00000"/>
                </a:solidFill>
              </a:rPr>
              <a:t>different length</a:t>
            </a:r>
            <a:endParaRPr lang="en-IN" b="1" dirty="0">
              <a:solidFill>
                <a:srgbClr val="C0000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Rectangular Array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 [ ][ ] A;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A = new 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[ ][ ] { { 1, 0, 12, -1 }, { 7, -3, 2, 5 }, { -5, -2, 2, -9 } };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1701" y="2708920"/>
            <a:ext cx="8606760" cy="169439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4" name="Thought Bubble: Cloud 3">
            <a:extLst>
              <a:ext uri="{FF2B5EF4-FFF2-40B4-BE49-F238E27FC236}">
                <a16:creationId xmlns:a16="http://schemas.microsoft.com/office/drawing/2014/main" id="{F7C06144-2C0D-4679-8E45-F73E8EBE32BC}"/>
              </a:ext>
            </a:extLst>
          </p:cNvPr>
          <p:cNvSpPr/>
          <p:nvPr/>
        </p:nvSpPr>
        <p:spPr>
          <a:xfrm>
            <a:off x="3059832" y="4900549"/>
            <a:ext cx="3960440" cy="1445355"/>
          </a:xfrm>
          <a:prstGeom prst="cloudCallout">
            <a:avLst>
              <a:gd name="adj1" fmla="val -90736"/>
              <a:gd name="adj2" fmla="val -859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This is </a:t>
            </a:r>
            <a:r>
              <a:rPr lang="en-US" b="1" dirty="0">
                <a:solidFill>
                  <a:srgbClr val="FFFF00"/>
                </a:solidFill>
              </a:rPr>
              <a:t>LOGICAL VIEW </a:t>
            </a:r>
            <a:r>
              <a:rPr lang="en-US" b="1" dirty="0"/>
              <a:t>of an array , not its actual diagram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803849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Actual Memory Diagram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 [ ][ ] A;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A = new 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[ ][ ] { { 1, 0, 12, -1 }, { 7, -3, 2, 5 }, { -5, -2, 2, -9 } };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1701" y="2708920"/>
            <a:ext cx="8660779" cy="3035589"/>
          </a:xfrm>
          <a:prstGeom prst="rect">
            <a:avLst/>
          </a:prstGeom>
          <a:solidFill>
            <a:schemeClr val="bg1"/>
          </a:solidFill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Jagged Array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Autofit/>
          </a:bodyPr>
          <a:lstStyle/>
          <a:p>
            <a:r>
              <a:rPr lang="en-IN" sz="2400" b="1" dirty="0">
                <a:solidFill>
                  <a:srgbClr val="0070C0"/>
                </a:solidFill>
              </a:rPr>
              <a:t>Each row </a:t>
            </a:r>
            <a:r>
              <a:rPr lang="en-IN" sz="2400" dirty="0"/>
              <a:t>in a </a:t>
            </a:r>
            <a:r>
              <a:rPr lang="en-IN" sz="2400" b="1" dirty="0">
                <a:solidFill>
                  <a:srgbClr val="7030A0"/>
                </a:solidFill>
              </a:rPr>
              <a:t>two-dimensional array </a:t>
            </a:r>
            <a:r>
              <a:rPr lang="en-IN" sz="2400" b="1" dirty="0">
                <a:solidFill>
                  <a:srgbClr val="00B050"/>
                </a:solidFill>
              </a:rPr>
              <a:t>need not have </a:t>
            </a:r>
            <a:r>
              <a:rPr lang="en-IN" sz="2400" dirty="0"/>
              <a:t>the </a:t>
            </a:r>
            <a:r>
              <a:rPr lang="en-IN" sz="2400" b="1" dirty="0">
                <a:solidFill>
                  <a:srgbClr val="C00000"/>
                </a:solidFill>
              </a:rPr>
              <a:t>same </a:t>
            </a:r>
            <a:r>
              <a:rPr lang="en-IN" sz="2400" dirty="0"/>
              <a:t>number of </a:t>
            </a:r>
            <a:r>
              <a:rPr lang="en-IN" sz="2400" b="1" dirty="0">
                <a:solidFill>
                  <a:srgbClr val="002060"/>
                </a:solidFill>
              </a:rPr>
              <a:t>elements </a:t>
            </a:r>
          </a:p>
          <a:p>
            <a:pPr lvl="1"/>
            <a:endParaRPr lang="en-IN" sz="2400" dirty="0">
              <a:solidFill>
                <a:schemeClr val="tx1"/>
              </a:solidFill>
            </a:endParaRPr>
          </a:p>
          <a:p>
            <a:pPr lvl="1"/>
            <a:r>
              <a:rPr lang="en-IN" b="1" dirty="0">
                <a:solidFill>
                  <a:srgbClr val="0070C0"/>
                </a:solidFill>
              </a:rPr>
              <a:t>Different rows</a:t>
            </a:r>
            <a:r>
              <a:rPr lang="en-IN" dirty="0">
                <a:solidFill>
                  <a:schemeClr val="tx1"/>
                </a:solidFill>
              </a:rPr>
              <a:t> can have </a:t>
            </a:r>
            <a:r>
              <a:rPr lang="en-IN" b="1" dirty="0">
                <a:solidFill>
                  <a:srgbClr val="C00000"/>
                </a:solidFill>
              </a:rPr>
              <a:t>different numbers of columns  </a:t>
            </a:r>
          </a:p>
          <a:p>
            <a:pPr lvl="1"/>
            <a:endParaRPr lang="en-IN" dirty="0">
              <a:solidFill>
                <a:schemeClr val="tx1"/>
              </a:solidFill>
            </a:endParaRPr>
          </a:p>
          <a:p>
            <a:pPr lvl="1"/>
            <a:r>
              <a:rPr lang="en-IN" dirty="0">
                <a:solidFill>
                  <a:schemeClr val="tx1"/>
                </a:solidFill>
              </a:rPr>
              <a:t>An </a:t>
            </a:r>
            <a:r>
              <a:rPr lang="en-IN" b="1" dirty="0">
                <a:solidFill>
                  <a:srgbClr val="0070C0"/>
                </a:solidFill>
              </a:rPr>
              <a:t>array</a:t>
            </a:r>
            <a:r>
              <a:rPr lang="en-IN" dirty="0">
                <a:solidFill>
                  <a:schemeClr val="tx1"/>
                </a:solidFill>
              </a:rPr>
              <a:t> that has a 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different number of elements per row </a:t>
            </a:r>
            <a:r>
              <a:rPr lang="en-IN" dirty="0">
                <a:solidFill>
                  <a:schemeClr val="tx1"/>
                </a:solidFill>
              </a:rPr>
              <a:t>it is called a </a:t>
            </a:r>
            <a:r>
              <a:rPr lang="en-IN" b="1" dirty="0">
                <a:solidFill>
                  <a:srgbClr val="7030A0"/>
                </a:solidFill>
              </a:rPr>
              <a:t>jagged array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Jagged Array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double [ ][ ] a; </a:t>
            </a:r>
          </a:p>
          <a:p>
            <a:pPr>
              <a:buNone/>
            </a:pPr>
            <a:endParaRPr lang="en-IN" sz="2400" b="1" dirty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a = new double[3][ ]; </a:t>
            </a:r>
          </a:p>
          <a:p>
            <a:pPr>
              <a:buNone/>
            </a:pPr>
            <a:endParaRPr lang="en-IN" sz="2400" b="1" dirty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a[0] = new double[5]; </a:t>
            </a:r>
          </a:p>
          <a:p>
            <a:pPr>
              <a:buNone/>
            </a:pPr>
            <a:endParaRPr lang="en-IN" sz="2400" b="1" dirty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a[1] = new double[10]; </a:t>
            </a:r>
          </a:p>
          <a:p>
            <a:pPr>
              <a:buNone/>
            </a:pPr>
            <a:endParaRPr lang="en-IN" sz="2400" b="1" dirty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a[2] = new double[4];</a:t>
            </a:r>
            <a:endParaRPr lang="en-IN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Jagged Array</a:t>
            </a:r>
            <a:endParaRPr lang="en-IN" sz="3200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Content Placeholder 3" descr="arrayquest6.png"/>
          <p:cNvPicPr>
            <a:picLocks noGrp="1" noChangeAspect="1"/>
          </p:cNvPicPr>
          <p:nvPr>
            <p:ph sz="quarter" idx="1"/>
          </p:nvPr>
        </p:nvPicPr>
        <p:blipFill>
          <a:blip r:embed="rId4"/>
          <a:stretch>
            <a:fillRect/>
          </a:stretch>
        </p:blipFill>
        <p:spPr>
          <a:xfrm>
            <a:off x="142844" y="1357298"/>
            <a:ext cx="8786874" cy="5357850"/>
          </a:xfrm>
          <a:prstGeom prst="rect">
            <a:avLst/>
          </a:prstGeom>
        </p:spPr>
      </p:pic>
      <p:sp>
        <p:nvSpPr>
          <p:cNvPr id="8" name="Rectangular Callout 7"/>
          <p:cNvSpPr/>
          <p:nvPr/>
        </p:nvSpPr>
        <p:spPr>
          <a:xfrm>
            <a:off x="6286512" y="4143380"/>
            <a:ext cx="2571768" cy="2214578"/>
          </a:xfrm>
          <a:prstGeom prst="wedgeRectCallout">
            <a:avLst>
              <a:gd name="adj1" fmla="val -20833"/>
              <a:gd name="adj2" fmla="val 498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FFFF00"/>
                </a:solidFill>
              </a:rPr>
              <a:t>How many objects are created 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643702" y="5896293"/>
            <a:ext cx="1444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4 Objects </a:t>
            </a:r>
            <a:endParaRPr lang="en-IN" sz="2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Popular Interview Question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Autofit/>
          </a:bodyPr>
          <a:lstStyle/>
          <a:p>
            <a:r>
              <a:rPr lang="en-IN" sz="2400" b="1" dirty="0">
                <a:solidFill>
                  <a:srgbClr val="0070C0"/>
                </a:solidFill>
              </a:rPr>
              <a:t>Explain</a:t>
            </a:r>
            <a:r>
              <a:rPr lang="en-IN" sz="2400" dirty="0"/>
              <a:t> the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following code: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getfile (8)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2357430"/>
            <a:ext cx="8715436" cy="296521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Popular Interview Question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Autofit/>
          </a:bodyPr>
          <a:lstStyle/>
          <a:p>
            <a:r>
              <a:rPr lang="en-IN" sz="2400" b="1" dirty="0">
                <a:solidFill>
                  <a:srgbClr val="0070C0"/>
                </a:solidFill>
              </a:rPr>
              <a:t>Memory diagram</a:t>
            </a:r>
            <a:r>
              <a:rPr lang="en-IN" sz="2400" dirty="0"/>
              <a:t> of the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previous code: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getfile (8)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143116"/>
            <a:ext cx="9001156" cy="45005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Popular Interview Question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Autofit/>
          </a:bodyPr>
          <a:lstStyle/>
          <a:p>
            <a:r>
              <a:rPr lang="en-IN" sz="2400" b="1" dirty="0">
                <a:solidFill>
                  <a:srgbClr val="0070C0"/>
                </a:solidFill>
              </a:rPr>
              <a:t>How many object </a:t>
            </a:r>
            <a:r>
              <a:rPr lang="en-IN" sz="2400" dirty="0"/>
              <a:t>are created in the 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following ode: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getfile (8)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2214554"/>
            <a:ext cx="8072494" cy="274646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00034" y="5214950"/>
            <a:ext cx="39901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7030A0"/>
                </a:solidFill>
              </a:rPr>
              <a:t>Three objects </a:t>
            </a:r>
            <a:r>
              <a:rPr lang="en-US" sz="2400" dirty="0"/>
              <a:t>will be </a:t>
            </a:r>
            <a:r>
              <a:rPr lang="en-US" sz="2400" b="1" dirty="0">
                <a:solidFill>
                  <a:srgbClr val="00B050"/>
                </a:solidFill>
              </a:rPr>
              <a:t>created </a:t>
            </a:r>
            <a:endParaRPr lang="en-IN" sz="2400" b="1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What Is an Array ?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Autofit/>
          </a:bodyPr>
          <a:lstStyle/>
          <a:p>
            <a:r>
              <a:rPr lang="en-IN" sz="2400" b="1" dirty="0">
                <a:solidFill>
                  <a:srgbClr val="0070C0"/>
                </a:solidFill>
              </a:rPr>
              <a:t>Arrays</a:t>
            </a:r>
            <a:r>
              <a:rPr lang="en-IN" sz="2400" dirty="0"/>
              <a:t> are </a:t>
            </a:r>
            <a:r>
              <a:rPr lang="en-IN" sz="2400" b="1" dirty="0">
                <a:solidFill>
                  <a:srgbClr val="7030A0"/>
                </a:solidFill>
              </a:rPr>
              <a:t>indexed based collection </a:t>
            </a:r>
            <a:r>
              <a:rPr lang="en-IN" sz="2400" dirty="0"/>
              <a:t>of </a:t>
            </a:r>
            <a:r>
              <a:rPr lang="en-IN" sz="2400" b="1" dirty="0">
                <a:solidFill>
                  <a:srgbClr val="00B050"/>
                </a:solidFill>
              </a:rPr>
              <a:t>homogeneous</a:t>
            </a:r>
            <a:r>
              <a:rPr lang="en-IN" sz="2400" dirty="0"/>
              <a:t> data.</a:t>
            </a:r>
          </a:p>
          <a:p>
            <a:endParaRPr lang="en-IN" sz="2400" dirty="0"/>
          </a:p>
          <a:p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In other words </a:t>
            </a:r>
            <a:r>
              <a:rPr lang="en-IN" sz="2400" dirty="0"/>
              <a:t>, we can say </a:t>
            </a:r>
            <a:r>
              <a:rPr lang="en-IN" sz="2400" b="1" dirty="0">
                <a:solidFill>
                  <a:srgbClr val="C00000"/>
                </a:solidFill>
              </a:rPr>
              <a:t>they are </a:t>
            </a:r>
            <a:r>
              <a:rPr lang="en-IN" sz="2400" dirty="0"/>
              <a:t>a </a:t>
            </a:r>
            <a:r>
              <a:rPr lang="en-IN" sz="2400" b="1" dirty="0">
                <a:solidFill>
                  <a:srgbClr val="00B050"/>
                </a:solidFill>
              </a:rPr>
              <a:t>set of data elements </a:t>
            </a:r>
            <a:r>
              <a:rPr lang="en-IN" sz="2400" dirty="0"/>
              <a:t>of the </a:t>
            </a:r>
            <a:r>
              <a:rPr lang="en-IN" sz="2400" b="1" dirty="0">
                <a:solidFill>
                  <a:srgbClr val="0070C0"/>
                </a:solidFill>
              </a:rPr>
              <a:t>same type </a:t>
            </a:r>
            <a:r>
              <a:rPr lang="en-IN" sz="2400" dirty="0"/>
              <a:t>and are </a:t>
            </a:r>
            <a:r>
              <a:rPr lang="en-IN" sz="2400" b="1" dirty="0">
                <a:solidFill>
                  <a:srgbClr val="7030A0"/>
                </a:solidFill>
              </a:rPr>
              <a:t>always accessed </a:t>
            </a:r>
            <a:r>
              <a:rPr lang="en-IN" sz="2400" dirty="0"/>
              <a:t>using their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index</a:t>
            </a:r>
            <a:r>
              <a:rPr lang="en-IN" sz="2400" b="1" dirty="0"/>
              <a:t> </a:t>
            </a:r>
            <a:r>
              <a:rPr lang="en-IN" sz="2400" dirty="0"/>
              <a:t>nos.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Popular Interview Question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Autofit/>
          </a:bodyPr>
          <a:lstStyle/>
          <a:p>
            <a:r>
              <a:rPr lang="en-IN" sz="2400" b="1" dirty="0">
                <a:solidFill>
                  <a:srgbClr val="0070C0"/>
                </a:solidFill>
              </a:rPr>
              <a:t>Write</a:t>
            </a:r>
            <a:r>
              <a:rPr lang="en-IN" sz="2400" dirty="0"/>
              <a:t> the </a:t>
            </a:r>
            <a:r>
              <a:rPr lang="en-IN" sz="2400" b="1" dirty="0">
                <a:solidFill>
                  <a:srgbClr val="7030A0"/>
                </a:solidFill>
              </a:rPr>
              <a:t>array declaration </a:t>
            </a:r>
            <a:r>
              <a:rPr lang="en-IN" sz="2400" dirty="0"/>
              <a:t>for the </a:t>
            </a:r>
            <a:r>
              <a:rPr lang="en-IN" sz="2400" b="1" dirty="0">
                <a:solidFill>
                  <a:srgbClr val="C00000"/>
                </a:solidFill>
              </a:rPr>
              <a:t>following diagram </a:t>
            </a:r>
            <a:r>
              <a:rPr lang="en-IN" sz="2400" dirty="0"/>
              <a:t>?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getfile (8)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44" y="2000240"/>
            <a:ext cx="5500726" cy="435771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643570" y="2147067"/>
            <a:ext cx="350046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 err="1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US" sz="2100" b="1" dirty="0">
                <a:solidFill>
                  <a:schemeClr val="accent6">
                    <a:lumMod val="75000"/>
                  </a:schemeClr>
                </a:solidFill>
              </a:rPr>
              <a:t> [][][]</a:t>
            </a:r>
            <a:r>
              <a:rPr lang="en-US" sz="2100" b="1" dirty="0" err="1">
                <a:solidFill>
                  <a:schemeClr val="accent6">
                    <a:lumMod val="75000"/>
                  </a:schemeClr>
                </a:solidFill>
              </a:rPr>
              <a:t>arr</a:t>
            </a:r>
            <a:r>
              <a:rPr lang="en-US" sz="2100" b="1" dirty="0">
                <a:solidFill>
                  <a:schemeClr val="accent6">
                    <a:lumMod val="75000"/>
                  </a:schemeClr>
                </a:solidFill>
              </a:rPr>
              <a:t>=new </a:t>
            </a:r>
            <a:r>
              <a:rPr lang="en-US" sz="2100" b="1" dirty="0" err="1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US" sz="2100" b="1" dirty="0">
                <a:solidFill>
                  <a:schemeClr val="accent6">
                    <a:lumMod val="75000"/>
                  </a:schemeClr>
                </a:solidFill>
              </a:rPr>
              <a:t>[2][][];</a:t>
            </a:r>
          </a:p>
          <a:p>
            <a:r>
              <a:rPr lang="en-US" sz="2100" b="1" dirty="0" err="1">
                <a:solidFill>
                  <a:srgbClr val="002060"/>
                </a:solidFill>
              </a:rPr>
              <a:t>arr</a:t>
            </a:r>
            <a:r>
              <a:rPr lang="en-US" sz="2100" b="1" dirty="0">
                <a:solidFill>
                  <a:srgbClr val="002060"/>
                </a:solidFill>
              </a:rPr>
              <a:t>[0]=new </a:t>
            </a:r>
            <a:r>
              <a:rPr lang="en-US" sz="2100" b="1" dirty="0" err="1">
                <a:solidFill>
                  <a:srgbClr val="002060"/>
                </a:solidFill>
              </a:rPr>
              <a:t>int</a:t>
            </a:r>
            <a:r>
              <a:rPr lang="en-US" sz="2100" b="1" dirty="0">
                <a:solidFill>
                  <a:srgbClr val="002060"/>
                </a:solidFill>
              </a:rPr>
              <a:t>[3][ ];</a:t>
            </a:r>
          </a:p>
          <a:p>
            <a:r>
              <a:rPr lang="en-US" sz="2100" b="1" dirty="0" err="1">
                <a:solidFill>
                  <a:srgbClr val="0070C0"/>
                </a:solidFill>
              </a:rPr>
              <a:t>arr</a:t>
            </a:r>
            <a:r>
              <a:rPr lang="en-US" sz="2100" b="1" dirty="0">
                <a:solidFill>
                  <a:srgbClr val="0070C0"/>
                </a:solidFill>
              </a:rPr>
              <a:t>[1]=new </a:t>
            </a:r>
            <a:r>
              <a:rPr lang="en-US" sz="2100" b="1" dirty="0" err="1">
                <a:solidFill>
                  <a:srgbClr val="0070C0"/>
                </a:solidFill>
              </a:rPr>
              <a:t>int</a:t>
            </a:r>
            <a:r>
              <a:rPr lang="en-US" sz="2100" b="1" dirty="0">
                <a:solidFill>
                  <a:srgbClr val="0070C0"/>
                </a:solidFill>
              </a:rPr>
              <a:t>[2][ ];</a:t>
            </a:r>
          </a:p>
          <a:p>
            <a:r>
              <a:rPr lang="en-US" sz="2100" b="1" dirty="0" err="1">
                <a:solidFill>
                  <a:srgbClr val="002060"/>
                </a:solidFill>
              </a:rPr>
              <a:t>arr</a:t>
            </a:r>
            <a:r>
              <a:rPr lang="en-US" sz="2100" b="1" dirty="0">
                <a:solidFill>
                  <a:srgbClr val="002060"/>
                </a:solidFill>
              </a:rPr>
              <a:t>[0][0]=new </a:t>
            </a:r>
            <a:r>
              <a:rPr lang="en-US" sz="2100" b="1" dirty="0" err="1">
                <a:solidFill>
                  <a:srgbClr val="002060"/>
                </a:solidFill>
              </a:rPr>
              <a:t>int</a:t>
            </a:r>
            <a:r>
              <a:rPr lang="en-US" sz="2100" b="1" dirty="0">
                <a:solidFill>
                  <a:srgbClr val="002060"/>
                </a:solidFill>
              </a:rPr>
              <a:t>[1];</a:t>
            </a:r>
          </a:p>
          <a:p>
            <a:r>
              <a:rPr lang="en-US" sz="2100" b="1" dirty="0" err="1">
                <a:solidFill>
                  <a:srgbClr val="002060"/>
                </a:solidFill>
              </a:rPr>
              <a:t>arr</a:t>
            </a:r>
            <a:r>
              <a:rPr lang="en-US" sz="2100" b="1" dirty="0">
                <a:solidFill>
                  <a:srgbClr val="002060"/>
                </a:solidFill>
              </a:rPr>
              <a:t>[0][1]=new </a:t>
            </a:r>
            <a:r>
              <a:rPr lang="en-US" sz="2100" b="1" dirty="0" err="1">
                <a:solidFill>
                  <a:srgbClr val="002060"/>
                </a:solidFill>
              </a:rPr>
              <a:t>int</a:t>
            </a:r>
            <a:r>
              <a:rPr lang="en-US" sz="2100" b="1" dirty="0">
                <a:solidFill>
                  <a:srgbClr val="002060"/>
                </a:solidFill>
              </a:rPr>
              <a:t>[2];</a:t>
            </a:r>
          </a:p>
          <a:p>
            <a:r>
              <a:rPr lang="en-US" sz="2100" b="1" dirty="0" err="1">
                <a:solidFill>
                  <a:srgbClr val="002060"/>
                </a:solidFill>
              </a:rPr>
              <a:t>arr</a:t>
            </a:r>
            <a:r>
              <a:rPr lang="en-US" sz="2100" b="1" dirty="0">
                <a:solidFill>
                  <a:srgbClr val="002060"/>
                </a:solidFill>
              </a:rPr>
              <a:t>[0][2]=new </a:t>
            </a:r>
            <a:r>
              <a:rPr lang="en-US" sz="2100" b="1" dirty="0" err="1">
                <a:solidFill>
                  <a:srgbClr val="002060"/>
                </a:solidFill>
              </a:rPr>
              <a:t>int</a:t>
            </a:r>
            <a:r>
              <a:rPr lang="en-US" sz="2100" b="1" dirty="0">
                <a:solidFill>
                  <a:srgbClr val="002060"/>
                </a:solidFill>
              </a:rPr>
              <a:t> [3];</a:t>
            </a:r>
          </a:p>
          <a:p>
            <a:r>
              <a:rPr lang="en-US" sz="2100" b="1" dirty="0" err="1">
                <a:solidFill>
                  <a:srgbClr val="0070C0"/>
                </a:solidFill>
              </a:rPr>
              <a:t>arr</a:t>
            </a:r>
            <a:r>
              <a:rPr lang="en-US" sz="2100" b="1" dirty="0">
                <a:solidFill>
                  <a:srgbClr val="0070C0"/>
                </a:solidFill>
              </a:rPr>
              <a:t>[1][0]=new </a:t>
            </a:r>
            <a:r>
              <a:rPr lang="en-US" sz="2100" b="1" dirty="0" err="1">
                <a:solidFill>
                  <a:srgbClr val="0070C0"/>
                </a:solidFill>
              </a:rPr>
              <a:t>int</a:t>
            </a:r>
            <a:r>
              <a:rPr lang="en-US" sz="2100" b="1" dirty="0">
                <a:solidFill>
                  <a:srgbClr val="0070C0"/>
                </a:solidFill>
              </a:rPr>
              <a:t> [2];</a:t>
            </a:r>
          </a:p>
          <a:p>
            <a:r>
              <a:rPr lang="en-US" sz="2100" b="1" dirty="0" err="1">
                <a:solidFill>
                  <a:srgbClr val="0070C0"/>
                </a:solidFill>
              </a:rPr>
              <a:t>arr</a:t>
            </a:r>
            <a:r>
              <a:rPr lang="en-US" sz="2100" b="1" dirty="0">
                <a:solidFill>
                  <a:srgbClr val="0070C0"/>
                </a:solidFill>
              </a:rPr>
              <a:t>[1][1]=new </a:t>
            </a:r>
            <a:r>
              <a:rPr lang="en-US" sz="2100" b="1" dirty="0" err="1">
                <a:solidFill>
                  <a:srgbClr val="0070C0"/>
                </a:solidFill>
              </a:rPr>
              <a:t>int</a:t>
            </a:r>
            <a:r>
              <a:rPr lang="en-US" sz="2100" b="1" dirty="0">
                <a:solidFill>
                  <a:srgbClr val="0070C0"/>
                </a:solidFill>
              </a:rPr>
              <a:t> [2]</a:t>
            </a:r>
            <a:endParaRPr lang="en-IN" sz="2100" b="1" dirty="0">
              <a:solidFill>
                <a:srgbClr val="0070C0"/>
              </a:solidFill>
            </a:endParaRPr>
          </a:p>
        </p:txBody>
      </p:sp>
      <p:sp>
        <p:nvSpPr>
          <p:cNvPr id="11" name="Rectangular Callout 10"/>
          <p:cNvSpPr/>
          <p:nvPr/>
        </p:nvSpPr>
        <p:spPr>
          <a:xfrm>
            <a:off x="2714612" y="4929198"/>
            <a:ext cx="3357586" cy="1714512"/>
          </a:xfrm>
          <a:prstGeom prst="wedgeRectCallout">
            <a:avLst>
              <a:gd name="adj1" fmla="val -20833"/>
              <a:gd name="adj2" fmla="val 498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FF00"/>
                </a:solidFill>
              </a:rPr>
              <a:t>How many objects are created ?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357554" y="6072206"/>
            <a:ext cx="21479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8 Objects </a:t>
            </a:r>
            <a:endParaRPr lang="en-IN" sz="2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Popular Interview Question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Autofit/>
          </a:bodyPr>
          <a:lstStyle/>
          <a:p>
            <a:r>
              <a:rPr lang="en-IN" sz="2400" b="1" dirty="0">
                <a:solidFill>
                  <a:srgbClr val="0070C0"/>
                </a:solidFill>
              </a:rPr>
              <a:t>Draw</a:t>
            </a:r>
            <a:r>
              <a:rPr lang="en-IN" sz="2400" dirty="0"/>
              <a:t> the </a:t>
            </a:r>
            <a:r>
              <a:rPr lang="en-IN" sz="2400" b="1" dirty="0">
                <a:solidFill>
                  <a:srgbClr val="C00000"/>
                </a:solidFill>
              </a:rPr>
              <a:t>memory diagram</a:t>
            </a:r>
            <a:r>
              <a:rPr lang="en-IN" sz="2400" dirty="0"/>
              <a:t> for the </a:t>
            </a:r>
            <a:r>
              <a:rPr lang="en-IN" sz="2400" dirty="0">
                <a:solidFill>
                  <a:schemeClr val="accent6">
                    <a:lumMod val="75000"/>
                  </a:schemeClr>
                </a:solidFill>
              </a:rPr>
              <a:t>following code </a:t>
            </a:r>
            <a:r>
              <a:rPr lang="en-IN" sz="2400" dirty="0"/>
              <a:t>?</a:t>
            </a:r>
          </a:p>
          <a:p>
            <a:endParaRPr lang="en-US" sz="2400" b="1" dirty="0"/>
          </a:p>
          <a:p>
            <a:r>
              <a:rPr lang="en-US" sz="2400" b="1" u="sng" dirty="0">
                <a:solidFill>
                  <a:srgbClr val="0070C0"/>
                </a:solidFill>
              </a:rPr>
              <a:t>Code: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String 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</a:rPr>
              <a:t>multiStrArr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[][] = new String[][]{ {"A", "B"}, null, 						       {"Jan", "Feb", "Mar“}};</a:t>
            </a:r>
            <a:endParaRPr lang="en-US" b="1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Arrayquest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000504"/>
            <a:ext cx="9001156" cy="25003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Popular Interview Questions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Autofit/>
          </a:bodyPr>
          <a:lstStyle/>
          <a:p>
            <a:r>
              <a:rPr lang="en-US" sz="2400" dirty="0"/>
              <a:t>Explain the following declarations:</a:t>
            </a:r>
          </a:p>
          <a:p>
            <a:endParaRPr lang="en-US" sz="2800" dirty="0"/>
          </a:p>
          <a:p>
            <a:pPr lvl="1">
              <a:buNone/>
            </a:pPr>
            <a:r>
              <a:rPr lang="en-US" sz="2400" dirty="0">
                <a:solidFill>
                  <a:schemeClr val="tx1"/>
                </a:solidFill>
              </a:rPr>
              <a:t>	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[ ] 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</a:rPr>
              <a:t>arr,brr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;  </a:t>
            </a:r>
          </a:p>
          <a:p>
            <a:pPr lvl="1">
              <a:buNone/>
            </a:pPr>
            <a:r>
              <a:rPr lang="en-US" sz="2400" dirty="0">
                <a:solidFill>
                  <a:schemeClr val="tx1"/>
                </a:solidFill>
              </a:rPr>
              <a:t>	</a:t>
            </a:r>
            <a:r>
              <a:rPr lang="en-US" sz="2400" b="1" dirty="0">
                <a:solidFill>
                  <a:srgbClr val="0070C0"/>
                </a:solidFill>
              </a:rPr>
              <a:t>// </a:t>
            </a:r>
            <a:r>
              <a:rPr lang="en-US" sz="2400" b="1" dirty="0" err="1">
                <a:solidFill>
                  <a:srgbClr val="C00000"/>
                </a:solidFill>
              </a:rPr>
              <a:t>arr</a:t>
            </a:r>
            <a:r>
              <a:rPr lang="en-US" sz="2400" b="1" dirty="0">
                <a:solidFill>
                  <a:srgbClr val="0070C0"/>
                </a:solidFill>
              </a:rPr>
              <a:t> is </a:t>
            </a:r>
            <a:r>
              <a:rPr lang="en-US" sz="2400" b="1" dirty="0">
                <a:solidFill>
                  <a:srgbClr val="00B050"/>
                </a:solidFill>
              </a:rPr>
              <a:t>1D</a:t>
            </a:r>
            <a:r>
              <a:rPr lang="en-US" sz="2400" b="1" dirty="0">
                <a:solidFill>
                  <a:srgbClr val="0070C0"/>
                </a:solidFill>
              </a:rPr>
              <a:t> array , </a:t>
            </a:r>
            <a:r>
              <a:rPr lang="en-US" sz="2400" b="1" dirty="0" err="1">
                <a:solidFill>
                  <a:srgbClr val="C00000"/>
                </a:solidFill>
              </a:rPr>
              <a:t>brr</a:t>
            </a:r>
            <a:r>
              <a:rPr lang="en-US" sz="2400" b="1" dirty="0">
                <a:solidFill>
                  <a:srgbClr val="0070C0"/>
                </a:solidFill>
              </a:rPr>
              <a:t> is a </a:t>
            </a:r>
            <a:r>
              <a:rPr lang="en-US" sz="2400" b="1" dirty="0">
                <a:solidFill>
                  <a:srgbClr val="00B050"/>
                </a:solidFill>
              </a:rPr>
              <a:t>1D</a:t>
            </a:r>
            <a:r>
              <a:rPr lang="en-US" sz="2400" b="1" dirty="0">
                <a:solidFill>
                  <a:srgbClr val="0070C0"/>
                </a:solidFill>
              </a:rPr>
              <a:t> array</a:t>
            </a:r>
          </a:p>
          <a:p>
            <a:pPr lvl="1">
              <a:buNone/>
            </a:pPr>
            <a:r>
              <a:rPr lang="en-US" sz="2400" dirty="0">
                <a:solidFill>
                  <a:schemeClr val="tx1"/>
                </a:solidFill>
              </a:rPr>
              <a:t>	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 [ ] 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</a:rPr>
              <a:t>arr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[ ],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</a:rPr>
              <a:t>brr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;</a:t>
            </a:r>
          </a:p>
          <a:p>
            <a:pPr lvl="1">
              <a:buNone/>
            </a:pPr>
            <a:r>
              <a:rPr lang="en-US" sz="2400" b="1" dirty="0">
                <a:solidFill>
                  <a:srgbClr val="0070C0"/>
                </a:solidFill>
              </a:rPr>
              <a:t>   //</a:t>
            </a:r>
            <a:r>
              <a:rPr lang="en-US" sz="2400" b="1" dirty="0" err="1">
                <a:solidFill>
                  <a:srgbClr val="C00000"/>
                </a:solidFill>
              </a:rPr>
              <a:t>arr</a:t>
            </a:r>
            <a:r>
              <a:rPr lang="en-US" sz="2400" b="1" dirty="0">
                <a:solidFill>
                  <a:srgbClr val="0070C0"/>
                </a:solidFill>
              </a:rPr>
              <a:t> is a </a:t>
            </a:r>
            <a:r>
              <a:rPr lang="en-US" sz="2400" b="1" dirty="0">
                <a:solidFill>
                  <a:srgbClr val="00B050"/>
                </a:solidFill>
              </a:rPr>
              <a:t>2D</a:t>
            </a:r>
            <a:r>
              <a:rPr lang="en-US" sz="2400" b="1" dirty="0">
                <a:solidFill>
                  <a:srgbClr val="0070C0"/>
                </a:solidFill>
              </a:rPr>
              <a:t> array, </a:t>
            </a:r>
            <a:r>
              <a:rPr lang="en-US" sz="2400" b="1" dirty="0" err="1">
                <a:solidFill>
                  <a:srgbClr val="C00000"/>
                </a:solidFill>
              </a:rPr>
              <a:t>brr</a:t>
            </a:r>
            <a:r>
              <a:rPr lang="en-US" sz="2400" b="1" dirty="0">
                <a:solidFill>
                  <a:srgbClr val="0070C0"/>
                </a:solidFill>
              </a:rPr>
              <a:t> is a </a:t>
            </a:r>
            <a:r>
              <a:rPr lang="en-US" sz="2400" b="1" dirty="0">
                <a:solidFill>
                  <a:srgbClr val="00B050"/>
                </a:solidFill>
              </a:rPr>
              <a:t>1D</a:t>
            </a:r>
            <a:r>
              <a:rPr lang="en-US" sz="2400" b="1" dirty="0">
                <a:solidFill>
                  <a:srgbClr val="0070C0"/>
                </a:solidFill>
              </a:rPr>
              <a:t> array</a:t>
            </a:r>
          </a:p>
          <a:p>
            <a:pPr lvl="1">
              <a:buNone/>
            </a:pPr>
            <a:r>
              <a:rPr lang="en-US" sz="2400" dirty="0">
                <a:solidFill>
                  <a:schemeClr val="tx1"/>
                </a:solidFill>
              </a:rPr>
              <a:t>	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 [ ] 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</a:rPr>
              <a:t>arr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[ ] ,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</a:rPr>
              <a:t>brr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[ ];</a:t>
            </a:r>
          </a:p>
          <a:p>
            <a:pPr lvl="1">
              <a:buNone/>
            </a:pPr>
            <a:r>
              <a:rPr lang="en-US" sz="2400" b="1" dirty="0">
                <a:solidFill>
                  <a:srgbClr val="0070C0"/>
                </a:solidFill>
              </a:rPr>
              <a:t>  // </a:t>
            </a:r>
            <a:r>
              <a:rPr lang="en-US" sz="2400" b="1" dirty="0" err="1">
                <a:solidFill>
                  <a:srgbClr val="C00000"/>
                </a:solidFill>
              </a:rPr>
              <a:t>arr</a:t>
            </a:r>
            <a:r>
              <a:rPr lang="en-US" sz="2400" b="1" dirty="0">
                <a:solidFill>
                  <a:srgbClr val="C00000"/>
                </a:solidFill>
              </a:rPr>
              <a:t> </a:t>
            </a:r>
            <a:r>
              <a:rPr lang="en-US" sz="2400" b="1" dirty="0">
                <a:solidFill>
                  <a:srgbClr val="0070C0"/>
                </a:solidFill>
              </a:rPr>
              <a:t>and </a:t>
            </a:r>
            <a:r>
              <a:rPr lang="en-US" sz="2400" b="1" dirty="0" err="1">
                <a:solidFill>
                  <a:srgbClr val="C00000"/>
                </a:solidFill>
              </a:rPr>
              <a:t>brr</a:t>
            </a:r>
            <a:r>
              <a:rPr lang="en-US" sz="2400" b="1" dirty="0">
                <a:solidFill>
                  <a:srgbClr val="0070C0"/>
                </a:solidFill>
              </a:rPr>
              <a:t> , both are </a:t>
            </a:r>
            <a:r>
              <a:rPr lang="en-US" sz="2400" b="1" dirty="0">
                <a:solidFill>
                  <a:srgbClr val="00B050"/>
                </a:solidFill>
              </a:rPr>
              <a:t>2D</a:t>
            </a:r>
            <a:r>
              <a:rPr lang="en-US" sz="2400" b="1" dirty="0">
                <a:solidFill>
                  <a:srgbClr val="0070C0"/>
                </a:solidFill>
              </a:rPr>
              <a:t> array</a:t>
            </a:r>
          </a:p>
          <a:p>
            <a:pPr lvl="1">
              <a:buNone/>
            </a:pPr>
            <a:r>
              <a:rPr lang="en-US" sz="2400" dirty="0">
                <a:solidFill>
                  <a:schemeClr val="tx1"/>
                </a:solidFill>
              </a:rPr>
              <a:t>	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 [ ][ ] 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</a:rPr>
              <a:t>arr,brr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;</a:t>
            </a:r>
          </a:p>
          <a:p>
            <a:pPr lvl="1">
              <a:buNone/>
            </a:pPr>
            <a:r>
              <a:rPr lang="en-US" sz="2400" b="1" dirty="0">
                <a:solidFill>
                  <a:srgbClr val="0070C0"/>
                </a:solidFill>
              </a:rPr>
              <a:t>// </a:t>
            </a:r>
            <a:r>
              <a:rPr lang="en-US" sz="2400" b="1" dirty="0" err="1">
                <a:solidFill>
                  <a:srgbClr val="C00000"/>
                </a:solidFill>
              </a:rPr>
              <a:t>arr</a:t>
            </a:r>
            <a:r>
              <a:rPr lang="en-US" sz="2400" b="1" dirty="0">
                <a:solidFill>
                  <a:srgbClr val="0070C0"/>
                </a:solidFill>
              </a:rPr>
              <a:t> and </a:t>
            </a:r>
            <a:r>
              <a:rPr lang="en-US" sz="2400" b="1" dirty="0" err="1">
                <a:solidFill>
                  <a:srgbClr val="C00000"/>
                </a:solidFill>
              </a:rPr>
              <a:t>brr</a:t>
            </a:r>
            <a:r>
              <a:rPr lang="en-US" sz="2400" b="1" dirty="0">
                <a:solidFill>
                  <a:srgbClr val="0070C0"/>
                </a:solidFill>
              </a:rPr>
              <a:t> , both are </a:t>
            </a:r>
            <a:r>
              <a:rPr lang="en-US" sz="2400" b="1" dirty="0">
                <a:solidFill>
                  <a:srgbClr val="00B050"/>
                </a:solidFill>
              </a:rPr>
              <a:t>2D</a:t>
            </a:r>
            <a:r>
              <a:rPr lang="en-US" sz="2400" b="1" dirty="0">
                <a:solidFill>
                  <a:srgbClr val="0070C0"/>
                </a:solidFill>
              </a:rPr>
              <a:t> array</a:t>
            </a:r>
            <a:endParaRPr lang="en-US" b="1" u="sng" dirty="0">
              <a:solidFill>
                <a:srgbClr val="0070C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Popular Interview Questions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Autofit/>
          </a:bodyPr>
          <a:lstStyle/>
          <a:p>
            <a:r>
              <a:rPr lang="en-US" sz="2400" dirty="0"/>
              <a:t>Explain the following declarations:</a:t>
            </a:r>
          </a:p>
          <a:p>
            <a:endParaRPr lang="en-US" sz="2800" dirty="0"/>
          </a:p>
          <a:p>
            <a:pPr lvl="1">
              <a:buNone/>
            </a:pPr>
            <a:r>
              <a:rPr lang="en-US" sz="2400" dirty="0">
                <a:solidFill>
                  <a:schemeClr val="tx1"/>
                </a:solidFill>
              </a:rPr>
              <a:t>	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[ ] [ ]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</a:rPr>
              <a:t>arr,brr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[ ];  </a:t>
            </a:r>
          </a:p>
          <a:p>
            <a:pPr lvl="1">
              <a:buNone/>
            </a:pPr>
            <a:r>
              <a:rPr lang="en-US" sz="2400" dirty="0">
                <a:solidFill>
                  <a:schemeClr val="bg1"/>
                </a:solidFill>
              </a:rPr>
              <a:t>	</a:t>
            </a:r>
            <a:r>
              <a:rPr lang="en-US" sz="2400" b="1" dirty="0">
                <a:solidFill>
                  <a:srgbClr val="0070C0"/>
                </a:solidFill>
              </a:rPr>
              <a:t>// </a:t>
            </a:r>
            <a:r>
              <a:rPr lang="en-US" sz="2400" b="1" dirty="0" err="1">
                <a:solidFill>
                  <a:srgbClr val="C00000"/>
                </a:solidFill>
              </a:rPr>
              <a:t>arr</a:t>
            </a:r>
            <a:r>
              <a:rPr lang="en-US" sz="2400" b="1" dirty="0">
                <a:solidFill>
                  <a:srgbClr val="0070C0"/>
                </a:solidFill>
              </a:rPr>
              <a:t> is </a:t>
            </a:r>
            <a:r>
              <a:rPr lang="en-US" sz="2400" b="1" dirty="0">
                <a:solidFill>
                  <a:srgbClr val="00B050"/>
                </a:solidFill>
              </a:rPr>
              <a:t>2D</a:t>
            </a:r>
            <a:r>
              <a:rPr lang="en-US" sz="2400" b="1" dirty="0">
                <a:solidFill>
                  <a:srgbClr val="0070C0"/>
                </a:solidFill>
              </a:rPr>
              <a:t> array , </a:t>
            </a:r>
            <a:r>
              <a:rPr lang="en-US" sz="2400" b="1" dirty="0" err="1">
                <a:solidFill>
                  <a:srgbClr val="C00000"/>
                </a:solidFill>
              </a:rPr>
              <a:t>brr</a:t>
            </a:r>
            <a:r>
              <a:rPr lang="en-US" sz="2400" b="1" dirty="0">
                <a:solidFill>
                  <a:srgbClr val="0070C0"/>
                </a:solidFill>
              </a:rPr>
              <a:t> is a </a:t>
            </a:r>
            <a:r>
              <a:rPr lang="en-US" sz="2400" b="1" dirty="0">
                <a:solidFill>
                  <a:srgbClr val="00B050"/>
                </a:solidFill>
              </a:rPr>
              <a:t>3D</a:t>
            </a:r>
            <a:r>
              <a:rPr lang="en-US" sz="2400" b="1" dirty="0">
                <a:solidFill>
                  <a:srgbClr val="0070C0"/>
                </a:solidFill>
              </a:rPr>
              <a:t> array</a:t>
            </a:r>
          </a:p>
          <a:p>
            <a:pPr lvl="1">
              <a:buNone/>
            </a:pPr>
            <a:r>
              <a:rPr lang="en-US" sz="2400" dirty="0">
                <a:solidFill>
                  <a:schemeClr val="bg1"/>
                </a:solidFill>
              </a:rPr>
              <a:t>	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 [ ] [ ]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</a:rPr>
              <a:t>arr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,[ ]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</a:rPr>
              <a:t>brr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;</a:t>
            </a:r>
          </a:p>
          <a:p>
            <a:pPr lvl="1">
              <a:buNone/>
            </a:pPr>
            <a:r>
              <a:rPr lang="en-US" sz="2400" b="1" dirty="0">
                <a:solidFill>
                  <a:srgbClr val="0070C0"/>
                </a:solidFill>
              </a:rPr>
              <a:t>   //Syntax Error. Dimension before </a:t>
            </a:r>
            <a:r>
              <a:rPr lang="en-US" sz="2400" b="1" dirty="0" err="1">
                <a:solidFill>
                  <a:srgbClr val="0070C0"/>
                </a:solidFill>
              </a:rPr>
              <a:t>brr</a:t>
            </a:r>
            <a:r>
              <a:rPr lang="en-US" sz="2400" b="1" dirty="0">
                <a:solidFill>
                  <a:srgbClr val="0070C0"/>
                </a:solidFill>
              </a:rPr>
              <a:t> is not allowed</a:t>
            </a:r>
          </a:p>
          <a:p>
            <a:pPr lvl="1">
              <a:buNone/>
            </a:pPr>
            <a:r>
              <a:rPr lang="en-US" sz="2400" dirty="0">
                <a:solidFill>
                  <a:schemeClr val="bg1"/>
                </a:solidFill>
              </a:rPr>
              <a:t>	</a:t>
            </a: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Popular Interview Questions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Autofit/>
          </a:bodyPr>
          <a:lstStyle/>
          <a:p>
            <a:r>
              <a:rPr lang="en-IN" sz="2400" dirty="0"/>
              <a:t>If </a:t>
            </a:r>
            <a:r>
              <a:rPr lang="en-IN" sz="2400" b="1" dirty="0">
                <a:solidFill>
                  <a:srgbClr val="0070C0"/>
                </a:solidFill>
              </a:rPr>
              <a:t>arrays </a:t>
            </a:r>
            <a:r>
              <a:rPr lang="en-IN" sz="2400" dirty="0"/>
              <a:t>are </a:t>
            </a:r>
            <a:r>
              <a:rPr lang="en-IN" sz="2400" b="1" dirty="0">
                <a:solidFill>
                  <a:srgbClr val="C00000"/>
                </a:solidFill>
              </a:rPr>
              <a:t>objects</a:t>
            </a:r>
            <a:r>
              <a:rPr lang="en-IN" sz="2400" dirty="0"/>
              <a:t> , </a:t>
            </a:r>
            <a:r>
              <a:rPr lang="en-IN" sz="2400" b="1" dirty="0">
                <a:solidFill>
                  <a:srgbClr val="00B050"/>
                </a:solidFill>
              </a:rPr>
              <a:t>what is </a:t>
            </a:r>
            <a:r>
              <a:rPr lang="en-IN" sz="2400" dirty="0"/>
              <a:t>the </a:t>
            </a:r>
            <a:r>
              <a:rPr lang="en-IN" sz="2400" b="1" dirty="0">
                <a:solidFill>
                  <a:srgbClr val="7030A0"/>
                </a:solidFill>
              </a:rPr>
              <a:t>name</a:t>
            </a:r>
            <a:r>
              <a:rPr lang="en-IN" sz="2400" dirty="0"/>
              <a:t> of their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class</a:t>
            </a:r>
            <a:r>
              <a:rPr lang="en-IN" sz="2400" dirty="0"/>
              <a:t> ? </a:t>
            </a:r>
          </a:p>
          <a:p>
            <a:endParaRPr lang="en-US" sz="2400" dirty="0"/>
          </a:p>
          <a:p>
            <a:r>
              <a:rPr lang="en-US" sz="2400" dirty="0"/>
              <a:t>The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class</a:t>
            </a:r>
            <a:r>
              <a:rPr lang="en-US" sz="2400" dirty="0"/>
              <a:t> for </a:t>
            </a:r>
            <a:r>
              <a:rPr lang="en-US" sz="2400" b="1" dirty="0">
                <a:solidFill>
                  <a:srgbClr val="0070C0"/>
                </a:solidFill>
              </a:rPr>
              <a:t>any kind of array </a:t>
            </a:r>
            <a:r>
              <a:rPr lang="en-US" sz="2400" dirty="0"/>
              <a:t>is </a:t>
            </a:r>
            <a:r>
              <a:rPr lang="en-US" sz="2400" b="1" dirty="0">
                <a:solidFill>
                  <a:srgbClr val="002060"/>
                </a:solidFill>
              </a:rPr>
              <a:t>internally created by java language</a:t>
            </a:r>
            <a:r>
              <a:rPr lang="en-US" sz="2400" b="1" dirty="0"/>
              <a:t> </a:t>
            </a:r>
            <a:r>
              <a:rPr lang="en-US" sz="2400" dirty="0"/>
              <a:t>and </a:t>
            </a:r>
            <a:r>
              <a:rPr lang="en-US" sz="2400" b="1" dirty="0">
                <a:solidFill>
                  <a:srgbClr val="00B050"/>
                </a:solidFill>
              </a:rPr>
              <a:t>not available </a:t>
            </a:r>
            <a:r>
              <a:rPr lang="en-US" sz="2400" dirty="0"/>
              <a:t>to the </a:t>
            </a:r>
            <a:r>
              <a:rPr lang="en-US" sz="2400" b="1" dirty="0">
                <a:solidFill>
                  <a:srgbClr val="7030A0"/>
                </a:solidFill>
              </a:rPr>
              <a:t>programmer directly</a:t>
            </a:r>
            <a:r>
              <a:rPr lang="en-US" sz="2400" dirty="0"/>
              <a:t>.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Popular Interview Questions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What</a:t>
            </a:r>
            <a:r>
              <a:rPr lang="en-US" sz="2400" dirty="0"/>
              <a:t> are the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names</a:t>
            </a:r>
            <a:r>
              <a:rPr lang="en-US" sz="2400" dirty="0"/>
              <a:t> of </a:t>
            </a:r>
            <a:r>
              <a:rPr lang="en-US" sz="2400" b="1" dirty="0">
                <a:solidFill>
                  <a:srgbClr val="7030A0"/>
                </a:solidFill>
              </a:rPr>
              <a:t>these classes </a:t>
            </a:r>
            <a:r>
              <a:rPr lang="en-US" sz="2400" dirty="0"/>
              <a:t>?</a:t>
            </a:r>
          </a:p>
          <a:p>
            <a:r>
              <a:rPr lang="en-US" sz="2400" dirty="0"/>
              <a:t>The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names</a:t>
            </a:r>
            <a:r>
              <a:rPr lang="en-US" sz="2400" dirty="0"/>
              <a:t> are as </a:t>
            </a:r>
            <a:r>
              <a:rPr lang="en-US" sz="2400" b="1" dirty="0">
                <a:solidFill>
                  <a:srgbClr val="0070C0"/>
                </a:solidFill>
              </a:rPr>
              <a:t>follows</a:t>
            </a:r>
            <a:r>
              <a:rPr lang="en-US" sz="2400" dirty="0"/>
              <a:t>:</a:t>
            </a:r>
          </a:p>
          <a:p>
            <a:pPr lvl="1"/>
            <a:r>
              <a:rPr lang="en-US" sz="2000" b="1" dirty="0" err="1">
                <a:solidFill>
                  <a:srgbClr val="C00000"/>
                </a:solidFill>
              </a:rPr>
              <a:t>int</a:t>
            </a:r>
            <a:r>
              <a:rPr lang="en-US" sz="2000" b="1" dirty="0">
                <a:solidFill>
                  <a:srgbClr val="C00000"/>
                </a:solidFill>
              </a:rPr>
              <a:t> 		</a:t>
            </a:r>
            <a:r>
              <a:rPr lang="en-US" sz="2000" b="1" dirty="0">
                <a:solidFill>
                  <a:srgbClr val="002060"/>
                </a:solidFill>
              </a:rPr>
              <a:t>I</a:t>
            </a:r>
          </a:p>
          <a:p>
            <a:pPr lvl="1"/>
            <a:r>
              <a:rPr lang="en-US" sz="2000" b="1" dirty="0">
                <a:solidFill>
                  <a:srgbClr val="C00000"/>
                </a:solidFill>
              </a:rPr>
              <a:t>short	</a:t>
            </a:r>
            <a:r>
              <a:rPr lang="en-US" sz="2000" b="1" dirty="0">
                <a:solidFill>
                  <a:srgbClr val="002060"/>
                </a:solidFill>
              </a:rPr>
              <a:t>S</a:t>
            </a:r>
          </a:p>
          <a:p>
            <a:pPr lvl="1"/>
            <a:r>
              <a:rPr lang="en-US" sz="2000" b="1" dirty="0">
                <a:solidFill>
                  <a:srgbClr val="C00000"/>
                </a:solidFill>
              </a:rPr>
              <a:t>byte	</a:t>
            </a:r>
            <a:r>
              <a:rPr lang="en-US" sz="2000" b="1" dirty="0">
                <a:solidFill>
                  <a:srgbClr val="002060"/>
                </a:solidFill>
              </a:rPr>
              <a:t>B</a:t>
            </a:r>
          </a:p>
          <a:p>
            <a:pPr lvl="1"/>
            <a:r>
              <a:rPr lang="en-US" sz="2000" b="1" dirty="0">
                <a:solidFill>
                  <a:srgbClr val="C00000"/>
                </a:solidFill>
              </a:rPr>
              <a:t>long	</a:t>
            </a:r>
            <a:r>
              <a:rPr lang="en-US" sz="2000" b="1" dirty="0">
                <a:solidFill>
                  <a:srgbClr val="002060"/>
                </a:solidFill>
              </a:rPr>
              <a:t>L</a:t>
            </a:r>
          </a:p>
          <a:p>
            <a:pPr lvl="1"/>
            <a:r>
              <a:rPr lang="en-US" sz="2000" b="1" dirty="0">
                <a:solidFill>
                  <a:srgbClr val="C00000"/>
                </a:solidFill>
              </a:rPr>
              <a:t>float	</a:t>
            </a:r>
            <a:r>
              <a:rPr lang="en-US" sz="2000" b="1" dirty="0">
                <a:solidFill>
                  <a:srgbClr val="002060"/>
                </a:solidFill>
              </a:rPr>
              <a:t>F</a:t>
            </a:r>
          </a:p>
          <a:p>
            <a:pPr lvl="1"/>
            <a:r>
              <a:rPr lang="en-US" sz="2000" b="1" dirty="0">
                <a:solidFill>
                  <a:srgbClr val="C00000"/>
                </a:solidFill>
              </a:rPr>
              <a:t>double	</a:t>
            </a:r>
            <a:r>
              <a:rPr lang="en-US" sz="2000" b="1" dirty="0">
                <a:solidFill>
                  <a:srgbClr val="002060"/>
                </a:solidFill>
              </a:rPr>
              <a:t>D</a:t>
            </a:r>
          </a:p>
          <a:p>
            <a:pPr lvl="1"/>
            <a:r>
              <a:rPr lang="en-US" sz="2000" b="1" dirty="0">
                <a:solidFill>
                  <a:srgbClr val="C00000"/>
                </a:solidFill>
              </a:rPr>
              <a:t>char	</a:t>
            </a:r>
            <a:r>
              <a:rPr lang="en-US" sz="2000" b="1" dirty="0">
                <a:solidFill>
                  <a:srgbClr val="002060"/>
                </a:solidFill>
              </a:rPr>
              <a:t>C</a:t>
            </a:r>
          </a:p>
          <a:p>
            <a:pPr lvl="1"/>
            <a:r>
              <a:rPr lang="en-US" sz="2000" b="1" dirty="0" err="1">
                <a:solidFill>
                  <a:srgbClr val="C00000"/>
                </a:solidFill>
              </a:rPr>
              <a:t>boolean</a:t>
            </a:r>
            <a:r>
              <a:rPr lang="en-US" sz="2000" b="1" dirty="0">
                <a:solidFill>
                  <a:srgbClr val="C00000"/>
                </a:solidFill>
              </a:rPr>
              <a:t>	</a:t>
            </a:r>
            <a:r>
              <a:rPr lang="en-US" sz="2000" b="1" dirty="0">
                <a:solidFill>
                  <a:srgbClr val="002060"/>
                </a:solidFill>
              </a:rPr>
              <a:t>Z</a:t>
            </a:r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/>
              <a:t>These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class names </a:t>
            </a:r>
            <a:r>
              <a:rPr lang="en-US" sz="2400" dirty="0"/>
              <a:t>will be </a:t>
            </a:r>
            <a:r>
              <a:rPr lang="en-US" sz="2400" b="1" dirty="0">
                <a:solidFill>
                  <a:srgbClr val="0070C0"/>
                </a:solidFill>
              </a:rPr>
              <a:t>prefixed</a:t>
            </a:r>
            <a:r>
              <a:rPr lang="en-US" sz="2400" dirty="0"/>
              <a:t> with </a:t>
            </a:r>
            <a:r>
              <a:rPr lang="en-US" sz="2400" b="1" dirty="0">
                <a:solidFill>
                  <a:srgbClr val="C00000"/>
                </a:solidFill>
              </a:rPr>
              <a:t>number of [ </a:t>
            </a:r>
            <a:r>
              <a:rPr lang="en-US" sz="2400" dirty="0"/>
              <a:t>indicating the </a:t>
            </a:r>
            <a:r>
              <a:rPr lang="en-US" sz="2400" b="1" dirty="0">
                <a:solidFill>
                  <a:srgbClr val="00B050"/>
                </a:solidFill>
              </a:rPr>
              <a:t>dimensions</a:t>
            </a:r>
            <a:r>
              <a:rPr lang="en-US" sz="2400" dirty="0"/>
              <a:t> of the </a:t>
            </a:r>
            <a:r>
              <a:rPr lang="en-US" sz="2400" b="1" dirty="0">
                <a:solidFill>
                  <a:srgbClr val="7030A0"/>
                </a:solidFill>
              </a:rPr>
              <a:t>array</a:t>
            </a:r>
            <a:endParaRPr lang="en-IN" sz="2400" b="1" dirty="0">
              <a:solidFill>
                <a:srgbClr val="7030A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Popular Interview Questions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Autofit/>
          </a:bodyPr>
          <a:lstStyle/>
          <a:p>
            <a:r>
              <a:rPr lang="en-IN" sz="2400" b="1" dirty="0">
                <a:solidFill>
                  <a:srgbClr val="0070C0"/>
                </a:solidFill>
              </a:rPr>
              <a:t>Can</a:t>
            </a:r>
            <a:r>
              <a:rPr lang="en-IN" sz="2400" dirty="0"/>
              <a:t> we </a:t>
            </a:r>
            <a:r>
              <a:rPr lang="en-IN" sz="2400" b="1" dirty="0">
                <a:solidFill>
                  <a:srgbClr val="C00000"/>
                </a:solidFill>
              </a:rPr>
              <a:t>print </a:t>
            </a:r>
            <a:r>
              <a:rPr lang="en-IN" sz="2400" dirty="0"/>
              <a:t>these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class names</a:t>
            </a:r>
            <a:r>
              <a:rPr lang="en-IN" sz="2400" dirty="0"/>
              <a:t>? </a:t>
            </a:r>
          </a:p>
          <a:p>
            <a:endParaRPr lang="en-US" sz="2400" dirty="0"/>
          </a:p>
          <a:p>
            <a:r>
              <a:rPr lang="en-US" sz="2400" b="1" dirty="0">
                <a:solidFill>
                  <a:srgbClr val="00B050"/>
                </a:solidFill>
              </a:rPr>
              <a:t>Yes</a:t>
            </a:r>
            <a:r>
              <a:rPr lang="en-US" sz="2400" dirty="0"/>
              <a:t> , by </a:t>
            </a:r>
            <a:r>
              <a:rPr lang="en-US" sz="2400" b="1" dirty="0">
                <a:solidFill>
                  <a:srgbClr val="0070C0"/>
                </a:solidFill>
              </a:rPr>
              <a:t>calling</a:t>
            </a:r>
            <a:r>
              <a:rPr lang="en-US" sz="2400" dirty="0"/>
              <a:t> the 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</a:rPr>
              <a:t>getClass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 () </a:t>
            </a:r>
            <a:r>
              <a:rPr lang="en-US" sz="2400" dirty="0"/>
              <a:t>method </a:t>
            </a:r>
            <a:r>
              <a:rPr lang="en-US" sz="2400" b="1" dirty="0">
                <a:solidFill>
                  <a:srgbClr val="7030A0"/>
                </a:solidFill>
              </a:rPr>
              <a:t>followed by 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</a:rPr>
              <a:t>getName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() </a:t>
            </a:r>
            <a:r>
              <a:rPr lang="en-US" sz="2400" dirty="0"/>
              <a:t>method.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Popular Interview Questions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Autofit/>
          </a:bodyPr>
          <a:lstStyle/>
          <a:p>
            <a:pPr lvl="1">
              <a:buNone/>
            </a:pPr>
            <a:r>
              <a:rPr lang="en-US" sz="2600" b="1" dirty="0">
                <a:solidFill>
                  <a:srgbClr val="FFFF00"/>
                </a:solidFill>
              </a:rPr>
              <a:t>    </a:t>
            </a:r>
            <a:r>
              <a:rPr lang="en-US" sz="2600" b="1" dirty="0" err="1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US" sz="2600" b="1" dirty="0">
                <a:solidFill>
                  <a:schemeClr val="accent6">
                    <a:lumMod val="75000"/>
                  </a:schemeClr>
                </a:solidFill>
              </a:rPr>
              <a:t> []</a:t>
            </a:r>
            <a:r>
              <a:rPr lang="en-US" sz="2600" b="1" dirty="0" err="1">
                <a:solidFill>
                  <a:schemeClr val="accent6">
                    <a:lumMod val="75000"/>
                  </a:schemeClr>
                </a:solidFill>
              </a:rPr>
              <a:t>arr,brr</a:t>
            </a:r>
            <a:r>
              <a:rPr lang="en-US" sz="2600" b="1" dirty="0">
                <a:solidFill>
                  <a:schemeClr val="accent6">
                    <a:lumMod val="75000"/>
                  </a:schemeClr>
                </a:solidFill>
              </a:rPr>
              <a:t>[];</a:t>
            </a:r>
          </a:p>
          <a:p>
            <a:pPr lvl="1">
              <a:buNone/>
            </a:pPr>
            <a:r>
              <a:rPr lang="en-US" sz="2600" b="1" dirty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US" sz="2600" b="1" dirty="0" err="1">
                <a:solidFill>
                  <a:schemeClr val="accent6">
                    <a:lumMod val="75000"/>
                  </a:schemeClr>
                </a:solidFill>
              </a:rPr>
              <a:t>brr</a:t>
            </a:r>
            <a:r>
              <a:rPr lang="en-US" sz="2600" b="1" dirty="0">
                <a:solidFill>
                  <a:schemeClr val="accent6">
                    <a:lumMod val="75000"/>
                  </a:schemeClr>
                </a:solidFill>
              </a:rPr>
              <a:t>=new </a:t>
            </a:r>
            <a:r>
              <a:rPr lang="en-US" sz="2600" b="1" dirty="0" err="1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US" sz="2600" b="1" dirty="0">
                <a:solidFill>
                  <a:schemeClr val="accent6">
                    <a:lumMod val="75000"/>
                  </a:schemeClr>
                </a:solidFill>
              </a:rPr>
              <a:t>[2][3];</a:t>
            </a:r>
          </a:p>
          <a:p>
            <a:pPr lvl="1">
              <a:buNone/>
            </a:pPr>
            <a:r>
              <a:rPr lang="en-US" sz="2600" b="1" dirty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US" sz="2600" b="1" dirty="0" err="1">
                <a:solidFill>
                  <a:schemeClr val="accent6">
                    <a:lumMod val="75000"/>
                  </a:schemeClr>
                </a:solidFill>
              </a:rPr>
              <a:t>arr</a:t>
            </a:r>
            <a:r>
              <a:rPr lang="en-US" sz="2600" b="1" dirty="0">
                <a:solidFill>
                  <a:schemeClr val="accent6">
                    <a:lumMod val="75000"/>
                  </a:schemeClr>
                </a:solidFill>
              </a:rPr>
              <a:t>=new </a:t>
            </a:r>
            <a:r>
              <a:rPr lang="en-US" sz="2600" b="1" dirty="0" err="1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US" sz="2600" b="1" dirty="0">
                <a:solidFill>
                  <a:schemeClr val="accent6">
                    <a:lumMod val="75000"/>
                  </a:schemeClr>
                </a:solidFill>
              </a:rPr>
              <a:t>[4];</a:t>
            </a:r>
          </a:p>
          <a:p>
            <a:pPr lvl="1">
              <a:buNone/>
            </a:pPr>
            <a:r>
              <a:rPr lang="en-US" sz="2600" b="1" dirty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US" sz="2600" b="1" dirty="0" err="1">
                <a:solidFill>
                  <a:schemeClr val="accent6">
                    <a:lumMod val="75000"/>
                  </a:schemeClr>
                </a:solidFill>
              </a:rPr>
              <a:t>System.out.println</a:t>
            </a:r>
            <a:r>
              <a:rPr lang="en-US" sz="2600" b="1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sz="2600" b="1" dirty="0" err="1">
                <a:solidFill>
                  <a:schemeClr val="accent6">
                    <a:lumMod val="75000"/>
                  </a:schemeClr>
                </a:solidFill>
              </a:rPr>
              <a:t>arr.getClass</a:t>
            </a:r>
            <a:r>
              <a:rPr lang="en-US" sz="2600" b="1" dirty="0">
                <a:solidFill>
                  <a:schemeClr val="accent6">
                    <a:lumMod val="75000"/>
                  </a:schemeClr>
                </a:solidFill>
              </a:rPr>
              <a:t>().</a:t>
            </a:r>
            <a:r>
              <a:rPr lang="en-US" sz="2600" b="1" dirty="0" err="1">
                <a:solidFill>
                  <a:schemeClr val="accent6">
                    <a:lumMod val="75000"/>
                  </a:schemeClr>
                </a:solidFill>
              </a:rPr>
              <a:t>getName</a:t>
            </a:r>
            <a:r>
              <a:rPr lang="en-US" sz="2600" b="1" dirty="0">
                <a:solidFill>
                  <a:schemeClr val="accent6">
                    <a:lumMod val="75000"/>
                  </a:schemeClr>
                </a:solidFill>
              </a:rPr>
              <a:t>());</a:t>
            </a:r>
          </a:p>
          <a:p>
            <a:pPr lvl="1">
              <a:buNone/>
            </a:pPr>
            <a:r>
              <a:rPr lang="en-US" sz="2600" b="1" dirty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US" sz="2600" b="1" dirty="0" err="1">
                <a:solidFill>
                  <a:schemeClr val="accent6">
                    <a:lumMod val="75000"/>
                  </a:schemeClr>
                </a:solidFill>
              </a:rPr>
              <a:t>System.out.println</a:t>
            </a:r>
            <a:r>
              <a:rPr lang="en-US" sz="2600" b="1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sz="2600" b="1" dirty="0" err="1">
                <a:solidFill>
                  <a:schemeClr val="accent6">
                    <a:lumMod val="75000"/>
                  </a:schemeClr>
                </a:solidFill>
              </a:rPr>
              <a:t>brr.getClass</a:t>
            </a:r>
            <a:r>
              <a:rPr lang="en-US" sz="2600" b="1" dirty="0">
                <a:solidFill>
                  <a:schemeClr val="accent6">
                    <a:lumMod val="75000"/>
                  </a:schemeClr>
                </a:solidFill>
              </a:rPr>
              <a:t>().</a:t>
            </a:r>
            <a:r>
              <a:rPr lang="en-US" sz="2600" b="1" dirty="0" err="1">
                <a:solidFill>
                  <a:schemeClr val="accent6">
                    <a:lumMod val="75000"/>
                  </a:schemeClr>
                </a:solidFill>
              </a:rPr>
              <a:t>getName</a:t>
            </a:r>
            <a:r>
              <a:rPr lang="en-US" sz="2600" b="1" dirty="0">
                <a:solidFill>
                  <a:schemeClr val="accent6">
                    <a:lumMod val="75000"/>
                  </a:schemeClr>
                </a:solidFill>
              </a:rPr>
              <a:t>());</a:t>
            </a:r>
          </a:p>
          <a:p>
            <a:r>
              <a:rPr lang="en-US" sz="2800" b="1" u="sng" dirty="0">
                <a:solidFill>
                  <a:srgbClr val="0070C0"/>
                </a:solidFill>
              </a:rPr>
              <a:t>Output:</a:t>
            </a:r>
          </a:p>
          <a:p>
            <a:pPr lvl="1">
              <a:buNone/>
            </a:pPr>
            <a:r>
              <a:rPr lang="en-US" sz="2400" b="1" dirty="0">
                <a:solidFill>
                  <a:srgbClr val="C00000"/>
                </a:solidFill>
              </a:rPr>
              <a:t>[I</a:t>
            </a:r>
          </a:p>
          <a:p>
            <a:pPr lvl="1">
              <a:buNone/>
            </a:pPr>
            <a:r>
              <a:rPr lang="en-US" sz="2400" b="1" dirty="0">
                <a:solidFill>
                  <a:srgbClr val="C00000"/>
                </a:solidFill>
              </a:rPr>
              <a:t>[[I</a:t>
            </a:r>
            <a:endParaRPr lang="en-IN" sz="2400" b="1" dirty="0">
              <a:solidFill>
                <a:srgbClr val="C0000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Popular Interview Questions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Autofit/>
          </a:bodyPr>
          <a:lstStyle/>
          <a:p>
            <a:r>
              <a:rPr lang="en-US" sz="2600" b="1" dirty="0">
                <a:solidFill>
                  <a:srgbClr val="0070C0"/>
                </a:solidFill>
              </a:rPr>
              <a:t>    </a:t>
            </a:r>
            <a:r>
              <a:rPr lang="en-IN" sz="2400" b="1" dirty="0">
                <a:solidFill>
                  <a:srgbClr val="0070C0"/>
                </a:solidFill>
              </a:rPr>
              <a:t>What </a:t>
            </a:r>
            <a:r>
              <a:rPr lang="en-IN" sz="2400" dirty="0"/>
              <a:t>is the </a:t>
            </a:r>
            <a:r>
              <a:rPr lang="en-IN" sz="2400" b="1" dirty="0">
                <a:solidFill>
                  <a:srgbClr val="7030A0"/>
                </a:solidFill>
              </a:rPr>
              <a:t>output</a:t>
            </a:r>
            <a:r>
              <a:rPr lang="en-IN" sz="2400" dirty="0"/>
              <a:t> of the </a:t>
            </a:r>
            <a:r>
              <a:rPr lang="en-IN" sz="2400" b="1" dirty="0">
                <a:solidFill>
                  <a:srgbClr val="C00000"/>
                </a:solidFill>
              </a:rPr>
              <a:t>following code</a:t>
            </a:r>
            <a:r>
              <a:rPr lang="en-IN" sz="2400" dirty="0"/>
              <a:t>? (Suppose </a:t>
            </a:r>
            <a:r>
              <a:rPr lang="en-IN" sz="2400" b="1" dirty="0">
                <a:solidFill>
                  <a:srgbClr val="002060"/>
                </a:solidFill>
              </a:rPr>
              <a:t>Student</a:t>
            </a:r>
            <a:r>
              <a:rPr lang="en-IN" sz="2400" dirty="0"/>
              <a:t> is a </a:t>
            </a:r>
            <a:r>
              <a:rPr lang="en-IN" sz="2400" b="1" dirty="0">
                <a:solidFill>
                  <a:srgbClr val="00B050"/>
                </a:solidFill>
              </a:rPr>
              <a:t>class</a:t>
            </a:r>
            <a:r>
              <a:rPr lang="en-IN" sz="2400" dirty="0"/>
              <a:t>)</a:t>
            </a:r>
          </a:p>
          <a:p>
            <a:endParaRPr lang="en-US" sz="2800" dirty="0"/>
          </a:p>
          <a:p>
            <a:pPr lvl="1">
              <a:buNone/>
            </a:pPr>
            <a:r>
              <a:rPr lang="en-US" sz="2400" dirty="0">
                <a:solidFill>
                  <a:schemeClr val="tx1"/>
                </a:solidFill>
              </a:rPr>
              <a:t>	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Student [ ] s=new Student[5];</a:t>
            </a:r>
          </a:p>
          <a:p>
            <a:pPr lvl="1"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System.out.println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s.getClass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().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getName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());</a:t>
            </a:r>
          </a:p>
          <a:p>
            <a:endParaRPr lang="en-US" sz="2800" dirty="0"/>
          </a:p>
          <a:p>
            <a:r>
              <a:rPr lang="en-US" sz="2800" b="1" u="sng" dirty="0">
                <a:solidFill>
                  <a:srgbClr val="0070C0"/>
                </a:solidFill>
              </a:rPr>
              <a:t>Output:</a:t>
            </a:r>
          </a:p>
          <a:p>
            <a:pPr lvl="1">
              <a:buNone/>
            </a:pPr>
            <a:r>
              <a:rPr lang="en-US" sz="2400" b="1" dirty="0">
                <a:solidFill>
                  <a:srgbClr val="C00000"/>
                </a:solidFill>
              </a:rPr>
              <a:t>[</a:t>
            </a:r>
            <a:r>
              <a:rPr lang="en-US" sz="2400" b="1" dirty="0" err="1">
                <a:solidFill>
                  <a:srgbClr val="C00000"/>
                </a:solidFill>
              </a:rPr>
              <a:t>LStudent</a:t>
            </a:r>
            <a:r>
              <a:rPr lang="en-US" sz="2400" b="1" dirty="0">
                <a:solidFill>
                  <a:srgbClr val="C00000"/>
                </a:solidFill>
              </a:rPr>
              <a:t>;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Oval Callout 6"/>
          <p:cNvSpPr/>
          <p:nvPr/>
        </p:nvSpPr>
        <p:spPr>
          <a:xfrm>
            <a:off x="3214678" y="3714752"/>
            <a:ext cx="3200416" cy="2143140"/>
          </a:xfrm>
          <a:prstGeom prst="wedgeEllipseCallout">
            <a:avLst>
              <a:gd name="adj1" fmla="val -84724"/>
              <a:gd name="adj2" fmla="val 94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Note this </a:t>
            </a:r>
            <a:r>
              <a:rPr lang="en-US" sz="2400" b="1" dirty="0">
                <a:solidFill>
                  <a:srgbClr val="FFFF00"/>
                </a:solidFill>
              </a:rPr>
              <a:t>; </a:t>
            </a:r>
            <a:r>
              <a:rPr lang="en-US" b="1" dirty="0"/>
              <a:t>, even it is the part of internal class name for the array reference object</a:t>
            </a:r>
            <a:endParaRPr lang="en-IN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Popular Interview Questions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Autofit/>
          </a:bodyPr>
          <a:lstStyle/>
          <a:p>
            <a:r>
              <a:rPr lang="en-US" sz="2600" b="1" dirty="0">
                <a:solidFill>
                  <a:srgbClr val="0070C0"/>
                </a:solidFill>
              </a:rPr>
              <a:t>    </a:t>
            </a:r>
            <a:r>
              <a:rPr lang="en-IN" sz="2400" b="1" dirty="0">
                <a:solidFill>
                  <a:srgbClr val="0070C0"/>
                </a:solidFill>
              </a:rPr>
              <a:t>What </a:t>
            </a:r>
            <a:r>
              <a:rPr lang="en-IN" sz="2400" dirty="0"/>
              <a:t>is the </a:t>
            </a:r>
            <a:r>
              <a:rPr lang="en-IN" sz="2400" b="1" dirty="0">
                <a:solidFill>
                  <a:srgbClr val="7030A0"/>
                </a:solidFill>
              </a:rPr>
              <a:t>output</a:t>
            </a:r>
            <a:r>
              <a:rPr lang="en-IN" sz="2400" dirty="0"/>
              <a:t> of the </a:t>
            </a:r>
            <a:r>
              <a:rPr lang="en-IN" sz="2400" b="1" dirty="0">
                <a:solidFill>
                  <a:srgbClr val="C00000"/>
                </a:solidFill>
              </a:rPr>
              <a:t>following code</a:t>
            </a:r>
            <a:r>
              <a:rPr lang="en-IN" sz="2400" dirty="0"/>
              <a:t>? </a:t>
            </a:r>
          </a:p>
          <a:p>
            <a:endParaRPr lang="en-US" sz="2400" dirty="0"/>
          </a:p>
          <a:p>
            <a:pPr lvl="1">
              <a:buNone/>
            </a:pPr>
            <a:r>
              <a:rPr lang="en-US" sz="2400" dirty="0">
                <a:solidFill>
                  <a:schemeClr val="tx1"/>
                </a:solidFill>
              </a:rPr>
              <a:t>	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String [ ][ ]s=new String[5][10];</a:t>
            </a:r>
          </a:p>
          <a:p>
            <a:pPr lvl="1"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System.out.println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s.getClass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().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getName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());</a:t>
            </a:r>
          </a:p>
          <a:p>
            <a:endParaRPr lang="en-US" sz="2400" dirty="0"/>
          </a:p>
          <a:p>
            <a:r>
              <a:rPr lang="en-US" sz="2400" b="1" u="sng" dirty="0">
                <a:solidFill>
                  <a:srgbClr val="0070C0"/>
                </a:solidFill>
              </a:rPr>
              <a:t>Output:</a:t>
            </a:r>
          </a:p>
          <a:p>
            <a:pPr lvl="1">
              <a:buNone/>
            </a:pPr>
            <a:r>
              <a:rPr lang="en-US" sz="2400" b="1" dirty="0">
                <a:solidFill>
                  <a:srgbClr val="C00000"/>
                </a:solidFill>
              </a:rPr>
              <a:t>[[</a:t>
            </a:r>
            <a:r>
              <a:rPr lang="en-US" sz="2400" b="1" dirty="0" err="1">
                <a:solidFill>
                  <a:srgbClr val="C00000"/>
                </a:solidFill>
              </a:rPr>
              <a:t>Ljava.lang.String</a:t>
            </a:r>
            <a:r>
              <a:rPr lang="en-US" sz="2400" b="1" dirty="0">
                <a:solidFill>
                  <a:srgbClr val="C00000"/>
                </a:solidFill>
              </a:rPr>
              <a:t>;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What Are Arrays In Java ?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Autofit/>
          </a:bodyPr>
          <a:lstStyle/>
          <a:p>
            <a:r>
              <a:rPr lang="en-IN" sz="2400" b="1" dirty="0">
                <a:solidFill>
                  <a:srgbClr val="0070C0"/>
                </a:solidFill>
              </a:rPr>
              <a:t>Arrays</a:t>
            </a:r>
            <a:r>
              <a:rPr lang="en-IN" sz="2400" dirty="0"/>
              <a:t> are </a:t>
            </a:r>
            <a:r>
              <a:rPr lang="en-IN" sz="2400" b="1" dirty="0">
                <a:solidFill>
                  <a:srgbClr val="7030A0"/>
                </a:solidFill>
              </a:rPr>
              <a:t>objects</a:t>
            </a:r>
            <a:r>
              <a:rPr lang="en-IN" sz="2400" dirty="0"/>
              <a:t> in </a:t>
            </a:r>
            <a:r>
              <a:rPr lang="en-IN" sz="2400" b="1" dirty="0">
                <a:solidFill>
                  <a:srgbClr val="C00000"/>
                </a:solidFill>
              </a:rPr>
              <a:t>Java</a:t>
            </a:r>
            <a:r>
              <a:rPr lang="en-IN" sz="2400" dirty="0"/>
              <a:t> that store </a:t>
            </a:r>
            <a:r>
              <a:rPr lang="en-IN" sz="2400" b="1" dirty="0">
                <a:solidFill>
                  <a:srgbClr val="00B050"/>
                </a:solidFill>
              </a:rPr>
              <a:t>homogeneous</a:t>
            </a:r>
            <a:r>
              <a:rPr lang="en-IN" sz="2400" dirty="0"/>
              <a:t> data. </a:t>
            </a:r>
          </a:p>
          <a:p>
            <a:endParaRPr lang="en-IN" sz="2400" dirty="0"/>
          </a:p>
          <a:p>
            <a:endParaRPr lang="en-IN" sz="2400" dirty="0"/>
          </a:p>
          <a:p>
            <a:r>
              <a:rPr lang="en-IN" sz="2400" dirty="0"/>
              <a:t>They </a:t>
            </a:r>
            <a:r>
              <a:rPr lang="en-IN" sz="2400" b="1" dirty="0">
                <a:solidFill>
                  <a:srgbClr val="0070C0"/>
                </a:solidFill>
              </a:rPr>
              <a:t>hold</a:t>
            </a:r>
            <a:r>
              <a:rPr lang="en-IN" sz="2400" dirty="0"/>
              <a:t> either </a:t>
            </a:r>
            <a:r>
              <a:rPr lang="en-IN" sz="2400" b="1" dirty="0">
                <a:solidFill>
                  <a:srgbClr val="C00000"/>
                </a:solidFill>
              </a:rPr>
              <a:t>primitives</a:t>
            </a:r>
            <a:r>
              <a:rPr lang="en-IN" sz="2400" dirty="0"/>
              <a:t> or </a:t>
            </a:r>
            <a:r>
              <a:rPr lang="en-IN" sz="2400" b="1" dirty="0">
                <a:solidFill>
                  <a:srgbClr val="7030A0"/>
                </a:solidFill>
              </a:rPr>
              <a:t>object references</a:t>
            </a:r>
            <a:r>
              <a:rPr lang="en-IN" sz="2400" dirty="0"/>
              <a:t>, but the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array itself </a:t>
            </a:r>
            <a:r>
              <a:rPr lang="en-IN" sz="2400" dirty="0"/>
              <a:t>will </a:t>
            </a:r>
            <a:r>
              <a:rPr lang="en-IN" sz="2400" b="1" dirty="0">
                <a:solidFill>
                  <a:srgbClr val="002060"/>
                </a:solidFill>
              </a:rPr>
              <a:t>always be </a:t>
            </a:r>
            <a:r>
              <a:rPr lang="en-IN" sz="2400" dirty="0"/>
              <a:t>an </a:t>
            </a:r>
            <a:r>
              <a:rPr lang="en-IN" sz="2400" b="1" dirty="0">
                <a:solidFill>
                  <a:schemeClr val="accent1">
                    <a:lumMod val="75000"/>
                  </a:schemeClr>
                </a:solidFill>
              </a:rPr>
              <a:t>object</a:t>
            </a:r>
          </a:p>
          <a:p>
            <a:endParaRPr lang="en-IN" sz="2400" dirty="0"/>
          </a:p>
          <a:p>
            <a:endParaRPr lang="en-US" sz="2400" dirty="0"/>
          </a:p>
          <a:p>
            <a:r>
              <a:rPr lang="en-US" sz="2400" b="1" dirty="0">
                <a:solidFill>
                  <a:srgbClr val="0070C0"/>
                </a:solidFill>
              </a:rPr>
              <a:t>They</a:t>
            </a:r>
            <a:r>
              <a:rPr lang="en-US" sz="2400" dirty="0"/>
              <a:t> are </a:t>
            </a:r>
            <a:r>
              <a:rPr lang="en-US" sz="2400" b="1" dirty="0">
                <a:solidFill>
                  <a:srgbClr val="002060"/>
                </a:solidFill>
              </a:rPr>
              <a:t>always</a:t>
            </a:r>
            <a:r>
              <a:rPr lang="en-US" sz="2400" dirty="0"/>
              <a:t> created </a:t>
            </a:r>
            <a:r>
              <a:rPr lang="en-US" sz="2400" b="1" dirty="0">
                <a:solidFill>
                  <a:srgbClr val="00B050"/>
                </a:solidFill>
              </a:rPr>
              <a:t>dynamically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b="1" dirty="0">
                <a:solidFill>
                  <a:srgbClr val="0070C0"/>
                </a:solidFill>
              </a:rPr>
              <a:t>They</a:t>
            </a:r>
            <a:r>
              <a:rPr lang="en-US" sz="2400" dirty="0"/>
              <a:t> live in </a:t>
            </a:r>
            <a:r>
              <a:rPr lang="en-US" sz="2400" b="1" dirty="0">
                <a:solidFill>
                  <a:srgbClr val="7030A0"/>
                </a:solidFill>
              </a:rPr>
              <a:t>memory area </a:t>
            </a:r>
            <a:r>
              <a:rPr lang="en-US" sz="2400" dirty="0"/>
              <a:t>called </a:t>
            </a:r>
            <a:r>
              <a:rPr lang="en-US" sz="2400" b="1" dirty="0">
                <a:solidFill>
                  <a:srgbClr val="C00000"/>
                </a:solidFill>
              </a:rPr>
              <a:t>heap</a:t>
            </a:r>
            <a:endParaRPr lang="en-IN" sz="2400" b="1" dirty="0">
              <a:solidFill>
                <a:srgbClr val="C0000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Popular Interview Questions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Autofit/>
          </a:bodyPr>
          <a:lstStyle/>
          <a:p>
            <a:r>
              <a:rPr lang="en-US" sz="2600" b="1" dirty="0">
                <a:solidFill>
                  <a:srgbClr val="0070C0"/>
                </a:solidFill>
              </a:rPr>
              <a:t>    </a:t>
            </a:r>
            <a:r>
              <a:rPr lang="en-IN" sz="2400" b="1" dirty="0">
                <a:solidFill>
                  <a:srgbClr val="0070C0"/>
                </a:solidFill>
              </a:rPr>
              <a:t>What </a:t>
            </a:r>
            <a:r>
              <a:rPr lang="en-IN" sz="2400" dirty="0"/>
              <a:t>is the </a:t>
            </a:r>
            <a:r>
              <a:rPr lang="en-IN" sz="2400" b="1" dirty="0">
                <a:solidFill>
                  <a:srgbClr val="7030A0"/>
                </a:solidFill>
              </a:rPr>
              <a:t>output </a:t>
            </a:r>
            <a:r>
              <a:rPr lang="en-IN" sz="2400" dirty="0"/>
              <a:t>of the </a:t>
            </a:r>
            <a:r>
              <a:rPr lang="en-IN" sz="2400" b="1" dirty="0">
                <a:solidFill>
                  <a:srgbClr val="C00000"/>
                </a:solidFill>
              </a:rPr>
              <a:t>following code</a:t>
            </a:r>
            <a:r>
              <a:rPr lang="en-IN" sz="2400" dirty="0"/>
              <a:t>? </a:t>
            </a:r>
          </a:p>
          <a:p>
            <a:endParaRPr lang="en-US" sz="2400" dirty="0"/>
          </a:p>
          <a:p>
            <a:pPr lvl="1">
              <a:buNone/>
            </a:pPr>
            <a:r>
              <a:rPr lang="en-US" sz="2400" dirty="0">
                <a:solidFill>
                  <a:schemeClr val="tx1"/>
                </a:solidFill>
              </a:rPr>
              <a:t>	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[ ]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arr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=new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[ ];</a:t>
            </a:r>
          </a:p>
          <a:p>
            <a:pPr lvl="1"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System.out.println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arr.getClass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().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getName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());</a:t>
            </a:r>
          </a:p>
          <a:p>
            <a:endParaRPr lang="en-US" sz="2400" dirty="0"/>
          </a:p>
          <a:p>
            <a:r>
              <a:rPr lang="en-US" sz="2400" b="1" u="sng" dirty="0">
                <a:solidFill>
                  <a:srgbClr val="0070C0"/>
                </a:solidFill>
              </a:rPr>
              <a:t>Output:</a:t>
            </a:r>
          </a:p>
          <a:p>
            <a:pPr lvl="1">
              <a:buNone/>
            </a:pPr>
            <a:r>
              <a:rPr lang="en-US" sz="2400" b="1" dirty="0">
                <a:solidFill>
                  <a:srgbClr val="C00000"/>
                </a:solidFill>
              </a:rPr>
              <a:t>Syntax Error: array dimension missing </a:t>
            </a:r>
          </a:p>
          <a:p>
            <a:r>
              <a:rPr lang="en-US" sz="2400" b="1" u="sng" dirty="0">
                <a:solidFill>
                  <a:srgbClr val="0070C0"/>
                </a:solidFill>
              </a:rPr>
              <a:t>Conclusion:</a:t>
            </a:r>
          </a:p>
          <a:p>
            <a:pPr lvl="1">
              <a:buNone/>
            </a:pPr>
            <a:r>
              <a:rPr lang="en-US" sz="2400" dirty="0">
                <a:solidFill>
                  <a:schemeClr val="tx1"/>
                </a:solidFill>
              </a:rPr>
              <a:t>It is </a:t>
            </a:r>
            <a:r>
              <a:rPr lang="en-US" sz="2400" b="1" dirty="0">
                <a:solidFill>
                  <a:srgbClr val="00B050"/>
                </a:solidFill>
              </a:rPr>
              <a:t>compulsory </a:t>
            </a:r>
            <a:r>
              <a:rPr lang="en-US" sz="2400" dirty="0">
                <a:solidFill>
                  <a:schemeClr val="tx1"/>
                </a:solidFill>
              </a:rPr>
              <a:t>to </a:t>
            </a:r>
            <a:r>
              <a:rPr lang="en-US" sz="2400" b="1" dirty="0">
                <a:solidFill>
                  <a:srgbClr val="C00000"/>
                </a:solidFill>
              </a:rPr>
              <a:t>provide array size </a:t>
            </a:r>
            <a:r>
              <a:rPr lang="en-US" sz="2400" dirty="0">
                <a:solidFill>
                  <a:schemeClr val="tx1"/>
                </a:solidFill>
              </a:rPr>
              <a:t>while </a:t>
            </a:r>
            <a:r>
              <a:rPr lang="en-US" sz="2400" b="1" dirty="0">
                <a:solidFill>
                  <a:srgbClr val="0070C0"/>
                </a:solidFill>
              </a:rPr>
              <a:t>creating</a:t>
            </a:r>
            <a:r>
              <a:rPr lang="en-US" sz="2400" dirty="0">
                <a:solidFill>
                  <a:schemeClr val="tx1"/>
                </a:solidFill>
              </a:rPr>
              <a:t> the </a:t>
            </a:r>
            <a:r>
              <a:rPr lang="en-US" sz="2400" b="1" dirty="0">
                <a:solidFill>
                  <a:srgbClr val="7030A0"/>
                </a:solidFill>
              </a:rPr>
              <a:t>array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Popular Interview Questions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Autofit/>
          </a:bodyPr>
          <a:lstStyle/>
          <a:p>
            <a:r>
              <a:rPr lang="en-US" sz="2600" b="1" dirty="0">
                <a:solidFill>
                  <a:srgbClr val="0070C0"/>
                </a:solidFill>
              </a:rPr>
              <a:t>    </a:t>
            </a:r>
            <a:r>
              <a:rPr lang="en-IN" sz="2400" b="1" dirty="0">
                <a:solidFill>
                  <a:srgbClr val="0070C0"/>
                </a:solidFill>
              </a:rPr>
              <a:t>What</a:t>
            </a:r>
            <a:r>
              <a:rPr lang="en-IN" sz="2400" dirty="0"/>
              <a:t> is the </a:t>
            </a:r>
            <a:r>
              <a:rPr lang="en-IN" sz="2400" b="1" dirty="0">
                <a:solidFill>
                  <a:srgbClr val="7030A0"/>
                </a:solidFill>
              </a:rPr>
              <a:t>output </a:t>
            </a:r>
            <a:r>
              <a:rPr lang="en-IN" sz="2400" dirty="0"/>
              <a:t>of the </a:t>
            </a:r>
            <a:r>
              <a:rPr lang="en-IN" sz="2400" b="1" dirty="0">
                <a:solidFill>
                  <a:srgbClr val="C00000"/>
                </a:solidFill>
              </a:rPr>
              <a:t>following code</a:t>
            </a:r>
            <a:r>
              <a:rPr lang="en-IN" sz="2400" dirty="0"/>
              <a:t>? </a:t>
            </a:r>
          </a:p>
          <a:p>
            <a:endParaRPr lang="en-US" sz="2400" dirty="0"/>
          </a:p>
          <a:p>
            <a:pPr lvl="1">
              <a:buNone/>
            </a:pPr>
            <a:r>
              <a:rPr lang="en-US" sz="2400" dirty="0">
                <a:solidFill>
                  <a:schemeClr val="tx1"/>
                </a:solidFill>
              </a:rPr>
              <a:t>	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[ ]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arr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=new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[0];</a:t>
            </a:r>
          </a:p>
          <a:p>
            <a:pPr lvl="1"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System.out.println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arr.length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);</a:t>
            </a:r>
          </a:p>
          <a:p>
            <a:endParaRPr lang="en-US" sz="2400" dirty="0"/>
          </a:p>
          <a:p>
            <a:r>
              <a:rPr lang="en-US" sz="2400" b="1" u="sng" dirty="0">
                <a:solidFill>
                  <a:srgbClr val="0070C0"/>
                </a:solidFill>
              </a:rPr>
              <a:t>Output:</a:t>
            </a:r>
          </a:p>
          <a:p>
            <a:pPr lvl="1">
              <a:buNone/>
            </a:pPr>
            <a:r>
              <a:rPr lang="en-US" sz="2400" b="1" dirty="0">
                <a:solidFill>
                  <a:srgbClr val="C00000"/>
                </a:solidFill>
              </a:rPr>
              <a:t>0</a:t>
            </a:r>
          </a:p>
          <a:p>
            <a:r>
              <a:rPr lang="en-US" sz="2400" b="1" u="sng" dirty="0">
                <a:solidFill>
                  <a:srgbClr val="0070C0"/>
                </a:solidFill>
              </a:rPr>
              <a:t>Conclusion:</a:t>
            </a:r>
          </a:p>
          <a:p>
            <a:pPr lvl="1">
              <a:buNone/>
            </a:pPr>
            <a:r>
              <a:rPr lang="en-US" sz="2400" dirty="0">
                <a:solidFill>
                  <a:schemeClr val="tx1"/>
                </a:solidFill>
              </a:rPr>
              <a:t>It is </a:t>
            </a:r>
            <a:r>
              <a:rPr lang="en-US" sz="2400" b="1" dirty="0">
                <a:solidFill>
                  <a:srgbClr val="00B050"/>
                </a:solidFill>
              </a:rPr>
              <a:t>perfectly valid </a:t>
            </a:r>
            <a:r>
              <a:rPr lang="en-US" sz="2400" dirty="0">
                <a:solidFill>
                  <a:schemeClr val="tx1"/>
                </a:solidFill>
              </a:rPr>
              <a:t>to have an </a:t>
            </a:r>
            <a:r>
              <a:rPr lang="en-US" sz="2400" b="1" dirty="0">
                <a:solidFill>
                  <a:srgbClr val="7030A0"/>
                </a:solidFill>
              </a:rPr>
              <a:t>array</a:t>
            </a:r>
            <a:r>
              <a:rPr lang="en-US" sz="2400" dirty="0">
                <a:solidFill>
                  <a:schemeClr val="tx1"/>
                </a:solidFill>
              </a:rPr>
              <a:t> of size </a:t>
            </a:r>
            <a:r>
              <a:rPr lang="en-US" sz="2400" b="1" dirty="0">
                <a:solidFill>
                  <a:srgbClr val="C00000"/>
                </a:solidFill>
              </a:rPr>
              <a:t>0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Popular Interview Questions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Autofit/>
          </a:bodyPr>
          <a:lstStyle/>
          <a:p>
            <a:r>
              <a:rPr lang="en-US" sz="2600" b="1" dirty="0">
                <a:solidFill>
                  <a:srgbClr val="0070C0"/>
                </a:solidFill>
              </a:rPr>
              <a:t>    </a:t>
            </a:r>
            <a:r>
              <a:rPr lang="en-IN" sz="2400" b="1" dirty="0">
                <a:solidFill>
                  <a:srgbClr val="0070C0"/>
                </a:solidFill>
              </a:rPr>
              <a:t>What </a:t>
            </a:r>
            <a:r>
              <a:rPr lang="en-IN" sz="2400" dirty="0"/>
              <a:t>is the </a:t>
            </a:r>
            <a:r>
              <a:rPr lang="en-IN" sz="2400" b="1" dirty="0">
                <a:solidFill>
                  <a:srgbClr val="7030A0"/>
                </a:solidFill>
              </a:rPr>
              <a:t>output</a:t>
            </a:r>
            <a:r>
              <a:rPr lang="en-IN" sz="2400" dirty="0"/>
              <a:t> of the </a:t>
            </a:r>
            <a:r>
              <a:rPr lang="en-IN" sz="2400" b="1" dirty="0">
                <a:solidFill>
                  <a:srgbClr val="C00000"/>
                </a:solidFill>
              </a:rPr>
              <a:t>following code</a:t>
            </a:r>
            <a:r>
              <a:rPr lang="en-IN" sz="2400" dirty="0"/>
              <a:t>? </a:t>
            </a:r>
          </a:p>
          <a:p>
            <a:endParaRPr lang="en-US" sz="2400" dirty="0"/>
          </a:p>
          <a:p>
            <a:pPr lvl="1">
              <a:buNone/>
            </a:pPr>
            <a:r>
              <a:rPr lang="en-US" sz="2400" dirty="0">
                <a:solidFill>
                  <a:schemeClr val="tx1"/>
                </a:solidFill>
              </a:rPr>
              <a:t>	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[ ]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arr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=new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[-5];</a:t>
            </a:r>
          </a:p>
          <a:p>
            <a:pPr lvl="1"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System.out.println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arr.length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);</a:t>
            </a:r>
          </a:p>
          <a:p>
            <a:endParaRPr lang="en-US" sz="2400" dirty="0"/>
          </a:p>
          <a:p>
            <a:r>
              <a:rPr lang="en-US" sz="2400" b="1" u="sng" dirty="0">
                <a:solidFill>
                  <a:srgbClr val="0070C0"/>
                </a:solidFill>
              </a:rPr>
              <a:t>Output:</a:t>
            </a:r>
          </a:p>
          <a:p>
            <a:pPr lvl="1">
              <a:buNone/>
            </a:pPr>
            <a:r>
              <a:rPr lang="en-US" sz="2400" b="1" dirty="0">
                <a:solidFill>
                  <a:srgbClr val="C00000"/>
                </a:solidFill>
              </a:rPr>
              <a:t>Exception: </a:t>
            </a:r>
            <a:r>
              <a:rPr lang="en-US" sz="2400" b="1" dirty="0" err="1">
                <a:solidFill>
                  <a:srgbClr val="C00000"/>
                </a:solidFill>
              </a:rPr>
              <a:t>NegativeArraySizeException</a:t>
            </a:r>
            <a:endParaRPr lang="en-US" sz="2400" b="1" dirty="0">
              <a:solidFill>
                <a:srgbClr val="C00000"/>
              </a:solidFill>
            </a:endParaRPr>
          </a:p>
          <a:p>
            <a:r>
              <a:rPr lang="en-US" sz="2400" b="1" u="sng" dirty="0">
                <a:solidFill>
                  <a:srgbClr val="0070C0"/>
                </a:solidFill>
              </a:rPr>
              <a:t>Conclusion:</a:t>
            </a:r>
          </a:p>
          <a:p>
            <a:pPr lvl="1">
              <a:buNone/>
            </a:pPr>
            <a:r>
              <a:rPr lang="en-US" sz="2400" dirty="0">
                <a:solidFill>
                  <a:schemeClr val="tx1"/>
                </a:solidFill>
              </a:rPr>
              <a:t>It is </a:t>
            </a:r>
            <a:r>
              <a:rPr lang="en-US" sz="2400" b="1" dirty="0" err="1">
                <a:solidFill>
                  <a:srgbClr val="00B050"/>
                </a:solidFill>
              </a:rPr>
              <a:t>syntactly</a:t>
            </a:r>
            <a:r>
              <a:rPr lang="en-US" sz="2400" b="1" dirty="0">
                <a:solidFill>
                  <a:srgbClr val="00B050"/>
                </a:solidFill>
              </a:rPr>
              <a:t> valid</a:t>
            </a:r>
            <a:r>
              <a:rPr lang="en-US" sz="2400" dirty="0">
                <a:solidFill>
                  <a:schemeClr val="tx1"/>
                </a:solidFill>
              </a:rPr>
              <a:t> to have an </a:t>
            </a:r>
            <a:r>
              <a:rPr lang="en-US" sz="2400" b="1" dirty="0">
                <a:solidFill>
                  <a:srgbClr val="7030A0"/>
                </a:solidFill>
              </a:rPr>
              <a:t>array</a:t>
            </a:r>
            <a:r>
              <a:rPr lang="en-US" sz="2400" dirty="0">
                <a:solidFill>
                  <a:schemeClr val="tx1"/>
                </a:solidFill>
              </a:rPr>
              <a:t> of </a:t>
            </a:r>
            <a:r>
              <a:rPr lang="en-US" sz="2400" b="1" dirty="0">
                <a:solidFill>
                  <a:srgbClr val="002060"/>
                </a:solidFill>
              </a:rPr>
              <a:t>negative size </a:t>
            </a:r>
            <a:r>
              <a:rPr lang="en-US" sz="2400" dirty="0">
                <a:solidFill>
                  <a:schemeClr val="tx1"/>
                </a:solidFill>
              </a:rPr>
              <a:t>but at </a:t>
            </a:r>
            <a:r>
              <a:rPr lang="en-US" sz="2400" b="1" dirty="0">
                <a:solidFill>
                  <a:srgbClr val="002060"/>
                </a:solidFill>
              </a:rPr>
              <a:t>run </a:t>
            </a:r>
          </a:p>
          <a:p>
            <a:pPr lvl="1">
              <a:buNone/>
            </a:pPr>
            <a:r>
              <a:rPr lang="en-US" sz="2400" b="1" dirty="0">
                <a:solidFill>
                  <a:srgbClr val="002060"/>
                </a:solidFill>
              </a:rPr>
              <a:t>time </a:t>
            </a:r>
            <a:r>
              <a:rPr lang="en-US" sz="2400" dirty="0">
                <a:solidFill>
                  <a:schemeClr val="tx1"/>
                </a:solidFill>
              </a:rPr>
              <a:t>the </a:t>
            </a:r>
            <a:r>
              <a:rPr lang="en-US" sz="2400" b="1" dirty="0">
                <a:solidFill>
                  <a:srgbClr val="C00000"/>
                </a:solidFill>
              </a:rPr>
              <a:t>JVM</a:t>
            </a:r>
            <a:r>
              <a:rPr lang="en-US" sz="2400" dirty="0">
                <a:solidFill>
                  <a:schemeClr val="tx1"/>
                </a:solidFill>
              </a:rPr>
              <a:t> will raise the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Exception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Popular Interview Questions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Autofit/>
          </a:bodyPr>
          <a:lstStyle/>
          <a:p>
            <a:r>
              <a:rPr lang="en-US" sz="2600" b="1" dirty="0">
                <a:solidFill>
                  <a:srgbClr val="0070C0"/>
                </a:solidFill>
              </a:rPr>
              <a:t>    </a:t>
            </a:r>
            <a:r>
              <a:rPr lang="en-IN" sz="2400" b="1" dirty="0">
                <a:solidFill>
                  <a:srgbClr val="0070C0"/>
                </a:solidFill>
              </a:rPr>
              <a:t>What</a:t>
            </a:r>
            <a:r>
              <a:rPr lang="en-IN" sz="2400" dirty="0"/>
              <a:t> is the </a:t>
            </a:r>
            <a:r>
              <a:rPr lang="en-IN" sz="2400" b="1" dirty="0">
                <a:solidFill>
                  <a:srgbClr val="7030A0"/>
                </a:solidFill>
              </a:rPr>
              <a:t>output</a:t>
            </a:r>
            <a:r>
              <a:rPr lang="en-IN" sz="2400" dirty="0"/>
              <a:t> of the </a:t>
            </a:r>
            <a:r>
              <a:rPr lang="en-IN" sz="2400" b="1" dirty="0">
                <a:solidFill>
                  <a:srgbClr val="C00000"/>
                </a:solidFill>
              </a:rPr>
              <a:t>following code</a:t>
            </a:r>
            <a:r>
              <a:rPr lang="en-IN" sz="2400" dirty="0"/>
              <a:t>? </a:t>
            </a:r>
          </a:p>
          <a:p>
            <a:endParaRPr lang="en-US" sz="2400" dirty="0"/>
          </a:p>
          <a:p>
            <a:pPr lvl="1">
              <a:buNone/>
            </a:pPr>
            <a:r>
              <a:rPr lang="en-US" sz="2400" dirty="0">
                <a:solidFill>
                  <a:schemeClr val="tx1"/>
                </a:solidFill>
              </a:rPr>
              <a:t>	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[ ]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arr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=new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[‘Z’];</a:t>
            </a:r>
          </a:p>
          <a:p>
            <a:pPr lvl="1"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System.out.println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arr.length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);</a:t>
            </a:r>
          </a:p>
          <a:p>
            <a:endParaRPr lang="en-US" sz="2400" dirty="0"/>
          </a:p>
          <a:p>
            <a:r>
              <a:rPr lang="en-US" sz="2400" b="1" u="sng" dirty="0">
                <a:solidFill>
                  <a:srgbClr val="0070C0"/>
                </a:solidFill>
              </a:rPr>
              <a:t>Output:</a:t>
            </a:r>
          </a:p>
          <a:p>
            <a:pPr lvl="1">
              <a:buNone/>
            </a:pPr>
            <a:r>
              <a:rPr lang="en-US" sz="2400" b="1" dirty="0">
                <a:solidFill>
                  <a:srgbClr val="C00000"/>
                </a:solidFill>
              </a:rPr>
              <a:t>90</a:t>
            </a:r>
          </a:p>
          <a:p>
            <a:r>
              <a:rPr lang="en-US" sz="2400" b="1" u="sng" dirty="0">
                <a:solidFill>
                  <a:srgbClr val="0070C0"/>
                </a:solidFill>
              </a:rPr>
              <a:t>Conclusion:</a:t>
            </a:r>
          </a:p>
          <a:p>
            <a:pPr lvl="1">
              <a:buNone/>
            </a:pPr>
            <a:r>
              <a:rPr lang="en-US" sz="2400" b="1" dirty="0">
                <a:solidFill>
                  <a:srgbClr val="00B050"/>
                </a:solidFill>
              </a:rPr>
              <a:t>No other constant except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byte</a:t>
            </a:r>
            <a:r>
              <a:rPr lang="en-US" sz="2400" dirty="0">
                <a:solidFill>
                  <a:schemeClr val="tx1"/>
                </a:solidFill>
              </a:rPr>
              <a:t> ,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short</a:t>
            </a:r>
            <a:r>
              <a:rPr lang="en-US" sz="2400" dirty="0">
                <a:solidFill>
                  <a:schemeClr val="tx1"/>
                </a:solidFill>
              </a:rPr>
              <a:t> ,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char</a:t>
            </a:r>
            <a:r>
              <a:rPr lang="en-US" sz="2400" dirty="0">
                <a:solidFill>
                  <a:schemeClr val="tx1"/>
                </a:solidFill>
              </a:rPr>
              <a:t> and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US" sz="2400" dirty="0">
                <a:solidFill>
                  <a:schemeClr val="tx1"/>
                </a:solidFill>
              </a:rPr>
              <a:t> is  </a:t>
            </a:r>
            <a:r>
              <a:rPr lang="en-US" sz="2400" b="1" dirty="0">
                <a:solidFill>
                  <a:srgbClr val="7030A0"/>
                </a:solidFill>
              </a:rPr>
              <a:t>allowed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</a:p>
          <a:p>
            <a:pPr lvl="1">
              <a:buNone/>
            </a:pPr>
            <a:r>
              <a:rPr lang="en-US" sz="2400" dirty="0">
                <a:solidFill>
                  <a:schemeClr val="tx1"/>
                </a:solidFill>
              </a:rPr>
              <a:t>to be used as </a:t>
            </a:r>
            <a:r>
              <a:rPr lang="en-US" sz="2400" b="1" dirty="0">
                <a:solidFill>
                  <a:srgbClr val="0070C0"/>
                </a:solidFill>
              </a:rPr>
              <a:t>array size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Popular Interview Questions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Autofit/>
          </a:bodyPr>
          <a:lstStyle/>
          <a:p>
            <a:r>
              <a:rPr lang="en-US" sz="2600" b="1" dirty="0">
                <a:solidFill>
                  <a:srgbClr val="0070C0"/>
                </a:solidFill>
              </a:rPr>
              <a:t>    </a:t>
            </a:r>
            <a:r>
              <a:rPr lang="en-IN" sz="2400" b="1" dirty="0">
                <a:solidFill>
                  <a:srgbClr val="0070C0"/>
                </a:solidFill>
              </a:rPr>
              <a:t>What</a:t>
            </a:r>
            <a:r>
              <a:rPr lang="en-IN" sz="2400" dirty="0"/>
              <a:t> is the </a:t>
            </a:r>
            <a:r>
              <a:rPr lang="en-IN" sz="2400" b="1" dirty="0">
                <a:solidFill>
                  <a:srgbClr val="7030A0"/>
                </a:solidFill>
              </a:rPr>
              <a:t>output</a:t>
            </a:r>
            <a:r>
              <a:rPr lang="en-IN" sz="2400" dirty="0"/>
              <a:t> of the </a:t>
            </a:r>
            <a:r>
              <a:rPr lang="en-IN" sz="2400" b="1" dirty="0">
                <a:solidFill>
                  <a:srgbClr val="C00000"/>
                </a:solidFill>
              </a:rPr>
              <a:t>following code</a:t>
            </a:r>
            <a:r>
              <a:rPr lang="en-IN" sz="2400" dirty="0"/>
              <a:t>? </a:t>
            </a:r>
          </a:p>
          <a:p>
            <a:endParaRPr lang="en-US" sz="2400" dirty="0"/>
          </a:p>
          <a:p>
            <a:pPr lvl="1">
              <a:buNone/>
            </a:pPr>
            <a:r>
              <a:rPr lang="en-US" sz="2400" dirty="0">
                <a:solidFill>
                  <a:schemeClr val="tx1"/>
                </a:solidFill>
              </a:rPr>
              <a:t>	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[ ]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arr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=new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[25L];</a:t>
            </a:r>
          </a:p>
          <a:p>
            <a:pPr lvl="1"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System.out.println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arr.length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);</a:t>
            </a:r>
          </a:p>
          <a:p>
            <a:endParaRPr lang="en-US" sz="2400" dirty="0"/>
          </a:p>
          <a:p>
            <a:r>
              <a:rPr lang="en-US" sz="2400" b="1" u="sng" dirty="0">
                <a:solidFill>
                  <a:srgbClr val="0070C0"/>
                </a:solidFill>
              </a:rPr>
              <a:t>Output:</a:t>
            </a:r>
          </a:p>
          <a:p>
            <a:pPr lvl="1">
              <a:buNone/>
            </a:pPr>
            <a:r>
              <a:rPr lang="en-US" sz="2400" b="1" dirty="0">
                <a:solidFill>
                  <a:srgbClr val="C00000"/>
                </a:solidFill>
              </a:rPr>
              <a:t>Syntax Error: </a:t>
            </a:r>
            <a:r>
              <a:rPr lang="en-IN" sz="2400" b="1" dirty="0">
                <a:solidFill>
                  <a:srgbClr val="C00000"/>
                </a:solidFill>
              </a:rPr>
              <a:t>incompatible types: possible </a:t>
            </a:r>
            <a:r>
              <a:rPr lang="en-IN" sz="2400" b="1" dirty="0" err="1">
                <a:solidFill>
                  <a:srgbClr val="C00000"/>
                </a:solidFill>
              </a:rPr>
              <a:t>lossy</a:t>
            </a:r>
            <a:r>
              <a:rPr lang="en-IN" sz="2400" b="1" dirty="0">
                <a:solidFill>
                  <a:srgbClr val="C00000"/>
                </a:solidFill>
              </a:rPr>
              <a:t> </a:t>
            </a:r>
          </a:p>
          <a:p>
            <a:pPr lvl="1">
              <a:buNone/>
            </a:pPr>
            <a:r>
              <a:rPr lang="en-IN" sz="2400" b="1" dirty="0">
                <a:solidFill>
                  <a:srgbClr val="C00000"/>
                </a:solidFill>
              </a:rPr>
              <a:t>conversion from long to </a:t>
            </a:r>
            <a:r>
              <a:rPr lang="en-IN" sz="2400" b="1" dirty="0" err="1">
                <a:solidFill>
                  <a:srgbClr val="C00000"/>
                </a:solidFill>
              </a:rPr>
              <a:t>int</a:t>
            </a:r>
            <a:endParaRPr lang="en-US" sz="2400" b="1" dirty="0">
              <a:solidFill>
                <a:srgbClr val="C00000"/>
              </a:solidFill>
            </a:endParaRPr>
          </a:p>
          <a:p>
            <a:r>
              <a:rPr lang="en-US" sz="2400" b="1" u="sng" dirty="0">
                <a:solidFill>
                  <a:srgbClr val="0070C0"/>
                </a:solidFill>
              </a:rPr>
              <a:t>Conclusion:</a:t>
            </a:r>
          </a:p>
          <a:p>
            <a:pPr lvl="1">
              <a:buNone/>
            </a:pPr>
            <a:r>
              <a:rPr lang="en-US" sz="2400" b="1" dirty="0">
                <a:solidFill>
                  <a:srgbClr val="00B050"/>
                </a:solidFill>
              </a:rPr>
              <a:t>Any constant </a:t>
            </a:r>
            <a:r>
              <a:rPr lang="en-US" sz="2400" dirty="0">
                <a:solidFill>
                  <a:schemeClr val="tx1"/>
                </a:solidFill>
              </a:rPr>
              <a:t>of type other than 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byte</a:t>
            </a:r>
            <a:r>
              <a:rPr lang="en-US" sz="2400" dirty="0">
                <a:solidFill>
                  <a:schemeClr val="tx1"/>
                </a:solidFill>
              </a:rPr>
              <a:t> ,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short</a:t>
            </a:r>
            <a:r>
              <a:rPr lang="en-US" sz="2400" dirty="0">
                <a:solidFill>
                  <a:schemeClr val="tx1"/>
                </a:solidFill>
              </a:rPr>
              <a:t> ,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char</a:t>
            </a:r>
            <a:r>
              <a:rPr lang="en-US" sz="2400" dirty="0">
                <a:solidFill>
                  <a:schemeClr val="tx1"/>
                </a:solidFill>
              </a:rPr>
              <a:t> and </a:t>
            </a:r>
          </a:p>
          <a:p>
            <a:pPr lvl="1">
              <a:buNone/>
            </a:pP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is </a:t>
            </a:r>
            <a:r>
              <a:rPr lang="en-US" sz="2400" b="1" dirty="0">
                <a:solidFill>
                  <a:srgbClr val="7030A0"/>
                </a:solidFill>
              </a:rPr>
              <a:t>strictly not allowed </a:t>
            </a:r>
            <a:r>
              <a:rPr lang="en-US" sz="2400" dirty="0">
                <a:solidFill>
                  <a:schemeClr val="tx1"/>
                </a:solidFill>
              </a:rPr>
              <a:t>to be used as </a:t>
            </a:r>
            <a:r>
              <a:rPr lang="en-US" sz="2400" b="1" dirty="0">
                <a:solidFill>
                  <a:srgbClr val="0070C0"/>
                </a:solidFill>
              </a:rPr>
              <a:t>array size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Popular Interview Questions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Autofit/>
          </a:bodyPr>
          <a:lstStyle/>
          <a:p>
            <a:r>
              <a:rPr lang="en-US" sz="2600" b="1" dirty="0">
                <a:solidFill>
                  <a:srgbClr val="0070C0"/>
                </a:solidFill>
              </a:rPr>
              <a:t>    </a:t>
            </a:r>
            <a:r>
              <a:rPr lang="en-IN" sz="2400" b="1" dirty="0">
                <a:solidFill>
                  <a:srgbClr val="0070C0"/>
                </a:solidFill>
              </a:rPr>
              <a:t>What</a:t>
            </a:r>
            <a:r>
              <a:rPr lang="en-IN" sz="2400" dirty="0"/>
              <a:t> is the </a:t>
            </a:r>
            <a:r>
              <a:rPr lang="en-IN" sz="2400" b="1" dirty="0">
                <a:solidFill>
                  <a:srgbClr val="7030A0"/>
                </a:solidFill>
              </a:rPr>
              <a:t>output</a:t>
            </a:r>
            <a:r>
              <a:rPr lang="en-IN" sz="2400" dirty="0"/>
              <a:t> of the </a:t>
            </a:r>
            <a:r>
              <a:rPr lang="en-IN" sz="2400" b="1" dirty="0">
                <a:solidFill>
                  <a:srgbClr val="C00000"/>
                </a:solidFill>
              </a:rPr>
              <a:t>following code</a:t>
            </a:r>
            <a:r>
              <a:rPr lang="en-IN" sz="2400" dirty="0"/>
              <a:t>? </a:t>
            </a:r>
          </a:p>
          <a:p>
            <a:endParaRPr lang="en-US" sz="2400" dirty="0"/>
          </a:p>
          <a:p>
            <a:pPr lvl="1">
              <a:buNone/>
            </a:pPr>
            <a:r>
              <a:rPr lang="en-US" sz="2400" dirty="0">
                <a:solidFill>
                  <a:schemeClr val="tx1"/>
                </a:solidFill>
              </a:rPr>
              <a:t>	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[ ]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arr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=new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[2147483648];</a:t>
            </a:r>
          </a:p>
          <a:p>
            <a:pPr lvl="1"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System.out.println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arr.length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);</a:t>
            </a:r>
          </a:p>
          <a:p>
            <a:endParaRPr lang="en-US" sz="2400" dirty="0"/>
          </a:p>
          <a:p>
            <a:r>
              <a:rPr lang="en-US" sz="2400" b="1" u="sng" dirty="0">
                <a:solidFill>
                  <a:srgbClr val="0070C0"/>
                </a:solidFill>
              </a:rPr>
              <a:t>Output:</a:t>
            </a:r>
          </a:p>
          <a:p>
            <a:pPr lvl="1">
              <a:buNone/>
            </a:pPr>
            <a:r>
              <a:rPr lang="en-US" sz="2400" b="1" dirty="0">
                <a:solidFill>
                  <a:srgbClr val="C00000"/>
                </a:solidFill>
              </a:rPr>
              <a:t>Syntax Error: </a:t>
            </a:r>
            <a:r>
              <a:rPr lang="en-IN" sz="2400" b="1" dirty="0">
                <a:solidFill>
                  <a:srgbClr val="C00000"/>
                </a:solidFill>
              </a:rPr>
              <a:t>error: integer number too large: </a:t>
            </a:r>
          </a:p>
          <a:p>
            <a:pPr lvl="1">
              <a:buNone/>
            </a:pPr>
            <a:r>
              <a:rPr lang="en-IN" sz="2400" b="1" dirty="0">
                <a:solidFill>
                  <a:srgbClr val="C00000"/>
                </a:solidFill>
              </a:rPr>
              <a:t>2147483648</a:t>
            </a:r>
          </a:p>
          <a:p>
            <a:pPr lvl="1">
              <a:buNone/>
            </a:pPr>
            <a:r>
              <a:rPr lang="en-US" sz="2400" b="1" u="sng" dirty="0">
                <a:solidFill>
                  <a:srgbClr val="0070C0"/>
                </a:solidFill>
              </a:rPr>
              <a:t>Conclusion:</a:t>
            </a:r>
          </a:p>
          <a:p>
            <a:pPr lvl="1">
              <a:buNone/>
            </a:pPr>
            <a:r>
              <a:rPr lang="en-US" sz="2400" b="1" dirty="0">
                <a:solidFill>
                  <a:srgbClr val="00B050"/>
                </a:solidFill>
              </a:rPr>
              <a:t>Array size </a:t>
            </a:r>
            <a:r>
              <a:rPr lang="en-US" sz="2400" dirty="0">
                <a:solidFill>
                  <a:schemeClr val="tx1"/>
                </a:solidFill>
              </a:rPr>
              <a:t>can </a:t>
            </a:r>
            <a:r>
              <a:rPr lang="en-US" sz="2400" b="1" dirty="0">
                <a:solidFill>
                  <a:srgbClr val="7030A0"/>
                </a:solidFill>
              </a:rPr>
              <a:t>never exceed </a:t>
            </a:r>
            <a:r>
              <a:rPr lang="en-US" sz="2400" b="1" dirty="0">
                <a:solidFill>
                  <a:srgbClr val="002060"/>
                </a:solidFill>
              </a:rPr>
              <a:t>2147483647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Popular Interview Questions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Autofit/>
          </a:bodyPr>
          <a:lstStyle/>
          <a:p>
            <a:r>
              <a:rPr lang="en-US" sz="2600" b="1" dirty="0">
                <a:solidFill>
                  <a:srgbClr val="0070C0"/>
                </a:solidFill>
              </a:rPr>
              <a:t>    </a:t>
            </a:r>
            <a:r>
              <a:rPr lang="en-IN" sz="2400" b="1" dirty="0">
                <a:solidFill>
                  <a:srgbClr val="0070C0"/>
                </a:solidFill>
              </a:rPr>
              <a:t>What</a:t>
            </a:r>
            <a:r>
              <a:rPr lang="en-IN" sz="2400" dirty="0"/>
              <a:t> is the </a:t>
            </a:r>
            <a:r>
              <a:rPr lang="en-IN" sz="2400" b="1" dirty="0">
                <a:solidFill>
                  <a:srgbClr val="7030A0"/>
                </a:solidFill>
              </a:rPr>
              <a:t>output</a:t>
            </a:r>
            <a:r>
              <a:rPr lang="en-IN" sz="2400" dirty="0"/>
              <a:t> of the </a:t>
            </a:r>
            <a:r>
              <a:rPr lang="en-IN" sz="2400" b="1" dirty="0">
                <a:solidFill>
                  <a:srgbClr val="C00000"/>
                </a:solidFill>
              </a:rPr>
              <a:t>following code</a:t>
            </a:r>
            <a:r>
              <a:rPr lang="en-IN" sz="2400" dirty="0"/>
              <a:t>? </a:t>
            </a:r>
          </a:p>
          <a:p>
            <a:endParaRPr lang="en-US" sz="2400" dirty="0"/>
          </a:p>
          <a:p>
            <a:pPr lvl="1">
              <a:buNone/>
            </a:pPr>
            <a:r>
              <a:rPr lang="en-US" sz="2400" dirty="0">
                <a:solidFill>
                  <a:schemeClr val="tx1"/>
                </a:solidFill>
              </a:rPr>
              <a:t>	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[ ]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arr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=new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[2147483648L];</a:t>
            </a:r>
          </a:p>
          <a:p>
            <a:pPr lvl="1"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System.out.println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arr.length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);</a:t>
            </a:r>
          </a:p>
          <a:p>
            <a:endParaRPr lang="en-US" sz="2400" dirty="0"/>
          </a:p>
          <a:p>
            <a:r>
              <a:rPr lang="en-US" sz="2400" b="1" u="sng" dirty="0">
                <a:solidFill>
                  <a:srgbClr val="0070C0"/>
                </a:solidFill>
              </a:rPr>
              <a:t>Output:</a:t>
            </a:r>
          </a:p>
          <a:p>
            <a:pPr lvl="1">
              <a:buNone/>
            </a:pPr>
            <a:r>
              <a:rPr lang="en-US" sz="2400" b="1" dirty="0">
                <a:solidFill>
                  <a:srgbClr val="C00000"/>
                </a:solidFill>
              </a:rPr>
              <a:t>Syntax Error: </a:t>
            </a:r>
            <a:r>
              <a:rPr lang="en-IN" sz="2400" b="1" dirty="0">
                <a:solidFill>
                  <a:srgbClr val="C00000"/>
                </a:solidFill>
              </a:rPr>
              <a:t>error: possible </a:t>
            </a:r>
            <a:r>
              <a:rPr lang="en-IN" sz="2400" b="1" dirty="0" err="1">
                <a:solidFill>
                  <a:srgbClr val="C00000"/>
                </a:solidFill>
              </a:rPr>
              <a:t>lossy</a:t>
            </a:r>
            <a:r>
              <a:rPr lang="en-IN" sz="2400" b="1" dirty="0">
                <a:solidFill>
                  <a:srgbClr val="C00000"/>
                </a:solidFill>
              </a:rPr>
              <a:t> conversion from long to </a:t>
            </a:r>
            <a:r>
              <a:rPr lang="en-IN" sz="2400" b="1" dirty="0" err="1">
                <a:solidFill>
                  <a:srgbClr val="C00000"/>
                </a:solidFill>
              </a:rPr>
              <a:t>int</a:t>
            </a:r>
            <a:endParaRPr lang="en-IN" sz="2400" b="1" dirty="0">
              <a:solidFill>
                <a:srgbClr val="C00000"/>
              </a:solidFill>
            </a:endParaRPr>
          </a:p>
          <a:p>
            <a:pPr lvl="1">
              <a:buNone/>
            </a:pPr>
            <a:r>
              <a:rPr lang="en-US" sz="2400" b="1" u="sng" dirty="0">
                <a:solidFill>
                  <a:srgbClr val="0070C0"/>
                </a:solidFill>
              </a:rPr>
              <a:t>Conclusion:</a:t>
            </a:r>
          </a:p>
          <a:p>
            <a:pPr lvl="1">
              <a:buNone/>
            </a:pPr>
            <a:r>
              <a:rPr lang="en-US" sz="2400" b="1" dirty="0">
                <a:solidFill>
                  <a:srgbClr val="00B050"/>
                </a:solidFill>
              </a:rPr>
              <a:t>Array size </a:t>
            </a:r>
            <a:r>
              <a:rPr lang="en-US" sz="2400" dirty="0">
                <a:solidFill>
                  <a:schemeClr val="tx1"/>
                </a:solidFill>
              </a:rPr>
              <a:t>can </a:t>
            </a:r>
            <a:r>
              <a:rPr lang="en-US" sz="2400" b="1" dirty="0">
                <a:solidFill>
                  <a:srgbClr val="7030A0"/>
                </a:solidFill>
              </a:rPr>
              <a:t>never exceed </a:t>
            </a:r>
            <a:r>
              <a:rPr lang="en-US" sz="2400" b="1" dirty="0">
                <a:solidFill>
                  <a:srgbClr val="002060"/>
                </a:solidFill>
              </a:rPr>
              <a:t>2147483647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Popular Interview Questions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Autofit/>
          </a:bodyPr>
          <a:lstStyle/>
          <a:p>
            <a:r>
              <a:rPr lang="en-US" sz="2600" b="1" dirty="0">
                <a:solidFill>
                  <a:srgbClr val="0070C0"/>
                </a:solidFill>
              </a:rPr>
              <a:t>    </a:t>
            </a:r>
            <a:r>
              <a:rPr lang="en-IN" sz="2400" b="1" dirty="0">
                <a:solidFill>
                  <a:srgbClr val="0070C0"/>
                </a:solidFill>
              </a:rPr>
              <a:t>What</a:t>
            </a:r>
            <a:r>
              <a:rPr lang="en-IN" sz="2400" dirty="0"/>
              <a:t> is the </a:t>
            </a:r>
            <a:r>
              <a:rPr lang="en-IN" sz="2400" b="1" dirty="0">
                <a:solidFill>
                  <a:srgbClr val="7030A0"/>
                </a:solidFill>
              </a:rPr>
              <a:t>output</a:t>
            </a:r>
            <a:r>
              <a:rPr lang="en-IN" sz="2400" dirty="0"/>
              <a:t> of the </a:t>
            </a:r>
            <a:r>
              <a:rPr lang="en-IN" sz="2400" b="1" dirty="0">
                <a:solidFill>
                  <a:srgbClr val="C00000"/>
                </a:solidFill>
              </a:rPr>
              <a:t>following code</a:t>
            </a:r>
            <a:r>
              <a:rPr lang="en-IN" sz="2400" dirty="0"/>
              <a:t>? </a:t>
            </a:r>
          </a:p>
          <a:p>
            <a:endParaRPr lang="en-US" sz="2400" dirty="0"/>
          </a:p>
          <a:p>
            <a:pPr lvl="1">
              <a:buNone/>
            </a:pPr>
            <a:r>
              <a:rPr lang="en-US" sz="2400" dirty="0">
                <a:solidFill>
                  <a:schemeClr val="tx1"/>
                </a:solidFill>
              </a:rPr>
              <a:t>	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[ ]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arr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=new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[(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)2147483648L];</a:t>
            </a:r>
          </a:p>
          <a:p>
            <a:pPr lvl="1"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System.out.println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arr.length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);</a:t>
            </a:r>
          </a:p>
          <a:p>
            <a:endParaRPr lang="en-US" sz="2400" dirty="0"/>
          </a:p>
          <a:p>
            <a:r>
              <a:rPr lang="en-US" sz="2400" b="1" u="sng" dirty="0">
                <a:solidFill>
                  <a:srgbClr val="0070C0"/>
                </a:solidFill>
              </a:rPr>
              <a:t>Output:</a:t>
            </a:r>
          </a:p>
          <a:p>
            <a:pPr lvl="1">
              <a:buNone/>
            </a:pPr>
            <a:r>
              <a:rPr lang="en-US" sz="2400" b="1" dirty="0" err="1">
                <a:solidFill>
                  <a:srgbClr val="C00000"/>
                </a:solidFill>
              </a:rPr>
              <a:t>NegativeArraySizeException</a:t>
            </a:r>
            <a:endParaRPr lang="en-IN" sz="2400" b="1" dirty="0">
              <a:solidFill>
                <a:srgbClr val="C00000"/>
              </a:solidFill>
            </a:endParaRPr>
          </a:p>
          <a:p>
            <a:pPr lvl="1">
              <a:buNone/>
            </a:pPr>
            <a:r>
              <a:rPr lang="en-US" sz="2400" b="1" u="sng" dirty="0">
                <a:solidFill>
                  <a:srgbClr val="0070C0"/>
                </a:solidFill>
              </a:rPr>
              <a:t>Conclusion:</a:t>
            </a:r>
          </a:p>
          <a:p>
            <a:pPr lvl="1">
              <a:buNone/>
            </a:pPr>
            <a:r>
              <a:rPr lang="en-US" sz="2400" b="1" dirty="0">
                <a:solidFill>
                  <a:srgbClr val="00B050"/>
                </a:solidFill>
              </a:rPr>
              <a:t>Array size </a:t>
            </a:r>
            <a:r>
              <a:rPr lang="en-US" sz="2400" dirty="0">
                <a:solidFill>
                  <a:schemeClr val="tx1"/>
                </a:solidFill>
              </a:rPr>
              <a:t>can </a:t>
            </a:r>
            <a:r>
              <a:rPr lang="en-US" sz="2400" b="1" dirty="0">
                <a:solidFill>
                  <a:srgbClr val="7030A0"/>
                </a:solidFill>
              </a:rPr>
              <a:t>never exceed </a:t>
            </a:r>
            <a:r>
              <a:rPr lang="en-US" sz="2400" b="1" dirty="0">
                <a:solidFill>
                  <a:srgbClr val="002060"/>
                </a:solidFill>
              </a:rPr>
              <a:t>2147483647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Popular Interview Questions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Autofit/>
          </a:bodyPr>
          <a:lstStyle/>
          <a:p>
            <a:r>
              <a:rPr lang="en-US" sz="2600" b="1" dirty="0">
                <a:solidFill>
                  <a:srgbClr val="0070C0"/>
                </a:solidFill>
              </a:rPr>
              <a:t>    </a:t>
            </a:r>
            <a:r>
              <a:rPr lang="en-IN" sz="2400" b="1" dirty="0">
                <a:solidFill>
                  <a:srgbClr val="0070C0"/>
                </a:solidFill>
              </a:rPr>
              <a:t>What</a:t>
            </a:r>
            <a:r>
              <a:rPr lang="en-IN" sz="2400" dirty="0"/>
              <a:t> is the </a:t>
            </a:r>
            <a:r>
              <a:rPr lang="en-IN" sz="2400" b="1" dirty="0">
                <a:solidFill>
                  <a:srgbClr val="7030A0"/>
                </a:solidFill>
              </a:rPr>
              <a:t>output</a:t>
            </a:r>
            <a:r>
              <a:rPr lang="en-IN" sz="2400" dirty="0"/>
              <a:t> of the </a:t>
            </a:r>
            <a:r>
              <a:rPr lang="en-IN" sz="2400" b="1" dirty="0">
                <a:solidFill>
                  <a:srgbClr val="C00000"/>
                </a:solidFill>
              </a:rPr>
              <a:t>following code</a:t>
            </a:r>
            <a:r>
              <a:rPr lang="en-IN" sz="2400" dirty="0"/>
              <a:t>? </a:t>
            </a:r>
          </a:p>
          <a:p>
            <a:pPr lvl="1">
              <a:buNone/>
            </a:pPr>
            <a:r>
              <a:rPr lang="en-US" sz="2400" dirty="0">
                <a:solidFill>
                  <a:schemeClr val="tx1"/>
                </a:solidFill>
              </a:rPr>
              <a:t>	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[ ]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arr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=new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[2147483647];</a:t>
            </a:r>
          </a:p>
          <a:p>
            <a:pPr lvl="1"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System.out.println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arr.length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);</a:t>
            </a:r>
          </a:p>
          <a:p>
            <a:r>
              <a:rPr lang="en-US" sz="2400" b="1" u="sng" dirty="0">
                <a:solidFill>
                  <a:srgbClr val="0070C0"/>
                </a:solidFill>
              </a:rPr>
              <a:t>Output:</a:t>
            </a:r>
          </a:p>
          <a:p>
            <a:pPr lvl="1">
              <a:buNone/>
            </a:pPr>
            <a:r>
              <a:rPr lang="en-US" b="1" dirty="0">
                <a:solidFill>
                  <a:srgbClr val="C00000"/>
                </a:solidFill>
              </a:rPr>
              <a:t>Exception:</a:t>
            </a:r>
            <a:r>
              <a:rPr lang="en-IN" b="1" dirty="0" err="1">
                <a:solidFill>
                  <a:srgbClr val="C00000"/>
                </a:solidFill>
              </a:rPr>
              <a:t>java.lang.OutOfMemoryError</a:t>
            </a:r>
            <a:r>
              <a:rPr lang="en-IN" b="1" dirty="0">
                <a:solidFill>
                  <a:srgbClr val="C00000"/>
                </a:solidFill>
              </a:rPr>
              <a:t>: Requested array size </a:t>
            </a:r>
          </a:p>
          <a:p>
            <a:pPr lvl="1">
              <a:buNone/>
            </a:pPr>
            <a:r>
              <a:rPr lang="en-IN" b="1" dirty="0">
                <a:solidFill>
                  <a:srgbClr val="C00000"/>
                </a:solidFill>
              </a:rPr>
              <a:t>exceeds VM limit</a:t>
            </a:r>
            <a:r>
              <a:rPr lang="en-US" b="1" dirty="0">
                <a:solidFill>
                  <a:srgbClr val="C00000"/>
                </a:solidFill>
              </a:rPr>
              <a:t> </a:t>
            </a:r>
          </a:p>
          <a:p>
            <a:pPr lvl="1">
              <a:buNone/>
            </a:pPr>
            <a:r>
              <a:rPr lang="en-US" sz="2400" b="1" u="sng" dirty="0">
                <a:solidFill>
                  <a:srgbClr val="0070C0"/>
                </a:solidFill>
              </a:rPr>
              <a:t>Conclusion:</a:t>
            </a:r>
          </a:p>
          <a:p>
            <a:pPr lvl="1">
              <a:buNone/>
            </a:pPr>
            <a:r>
              <a:rPr lang="en-US" b="1" dirty="0">
                <a:solidFill>
                  <a:srgbClr val="00B050"/>
                </a:solidFill>
              </a:rPr>
              <a:t>Syntactically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rgbClr val="0070C0"/>
                </a:solidFill>
              </a:rPr>
              <a:t>array size </a:t>
            </a:r>
            <a:r>
              <a:rPr lang="en-US" dirty="0">
                <a:solidFill>
                  <a:schemeClr val="tx1"/>
                </a:solidFill>
              </a:rPr>
              <a:t>can be </a:t>
            </a:r>
            <a:r>
              <a:rPr lang="en-US" b="1" dirty="0">
                <a:solidFill>
                  <a:srgbClr val="7030A0"/>
                </a:solidFill>
              </a:rPr>
              <a:t>up to </a:t>
            </a:r>
            <a:r>
              <a:rPr lang="en-US" b="1" dirty="0">
                <a:solidFill>
                  <a:srgbClr val="C00000"/>
                </a:solidFill>
              </a:rPr>
              <a:t>2147483647</a:t>
            </a:r>
            <a:r>
              <a:rPr lang="en-US" dirty="0">
                <a:solidFill>
                  <a:schemeClr val="tx1"/>
                </a:solidFill>
              </a:rPr>
              <a:t> but </a:t>
            </a:r>
            <a:r>
              <a:rPr lang="en-US" b="1" dirty="0">
                <a:solidFill>
                  <a:srgbClr val="0070C0"/>
                </a:solidFill>
              </a:rPr>
              <a:t>at runtime </a:t>
            </a:r>
          </a:p>
          <a:p>
            <a:pPr lvl="1">
              <a:buNone/>
            </a:pPr>
            <a:r>
              <a:rPr lang="en-US" b="1" dirty="0">
                <a:solidFill>
                  <a:srgbClr val="C00000"/>
                </a:solidFill>
              </a:rPr>
              <a:t>exception</a:t>
            </a:r>
            <a:r>
              <a:rPr lang="en-US" dirty="0">
                <a:solidFill>
                  <a:schemeClr val="tx1"/>
                </a:solidFill>
              </a:rPr>
              <a:t> can arise if in </a:t>
            </a:r>
            <a:r>
              <a:rPr lang="en-US" b="1" dirty="0">
                <a:solidFill>
                  <a:srgbClr val="002060"/>
                </a:solidFill>
              </a:rPr>
              <a:t>heap</a:t>
            </a:r>
            <a:r>
              <a:rPr lang="en-US" dirty="0">
                <a:solidFill>
                  <a:schemeClr val="tx1"/>
                </a:solidFill>
              </a:rPr>
              <a:t> the </a:t>
            </a:r>
            <a:r>
              <a:rPr lang="en-US" b="1" dirty="0">
                <a:solidFill>
                  <a:srgbClr val="00B050"/>
                </a:solidFill>
              </a:rPr>
              <a:t>requested </a:t>
            </a:r>
            <a:r>
              <a:rPr lang="en-US" dirty="0">
                <a:solidFill>
                  <a:srgbClr val="00B050"/>
                </a:solidFill>
              </a:rPr>
              <a:t>space</a:t>
            </a:r>
            <a:r>
              <a:rPr lang="en-US" dirty="0">
                <a:solidFill>
                  <a:schemeClr val="tx1"/>
                </a:solidFill>
              </a:rPr>
              <a:t> is </a:t>
            </a:r>
            <a:r>
              <a:rPr lang="en-US">
                <a:solidFill>
                  <a:schemeClr val="tx1"/>
                </a:solidFill>
              </a:rPr>
              <a:t>not </a:t>
            </a:r>
            <a:r>
              <a:rPr lang="en-US" b="1">
                <a:solidFill>
                  <a:srgbClr val="0070C0"/>
                </a:solidFill>
              </a:rPr>
              <a:t>available</a:t>
            </a:r>
            <a:endParaRPr lang="en-US" b="1" dirty="0">
              <a:solidFill>
                <a:srgbClr val="0070C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Popular Interview Questions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Autofit/>
          </a:bodyPr>
          <a:lstStyle/>
          <a:p>
            <a:r>
              <a:rPr lang="en-US" sz="2600" b="1" dirty="0">
                <a:solidFill>
                  <a:srgbClr val="0070C0"/>
                </a:solidFill>
              </a:rPr>
              <a:t>    </a:t>
            </a:r>
            <a:r>
              <a:rPr lang="en-US" sz="2400" dirty="0"/>
              <a:t>Which </a:t>
            </a:r>
            <a:r>
              <a:rPr lang="en-US" sz="2400" b="1" dirty="0">
                <a:solidFill>
                  <a:srgbClr val="002060"/>
                </a:solidFill>
              </a:rPr>
              <a:t>declarations</a:t>
            </a:r>
            <a:r>
              <a:rPr lang="en-US" sz="2400" dirty="0"/>
              <a:t> are </a:t>
            </a:r>
            <a:r>
              <a:rPr lang="en-US" sz="2400" b="1" dirty="0">
                <a:solidFill>
                  <a:srgbClr val="00B050"/>
                </a:solidFill>
              </a:rPr>
              <a:t>correct</a:t>
            </a:r>
            <a:r>
              <a:rPr lang="en-US" sz="2400" dirty="0"/>
              <a:t> ?</a:t>
            </a:r>
          </a:p>
          <a:p>
            <a:endParaRPr lang="en-US" sz="2800" dirty="0"/>
          </a:p>
          <a:p>
            <a:pPr lvl="1">
              <a:buNone/>
            </a:pPr>
            <a:r>
              <a:rPr lang="en-US" sz="2400" dirty="0">
                <a:solidFill>
                  <a:srgbClr val="0070C0"/>
                </a:solidFill>
              </a:rPr>
              <a:t>	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[ ] 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</a:rPr>
              <a:t>arr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=new 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[ ];</a:t>
            </a:r>
          </a:p>
          <a:p>
            <a:pPr lvl="1">
              <a:buNone/>
            </a:pPr>
            <a:r>
              <a:rPr lang="en-US" sz="2400" dirty="0">
                <a:solidFill>
                  <a:schemeClr val="tx1"/>
                </a:solidFill>
              </a:rPr>
              <a:t>	</a:t>
            </a:r>
            <a:r>
              <a:rPr lang="en-US" sz="2400" b="1" dirty="0">
                <a:solidFill>
                  <a:srgbClr val="0070C0"/>
                </a:solidFill>
              </a:rPr>
              <a:t>// wrong , size is compulsory</a:t>
            </a:r>
          </a:p>
          <a:p>
            <a:pPr lvl="1">
              <a:buNone/>
            </a:pPr>
            <a:r>
              <a:rPr lang="en-US" sz="2400" dirty="0">
                <a:solidFill>
                  <a:srgbClr val="0070C0"/>
                </a:solidFill>
              </a:rPr>
              <a:t>	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 [ ] 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</a:rPr>
              <a:t>arr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=new 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 [5];</a:t>
            </a:r>
          </a:p>
          <a:p>
            <a:pPr lvl="1">
              <a:buNone/>
            </a:pPr>
            <a:r>
              <a:rPr lang="en-US" sz="2400" b="1" dirty="0">
                <a:solidFill>
                  <a:srgbClr val="00B050"/>
                </a:solidFill>
              </a:rPr>
              <a:t>   // correct , size mentioned</a:t>
            </a:r>
          </a:p>
          <a:p>
            <a:pPr lvl="1">
              <a:buNone/>
            </a:pPr>
            <a:r>
              <a:rPr lang="en-US" sz="2400" dirty="0">
                <a:solidFill>
                  <a:schemeClr val="tx1"/>
                </a:solidFill>
              </a:rPr>
              <a:t>	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 [ ][ ]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</a:rPr>
              <a:t>arr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=new 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[ ][ ];</a:t>
            </a:r>
          </a:p>
          <a:p>
            <a:pPr lvl="1">
              <a:buNone/>
            </a:pPr>
            <a:r>
              <a:rPr lang="en-US" sz="2400" b="1" dirty="0">
                <a:solidFill>
                  <a:srgbClr val="0070C0"/>
                </a:solidFill>
              </a:rPr>
              <a:t>  // wrong , </a:t>
            </a:r>
            <a:r>
              <a:rPr lang="en-US" sz="2400" b="1" dirty="0" err="1">
                <a:solidFill>
                  <a:srgbClr val="0070C0"/>
                </a:solidFill>
              </a:rPr>
              <a:t>atleast</a:t>
            </a:r>
            <a:r>
              <a:rPr lang="en-US" sz="2400" b="1" dirty="0">
                <a:solidFill>
                  <a:srgbClr val="0070C0"/>
                </a:solidFill>
              </a:rPr>
              <a:t> base size is needed</a:t>
            </a:r>
          </a:p>
          <a:p>
            <a:pPr lvl="1">
              <a:buNone/>
            </a:pPr>
            <a:r>
              <a:rPr lang="en-US" sz="2400" dirty="0">
                <a:solidFill>
                  <a:schemeClr val="tx1"/>
                </a:solidFill>
              </a:rPr>
              <a:t>	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 [ ][ ] 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</a:rPr>
              <a:t>arr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=new 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 [5][ ];</a:t>
            </a:r>
          </a:p>
          <a:p>
            <a:pPr lvl="1">
              <a:buNone/>
            </a:pPr>
            <a:r>
              <a:rPr lang="en-US" sz="2400" b="1" dirty="0">
                <a:solidFill>
                  <a:srgbClr val="0070C0"/>
                </a:solidFill>
              </a:rPr>
              <a:t> </a:t>
            </a:r>
            <a:r>
              <a:rPr lang="en-US" sz="2400" b="1" dirty="0">
                <a:solidFill>
                  <a:srgbClr val="00B050"/>
                </a:solidFill>
              </a:rPr>
              <a:t>// correct , base size mentioned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When We Should Use Arrays ?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Arrays</a:t>
            </a:r>
            <a:r>
              <a:rPr lang="en-US" sz="2400" dirty="0"/>
              <a:t> should </a:t>
            </a:r>
            <a:r>
              <a:rPr lang="en-US" sz="2400" b="1" dirty="0">
                <a:solidFill>
                  <a:srgbClr val="7030A0"/>
                </a:solidFill>
              </a:rPr>
              <a:t>only be used </a:t>
            </a:r>
            <a:r>
              <a:rPr lang="en-US" sz="2400" dirty="0"/>
              <a:t>in </a:t>
            </a:r>
            <a:r>
              <a:rPr lang="en-US" sz="2400" b="1" dirty="0">
                <a:solidFill>
                  <a:srgbClr val="C00000"/>
                </a:solidFill>
              </a:rPr>
              <a:t>2 cases</a:t>
            </a:r>
            <a:r>
              <a:rPr lang="en-US" sz="2400" dirty="0"/>
              <a:t>:</a:t>
            </a:r>
          </a:p>
          <a:p>
            <a:endParaRPr lang="en-US" sz="2800" b="1" dirty="0"/>
          </a:p>
          <a:p>
            <a:pPr lvl="1"/>
            <a:r>
              <a:rPr lang="en-US" dirty="0">
                <a:solidFill>
                  <a:schemeClr val="tx1"/>
                </a:solidFill>
              </a:rPr>
              <a:t>When we </a:t>
            </a:r>
            <a:r>
              <a:rPr lang="en-US" b="1" dirty="0">
                <a:solidFill>
                  <a:srgbClr val="00B050"/>
                </a:solidFill>
              </a:rPr>
              <a:t>already know </a:t>
            </a:r>
            <a:r>
              <a:rPr lang="en-US" dirty="0">
                <a:solidFill>
                  <a:schemeClr val="tx1"/>
                </a:solidFill>
              </a:rPr>
              <a:t>the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number of elements </a:t>
            </a:r>
            <a:r>
              <a:rPr lang="en-US" dirty="0">
                <a:solidFill>
                  <a:schemeClr val="tx1"/>
                </a:solidFill>
              </a:rPr>
              <a:t>to be </a:t>
            </a:r>
            <a:r>
              <a:rPr lang="en-US" b="1" dirty="0">
                <a:solidFill>
                  <a:srgbClr val="0070C0"/>
                </a:solidFill>
              </a:rPr>
              <a:t>stored</a:t>
            </a:r>
            <a:r>
              <a:rPr lang="en-US" dirty="0">
                <a:solidFill>
                  <a:schemeClr val="tx1"/>
                </a:solidFill>
              </a:rPr>
              <a:t>, for example , </a:t>
            </a:r>
            <a:r>
              <a:rPr lang="en-US" b="1" dirty="0">
                <a:solidFill>
                  <a:srgbClr val="7030A0"/>
                </a:solidFill>
              </a:rPr>
              <a:t>weekdays </a:t>
            </a:r>
            <a:r>
              <a:rPr lang="en-US" dirty="0">
                <a:solidFill>
                  <a:schemeClr val="tx1"/>
                </a:solidFill>
              </a:rPr>
              <a:t>in a </a:t>
            </a:r>
            <a:r>
              <a:rPr lang="en-US" b="1" dirty="0">
                <a:solidFill>
                  <a:srgbClr val="002060"/>
                </a:solidFill>
              </a:rPr>
              <a:t>week</a:t>
            </a: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At </a:t>
            </a:r>
            <a:r>
              <a:rPr lang="en-US" b="1" dirty="0">
                <a:solidFill>
                  <a:srgbClr val="C00000"/>
                </a:solidFill>
              </a:rPr>
              <a:t>run time </a:t>
            </a:r>
            <a:r>
              <a:rPr lang="en-US" dirty="0">
                <a:solidFill>
                  <a:schemeClr val="tx1"/>
                </a:solidFill>
              </a:rPr>
              <a:t>, we don’t want to </a:t>
            </a:r>
            <a:r>
              <a:rPr lang="en-US" b="1" dirty="0">
                <a:solidFill>
                  <a:srgbClr val="00B050"/>
                </a:solidFill>
              </a:rPr>
              <a:t>increase</a:t>
            </a:r>
            <a:r>
              <a:rPr lang="en-US" dirty="0">
                <a:solidFill>
                  <a:schemeClr val="tx1"/>
                </a:solidFill>
              </a:rPr>
              <a:t> or </a:t>
            </a:r>
            <a:r>
              <a:rPr lang="en-US" b="1" dirty="0">
                <a:solidFill>
                  <a:srgbClr val="00B050"/>
                </a:solidFill>
              </a:rPr>
              <a:t>decrease</a:t>
            </a:r>
            <a:r>
              <a:rPr lang="en-US" dirty="0">
                <a:solidFill>
                  <a:schemeClr val="tx1"/>
                </a:solidFill>
              </a:rPr>
              <a:t> array </a:t>
            </a:r>
            <a:r>
              <a:rPr lang="en-US" b="1" dirty="0">
                <a:solidFill>
                  <a:srgbClr val="0070C0"/>
                </a:solidFill>
              </a:rPr>
              <a:t>size</a:t>
            </a:r>
            <a:r>
              <a:rPr lang="en-US" dirty="0">
                <a:solidFill>
                  <a:schemeClr val="tx1"/>
                </a:solidFill>
              </a:rPr>
              <a:t>.</a:t>
            </a:r>
            <a:endParaRPr lang="en-IN" dirty="0">
              <a:solidFill>
                <a:schemeClr val="tx1"/>
              </a:solidFill>
            </a:endParaRPr>
          </a:p>
          <a:p>
            <a:endParaRPr lang="en-US" sz="2800" dirty="0"/>
          </a:p>
          <a:p>
            <a:r>
              <a:rPr lang="en-US" sz="2400" dirty="0"/>
              <a:t>If </a:t>
            </a:r>
            <a:r>
              <a:rPr lang="en-US" sz="2400" b="1" dirty="0">
                <a:solidFill>
                  <a:srgbClr val="0070C0"/>
                </a:solidFill>
              </a:rPr>
              <a:t>any</a:t>
            </a:r>
            <a:r>
              <a:rPr lang="en-US" sz="2400" dirty="0"/>
              <a:t> of the </a:t>
            </a:r>
            <a:r>
              <a:rPr lang="en-US" sz="2400" b="1" dirty="0">
                <a:solidFill>
                  <a:srgbClr val="C00000"/>
                </a:solidFill>
              </a:rPr>
              <a:t>above criteria </a:t>
            </a:r>
            <a:r>
              <a:rPr lang="en-US" sz="2400" dirty="0"/>
              <a:t>does not hold , then </a:t>
            </a:r>
            <a:r>
              <a:rPr lang="en-US" sz="2400" b="1" dirty="0">
                <a:solidFill>
                  <a:srgbClr val="7030A0"/>
                </a:solidFill>
              </a:rPr>
              <a:t>we must consider </a:t>
            </a:r>
            <a:r>
              <a:rPr lang="en-US" sz="2400" dirty="0"/>
              <a:t>using </a:t>
            </a:r>
            <a:r>
              <a:rPr lang="en-US" sz="2400" b="1" u="sng" dirty="0">
                <a:solidFill>
                  <a:schemeClr val="accent6">
                    <a:lumMod val="75000"/>
                  </a:schemeClr>
                </a:solidFill>
              </a:rPr>
              <a:t>COLLECTIONS</a:t>
            </a:r>
            <a:endParaRPr lang="en-IN" sz="2400" b="1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Popular Interview Questions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Autofit/>
          </a:bodyPr>
          <a:lstStyle/>
          <a:p>
            <a:r>
              <a:rPr lang="en-US" sz="2600" b="1" dirty="0">
                <a:solidFill>
                  <a:srgbClr val="0070C0"/>
                </a:solidFill>
              </a:rPr>
              <a:t>    </a:t>
            </a:r>
            <a:r>
              <a:rPr lang="en-US" sz="2400" dirty="0"/>
              <a:t>Which </a:t>
            </a:r>
            <a:r>
              <a:rPr lang="en-US" sz="2400" b="1" dirty="0">
                <a:solidFill>
                  <a:srgbClr val="002060"/>
                </a:solidFill>
              </a:rPr>
              <a:t>declarations</a:t>
            </a:r>
            <a:r>
              <a:rPr lang="en-US" sz="2400" dirty="0"/>
              <a:t> are </a:t>
            </a:r>
            <a:r>
              <a:rPr lang="en-US" sz="2400" b="1" dirty="0">
                <a:solidFill>
                  <a:srgbClr val="00B050"/>
                </a:solidFill>
              </a:rPr>
              <a:t>correct</a:t>
            </a:r>
            <a:r>
              <a:rPr lang="en-US" sz="2400" dirty="0"/>
              <a:t> ?</a:t>
            </a:r>
          </a:p>
          <a:p>
            <a:endParaRPr lang="en-US" sz="2800" dirty="0"/>
          </a:p>
          <a:p>
            <a:pPr lvl="1">
              <a:buNone/>
            </a:pPr>
            <a:r>
              <a:rPr lang="en-US" sz="2400" dirty="0">
                <a:solidFill>
                  <a:srgbClr val="0070C0"/>
                </a:solidFill>
              </a:rPr>
              <a:t>	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[ ][ ] 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</a:rPr>
              <a:t>arr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=new 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[ ][5];</a:t>
            </a:r>
          </a:p>
          <a:p>
            <a:pPr lvl="1">
              <a:buNone/>
            </a:pPr>
            <a:r>
              <a:rPr lang="en-US" sz="2400" dirty="0">
                <a:solidFill>
                  <a:schemeClr val="tx1"/>
                </a:solidFill>
              </a:rPr>
              <a:t>	</a:t>
            </a:r>
            <a:r>
              <a:rPr lang="en-US" sz="2400" b="1" dirty="0">
                <a:solidFill>
                  <a:srgbClr val="0070C0"/>
                </a:solidFill>
              </a:rPr>
              <a:t>// wrong , base size is compulsory</a:t>
            </a:r>
          </a:p>
          <a:p>
            <a:pPr lvl="1">
              <a:buNone/>
            </a:pPr>
            <a:r>
              <a:rPr lang="en-US" sz="2400" dirty="0">
                <a:solidFill>
                  <a:schemeClr val="tx1"/>
                </a:solidFill>
              </a:rPr>
              <a:t>	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 [ ][ ] 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</a:rPr>
              <a:t>arr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=new 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 [5][4];</a:t>
            </a:r>
          </a:p>
          <a:p>
            <a:pPr lvl="1">
              <a:buNone/>
            </a:pPr>
            <a:r>
              <a:rPr lang="en-US" sz="2400" b="1" dirty="0">
                <a:solidFill>
                  <a:srgbClr val="00B050"/>
                </a:solidFill>
              </a:rPr>
              <a:t>   // correct , size mentioned</a:t>
            </a:r>
          </a:p>
          <a:p>
            <a:pPr lvl="1">
              <a:buNone/>
            </a:pPr>
            <a:r>
              <a:rPr lang="en-US" sz="2400" dirty="0">
                <a:solidFill>
                  <a:schemeClr val="tx1"/>
                </a:solidFill>
              </a:rPr>
              <a:t>	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 [ ][ ][ ]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</a:rPr>
              <a:t>arr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=new 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[3][4][6];</a:t>
            </a:r>
          </a:p>
          <a:p>
            <a:pPr lvl="1">
              <a:buNone/>
            </a:pPr>
            <a:r>
              <a:rPr lang="en-US" sz="2400" b="1" dirty="0">
                <a:solidFill>
                  <a:srgbClr val="00B050"/>
                </a:solidFill>
              </a:rPr>
              <a:t>  // correct , size mentioned</a:t>
            </a:r>
          </a:p>
          <a:p>
            <a:pPr lvl="1">
              <a:buNone/>
            </a:pPr>
            <a:r>
              <a:rPr lang="en-US" sz="2400" dirty="0">
                <a:solidFill>
                  <a:schemeClr val="tx1"/>
                </a:solidFill>
              </a:rPr>
              <a:t>	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 [ ][ ][ ] 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</a:rPr>
              <a:t>arr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=new 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 [5][4][ ];</a:t>
            </a:r>
          </a:p>
          <a:p>
            <a:pPr lvl="1">
              <a:buNone/>
            </a:pPr>
            <a:r>
              <a:rPr lang="en-US" sz="2400" b="1" dirty="0">
                <a:solidFill>
                  <a:srgbClr val="00B050"/>
                </a:solidFill>
              </a:rPr>
              <a:t> // correct , base size mentioned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Popular Interview Questions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Autofit/>
          </a:bodyPr>
          <a:lstStyle/>
          <a:p>
            <a:r>
              <a:rPr lang="en-US" sz="2600" b="1" dirty="0">
                <a:solidFill>
                  <a:srgbClr val="0070C0"/>
                </a:solidFill>
              </a:rPr>
              <a:t>    </a:t>
            </a:r>
            <a:r>
              <a:rPr lang="en-US" sz="2400" dirty="0"/>
              <a:t>Which </a:t>
            </a:r>
            <a:r>
              <a:rPr lang="en-US" sz="2400" b="1" dirty="0">
                <a:solidFill>
                  <a:srgbClr val="002060"/>
                </a:solidFill>
              </a:rPr>
              <a:t>declarations</a:t>
            </a:r>
            <a:r>
              <a:rPr lang="en-US" sz="2400" dirty="0"/>
              <a:t> are </a:t>
            </a:r>
            <a:r>
              <a:rPr lang="en-US" sz="2400" b="1" dirty="0">
                <a:solidFill>
                  <a:srgbClr val="00B050"/>
                </a:solidFill>
              </a:rPr>
              <a:t>correct</a:t>
            </a:r>
            <a:r>
              <a:rPr lang="en-US" sz="2400" dirty="0"/>
              <a:t> ?</a:t>
            </a:r>
          </a:p>
          <a:p>
            <a:endParaRPr lang="en-US" sz="2800" dirty="0"/>
          </a:p>
          <a:p>
            <a:pPr lvl="1">
              <a:buNone/>
            </a:pPr>
            <a:r>
              <a:rPr lang="en-US" sz="2400" dirty="0">
                <a:solidFill>
                  <a:srgbClr val="0070C0"/>
                </a:solidFill>
              </a:rPr>
              <a:t>	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[ ][ ][ ] 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</a:rPr>
              <a:t>arr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=new 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[4 ][ ][6];</a:t>
            </a:r>
          </a:p>
          <a:p>
            <a:pPr lvl="1">
              <a:buNone/>
            </a:pPr>
            <a:r>
              <a:rPr lang="en-US" sz="2400" dirty="0">
                <a:solidFill>
                  <a:schemeClr val="tx1"/>
                </a:solidFill>
              </a:rPr>
              <a:t>	</a:t>
            </a:r>
            <a:r>
              <a:rPr lang="en-US" sz="2400" b="1" dirty="0">
                <a:solidFill>
                  <a:srgbClr val="0070C0"/>
                </a:solidFill>
              </a:rPr>
              <a:t>// wrong , without second dimension third</a:t>
            </a:r>
          </a:p>
          <a:p>
            <a:pPr lvl="1">
              <a:buNone/>
            </a:pPr>
            <a:r>
              <a:rPr lang="en-US" sz="2400" b="1" dirty="0">
                <a:solidFill>
                  <a:srgbClr val="0070C0"/>
                </a:solidFill>
              </a:rPr>
              <a:t>    //dimension cannot be specified</a:t>
            </a:r>
          </a:p>
          <a:p>
            <a:pPr lvl="1">
              <a:buNone/>
            </a:pPr>
            <a:r>
              <a:rPr lang="en-US" sz="2400" dirty="0">
                <a:solidFill>
                  <a:schemeClr val="tx1"/>
                </a:solidFill>
              </a:rPr>
              <a:t>	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 [ ][ ][ ] 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</a:rPr>
              <a:t>arr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=new 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 [ ][5][4];</a:t>
            </a:r>
          </a:p>
          <a:p>
            <a:pPr lvl="1">
              <a:buNone/>
            </a:pPr>
            <a:r>
              <a:rPr lang="en-US" sz="2400" dirty="0">
                <a:solidFill>
                  <a:schemeClr val="tx1"/>
                </a:solidFill>
              </a:rPr>
              <a:t>   </a:t>
            </a:r>
            <a:r>
              <a:rPr lang="en-US" sz="2400" b="1" dirty="0">
                <a:solidFill>
                  <a:srgbClr val="0070C0"/>
                </a:solidFill>
              </a:rPr>
              <a:t>// wrong , without first dimension second</a:t>
            </a:r>
          </a:p>
          <a:p>
            <a:pPr lvl="1">
              <a:buNone/>
            </a:pPr>
            <a:r>
              <a:rPr lang="en-US" sz="2400" b="1" dirty="0">
                <a:solidFill>
                  <a:srgbClr val="0070C0"/>
                </a:solidFill>
              </a:rPr>
              <a:t>  //dimension cannot be specified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Popular Interview Questions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Autofit/>
          </a:bodyPr>
          <a:lstStyle/>
          <a:p>
            <a:r>
              <a:rPr lang="en-US" sz="2600" b="1" dirty="0">
                <a:solidFill>
                  <a:srgbClr val="0070C0"/>
                </a:solidFill>
              </a:rPr>
              <a:t>    </a:t>
            </a:r>
            <a:r>
              <a:rPr lang="en-IN" sz="2400" b="1" dirty="0">
                <a:solidFill>
                  <a:srgbClr val="0070C0"/>
                </a:solidFill>
              </a:rPr>
              <a:t>What</a:t>
            </a:r>
            <a:r>
              <a:rPr lang="en-IN" sz="2400" dirty="0"/>
              <a:t> is the </a:t>
            </a:r>
            <a:r>
              <a:rPr lang="en-IN" sz="2400" b="1" dirty="0">
                <a:solidFill>
                  <a:srgbClr val="7030A0"/>
                </a:solidFill>
              </a:rPr>
              <a:t>output</a:t>
            </a:r>
            <a:r>
              <a:rPr lang="en-IN" sz="2400" dirty="0"/>
              <a:t> of the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following code</a:t>
            </a:r>
            <a:r>
              <a:rPr lang="en-IN" sz="2400" dirty="0"/>
              <a:t>? </a:t>
            </a:r>
          </a:p>
          <a:p>
            <a:pPr lvl="1">
              <a:buNone/>
            </a:pPr>
            <a:r>
              <a:rPr lang="en-US" sz="2400" dirty="0">
                <a:solidFill>
                  <a:schemeClr val="tx1"/>
                </a:solidFill>
              </a:rPr>
              <a:t>	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[ ] 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</a:rPr>
              <a:t>arr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=new 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[3];</a:t>
            </a:r>
          </a:p>
          <a:p>
            <a:pPr lvl="1">
              <a:buNone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</a:rPr>
              <a:t>System.out.println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</a:rPr>
              <a:t>arr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);</a:t>
            </a:r>
          </a:p>
          <a:p>
            <a:pPr lvl="1">
              <a:buNone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    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</a:rPr>
              <a:t>System.out.println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</a:rPr>
              <a:t>arr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[0]);</a:t>
            </a:r>
          </a:p>
          <a:p>
            <a:r>
              <a:rPr lang="en-US" sz="2400" b="1" u="sng" dirty="0">
                <a:solidFill>
                  <a:srgbClr val="002060"/>
                </a:solidFill>
              </a:rPr>
              <a:t>Output:</a:t>
            </a:r>
          </a:p>
          <a:p>
            <a:pPr lvl="1">
              <a:buNone/>
            </a:pP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b="1" dirty="0">
                <a:solidFill>
                  <a:srgbClr val="C00000"/>
                </a:solidFill>
              </a:rPr>
              <a:t>[I@6A4F321</a:t>
            </a:r>
          </a:p>
          <a:p>
            <a:pPr lvl="1">
              <a:buNone/>
            </a:pPr>
            <a:r>
              <a:rPr lang="en-US" sz="2400" b="1" dirty="0">
                <a:solidFill>
                  <a:srgbClr val="C00000"/>
                </a:solidFill>
              </a:rPr>
              <a:t>  0</a:t>
            </a:r>
          </a:p>
          <a:p>
            <a:r>
              <a:rPr lang="en-US" sz="2400" b="1" u="sng" dirty="0">
                <a:solidFill>
                  <a:srgbClr val="002060"/>
                </a:solidFill>
              </a:rPr>
              <a:t>Conclusion:</a:t>
            </a:r>
          </a:p>
          <a:p>
            <a:pPr lvl="1">
              <a:buNone/>
            </a:pPr>
            <a:r>
              <a:rPr lang="en-US" sz="2400" b="1" dirty="0">
                <a:solidFill>
                  <a:srgbClr val="0070C0"/>
                </a:solidFill>
              </a:rPr>
              <a:t>Whenever </a:t>
            </a:r>
            <a:r>
              <a:rPr lang="en-US" sz="2400" dirty="0">
                <a:solidFill>
                  <a:schemeClr val="tx1"/>
                </a:solidFill>
              </a:rPr>
              <a:t>we print </a:t>
            </a:r>
            <a:r>
              <a:rPr lang="en-US" sz="2400" b="1" dirty="0">
                <a:solidFill>
                  <a:srgbClr val="7030A0"/>
                </a:solidFill>
              </a:rPr>
              <a:t>any reference variable </a:t>
            </a:r>
            <a:r>
              <a:rPr lang="en-US" sz="2400" dirty="0">
                <a:solidFill>
                  <a:schemeClr val="tx1"/>
                </a:solidFill>
              </a:rPr>
              <a:t>, internally </a:t>
            </a:r>
          </a:p>
          <a:p>
            <a:pPr lvl="1">
              <a:buNone/>
            </a:pPr>
            <a:r>
              <a:rPr lang="en-US" sz="2400" b="1" dirty="0" err="1">
                <a:solidFill>
                  <a:srgbClr val="C00000"/>
                </a:solidFill>
              </a:rPr>
              <a:t>toString</a:t>
            </a:r>
            <a:r>
              <a:rPr lang="en-US" sz="2400" b="1" dirty="0">
                <a:solidFill>
                  <a:srgbClr val="C00000"/>
                </a:solidFill>
              </a:rPr>
              <a:t>( ) </a:t>
            </a:r>
            <a:r>
              <a:rPr lang="en-US" sz="2400" dirty="0">
                <a:solidFill>
                  <a:schemeClr val="tx1"/>
                </a:solidFill>
              </a:rPr>
              <a:t>method </a:t>
            </a:r>
            <a:r>
              <a:rPr lang="en-US" sz="2400" b="1" dirty="0">
                <a:solidFill>
                  <a:srgbClr val="00B050"/>
                </a:solidFill>
              </a:rPr>
              <a:t>gets called </a:t>
            </a:r>
            <a:r>
              <a:rPr lang="en-US" sz="2400" dirty="0">
                <a:solidFill>
                  <a:schemeClr val="tx1"/>
                </a:solidFill>
              </a:rPr>
              <a:t>, which </a:t>
            </a:r>
            <a:r>
              <a:rPr lang="en-US" sz="2400" b="1" dirty="0">
                <a:solidFill>
                  <a:srgbClr val="002060"/>
                </a:solidFill>
              </a:rPr>
              <a:t>by default </a:t>
            </a:r>
            <a:r>
              <a:rPr lang="en-US" sz="2400" dirty="0">
                <a:solidFill>
                  <a:schemeClr val="tx1"/>
                </a:solidFill>
              </a:rPr>
              <a:t>returns a </a:t>
            </a:r>
          </a:p>
          <a:p>
            <a:pPr lvl="1">
              <a:buNone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String</a:t>
            </a:r>
            <a:r>
              <a:rPr lang="en-US" sz="2400" dirty="0">
                <a:solidFill>
                  <a:schemeClr val="tx1"/>
                </a:solidFill>
              </a:rPr>
              <a:t> as </a:t>
            </a:r>
            <a:r>
              <a:rPr lang="en-US" sz="2400" b="1" dirty="0">
                <a:solidFill>
                  <a:srgbClr val="0070C0"/>
                </a:solidFill>
              </a:rPr>
              <a:t>&lt;</a:t>
            </a:r>
            <a:r>
              <a:rPr lang="en-US" sz="2400" b="1" dirty="0" err="1">
                <a:solidFill>
                  <a:srgbClr val="0070C0"/>
                </a:solidFill>
              </a:rPr>
              <a:t>classname</a:t>
            </a:r>
            <a:r>
              <a:rPr lang="en-US" sz="2400" b="1" dirty="0">
                <a:solidFill>
                  <a:srgbClr val="0070C0"/>
                </a:solidFill>
              </a:rPr>
              <a:t>&gt;@&lt;</a:t>
            </a:r>
            <a:r>
              <a:rPr lang="en-US" sz="2400" b="1" dirty="0" err="1">
                <a:solidFill>
                  <a:srgbClr val="0070C0"/>
                </a:solidFill>
              </a:rPr>
              <a:t>hashcode</a:t>
            </a:r>
            <a:r>
              <a:rPr lang="en-US" sz="2400" b="1" dirty="0">
                <a:solidFill>
                  <a:srgbClr val="0070C0"/>
                </a:solidFill>
              </a:rPr>
              <a:t>&gt; 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Popular Interview Questions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Autofit/>
          </a:bodyPr>
          <a:lstStyle/>
          <a:p>
            <a:r>
              <a:rPr lang="en-US" sz="2600" dirty="0"/>
              <a:t>    </a:t>
            </a:r>
            <a:r>
              <a:rPr lang="en-IN" sz="2400" b="1" dirty="0">
                <a:solidFill>
                  <a:srgbClr val="0070C0"/>
                </a:solidFill>
              </a:rPr>
              <a:t>What </a:t>
            </a:r>
            <a:r>
              <a:rPr lang="en-IN" sz="2400" dirty="0"/>
              <a:t>is the </a:t>
            </a:r>
            <a:r>
              <a:rPr lang="en-IN" sz="2400" b="1" dirty="0">
                <a:solidFill>
                  <a:srgbClr val="7030A0"/>
                </a:solidFill>
              </a:rPr>
              <a:t>output</a:t>
            </a:r>
            <a:r>
              <a:rPr lang="en-IN" sz="2400" dirty="0"/>
              <a:t> of the </a:t>
            </a:r>
            <a:r>
              <a:rPr lang="en-IN" sz="2400" b="1" dirty="0">
                <a:solidFill>
                  <a:srgbClr val="C00000"/>
                </a:solidFill>
              </a:rPr>
              <a:t>following code? </a:t>
            </a:r>
          </a:p>
          <a:p>
            <a:pPr lvl="1">
              <a:buNone/>
            </a:pPr>
            <a:r>
              <a:rPr lang="en-US" sz="2400" dirty="0">
                <a:solidFill>
                  <a:schemeClr val="tx1"/>
                </a:solidFill>
              </a:rPr>
              <a:t>	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[ ][ ]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arr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=new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[3][3];</a:t>
            </a:r>
          </a:p>
          <a:p>
            <a:pPr lvl="1"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System.out.println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arr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);</a:t>
            </a:r>
          </a:p>
          <a:p>
            <a:pPr lvl="1"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   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System.out.println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arr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[0]);</a:t>
            </a:r>
          </a:p>
          <a:p>
            <a:pPr lvl="1"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   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System.out.println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arr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[0][0]);</a:t>
            </a:r>
          </a:p>
          <a:p>
            <a:r>
              <a:rPr lang="en-US" sz="2400" b="1" u="sng" dirty="0">
                <a:solidFill>
                  <a:srgbClr val="002060"/>
                </a:solidFill>
              </a:rPr>
              <a:t>Output:</a:t>
            </a:r>
          </a:p>
          <a:p>
            <a:pPr lvl="1">
              <a:buNone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</a:rPr>
              <a:t>[[I@6A4F321</a:t>
            </a:r>
          </a:p>
          <a:p>
            <a:pPr lvl="1">
              <a:buNone/>
            </a:pPr>
            <a:r>
              <a:rPr lang="en-US" b="1" dirty="0">
                <a:solidFill>
                  <a:srgbClr val="C00000"/>
                </a:solidFill>
              </a:rPr>
              <a:t> [I@4BE62A1</a:t>
            </a:r>
          </a:p>
          <a:p>
            <a:pPr lvl="1">
              <a:buNone/>
            </a:pPr>
            <a:r>
              <a:rPr lang="en-US" sz="2400" b="1" dirty="0">
                <a:solidFill>
                  <a:srgbClr val="C00000"/>
                </a:solidFill>
              </a:rPr>
              <a:t>  0</a:t>
            </a:r>
          </a:p>
          <a:p>
            <a:r>
              <a:rPr lang="en-US" sz="2400" b="1" u="sng" dirty="0">
                <a:solidFill>
                  <a:srgbClr val="002060"/>
                </a:solidFill>
              </a:rPr>
              <a:t>Conclusion:</a:t>
            </a:r>
          </a:p>
          <a:p>
            <a:pPr lvl="1">
              <a:buNone/>
            </a:pPr>
            <a:r>
              <a:rPr lang="en-US" dirty="0">
                <a:solidFill>
                  <a:schemeClr val="tx1"/>
                </a:solidFill>
              </a:rPr>
              <a:t>Since </a:t>
            </a:r>
            <a:r>
              <a:rPr lang="en-US" b="1" dirty="0" err="1">
                <a:solidFill>
                  <a:srgbClr val="0070C0"/>
                </a:solidFill>
              </a:rPr>
              <a:t>arr</a:t>
            </a:r>
            <a:r>
              <a:rPr lang="en-US" dirty="0">
                <a:solidFill>
                  <a:schemeClr val="tx1"/>
                </a:solidFill>
              </a:rPr>
              <a:t> is a </a:t>
            </a:r>
            <a:r>
              <a:rPr lang="en-US" b="1" dirty="0">
                <a:solidFill>
                  <a:srgbClr val="C00000"/>
                </a:solidFill>
              </a:rPr>
              <a:t>referenc</a:t>
            </a:r>
            <a:r>
              <a:rPr lang="en-US" dirty="0">
                <a:solidFill>
                  <a:schemeClr val="tx1"/>
                </a:solidFill>
              </a:rPr>
              <a:t>e to </a:t>
            </a:r>
            <a:r>
              <a:rPr lang="en-US" b="1" dirty="0">
                <a:solidFill>
                  <a:srgbClr val="7030A0"/>
                </a:solidFill>
              </a:rPr>
              <a:t>2D array </a:t>
            </a:r>
            <a:r>
              <a:rPr lang="en-US" dirty="0">
                <a:solidFill>
                  <a:schemeClr val="tx1"/>
                </a:solidFill>
              </a:rPr>
              <a:t>so we got </a:t>
            </a:r>
            <a:r>
              <a:rPr lang="en-US" b="1" dirty="0">
                <a:solidFill>
                  <a:srgbClr val="002060"/>
                </a:solidFill>
              </a:rPr>
              <a:t>[ [ I. . . . </a:t>
            </a:r>
          </a:p>
          <a:p>
            <a:pPr lvl="1">
              <a:buNone/>
            </a:pPr>
            <a:r>
              <a:rPr lang="en-US" b="1" dirty="0" err="1">
                <a:solidFill>
                  <a:srgbClr val="0070C0"/>
                </a:solidFill>
              </a:rPr>
              <a:t>arr</a:t>
            </a:r>
            <a:r>
              <a:rPr lang="en-US" b="1" dirty="0">
                <a:solidFill>
                  <a:srgbClr val="0070C0"/>
                </a:solidFill>
              </a:rPr>
              <a:t>[0]</a:t>
            </a:r>
            <a:r>
              <a:rPr lang="en-US" dirty="0">
                <a:solidFill>
                  <a:schemeClr val="tx1"/>
                </a:solidFill>
              </a:rPr>
              <a:t> is a </a:t>
            </a:r>
            <a:r>
              <a:rPr lang="en-US" b="1" dirty="0">
                <a:solidFill>
                  <a:srgbClr val="C00000"/>
                </a:solidFill>
              </a:rPr>
              <a:t>reference</a:t>
            </a:r>
            <a:r>
              <a:rPr lang="en-US" dirty="0">
                <a:solidFill>
                  <a:schemeClr val="tx1"/>
                </a:solidFill>
              </a:rPr>
              <a:t> to a </a:t>
            </a:r>
            <a:r>
              <a:rPr lang="en-US" b="1" dirty="0">
                <a:solidFill>
                  <a:srgbClr val="7030A0"/>
                </a:solidFill>
              </a:rPr>
              <a:t>1D array </a:t>
            </a:r>
            <a:r>
              <a:rPr lang="en-US" dirty="0">
                <a:solidFill>
                  <a:schemeClr val="tx1"/>
                </a:solidFill>
              </a:rPr>
              <a:t>so we got </a:t>
            </a:r>
            <a:r>
              <a:rPr lang="en-US" b="1" dirty="0">
                <a:solidFill>
                  <a:srgbClr val="002060"/>
                </a:solidFill>
              </a:rPr>
              <a:t>[I. . . </a:t>
            </a:r>
          </a:p>
          <a:p>
            <a:pPr lvl="1">
              <a:buNone/>
            </a:pP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Popular Interview Questions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Autofit/>
          </a:bodyPr>
          <a:lstStyle/>
          <a:p>
            <a:r>
              <a:rPr lang="en-US" sz="1800" dirty="0"/>
              <a:t>    </a:t>
            </a:r>
            <a:r>
              <a:rPr lang="en-IN" sz="1800" b="1" dirty="0">
                <a:solidFill>
                  <a:srgbClr val="0070C0"/>
                </a:solidFill>
              </a:rPr>
              <a:t>What</a:t>
            </a:r>
            <a:r>
              <a:rPr lang="en-IN" sz="1800" dirty="0"/>
              <a:t> is the </a:t>
            </a:r>
            <a:r>
              <a:rPr lang="en-IN" sz="1800" b="1" dirty="0">
                <a:solidFill>
                  <a:srgbClr val="7030A0"/>
                </a:solidFill>
              </a:rPr>
              <a:t>output</a:t>
            </a:r>
            <a:r>
              <a:rPr lang="en-IN" sz="1800" dirty="0"/>
              <a:t> of the </a:t>
            </a:r>
            <a:r>
              <a:rPr lang="en-IN" sz="1800" b="1" dirty="0">
                <a:solidFill>
                  <a:srgbClr val="C00000"/>
                </a:solidFill>
              </a:rPr>
              <a:t>following code</a:t>
            </a:r>
            <a:r>
              <a:rPr lang="en-IN" sz="1800" dirty="0"/>
              <a:t>? </a:t>
            </a:r>
            <a:endParaRPr lang="en-US" sz="1800" dirty="0"/>
          </a:p>
          <a:p>
            <a:pPr lvl="1">
              <a:buNone/>
            </a:pPr>
            <a:r>
              <a:rPr lang="en-US" sz="1800" dirty="0">
                <a:solidFill>
                  <a:schemeClr val="tx1"/>
                </a:solidFill>
              </a:rPr>
              <a:t>	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</a:rPr>
              <a:t>[ ] [ ]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</a:rPr>
              <a:t>arr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</a:rPr>
              <a:t>=new 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</a:rPr>
              <a:t>[3][];</a:t>
            </a:r>
          </a:p>
          <a:p>
            <a:pPr lvl="1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</a:rPr>
              <a:t>System.out.println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</a:rPr>
              <a:t>arr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</a:rPr>
              <a:t>);</a:t>
            </a:r>
          </a:p>
          <a:p>
            <a:pPr lvl="1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</a:rPr>
              <a:t>     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</a:rPr>
              <a:t>System.out.println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</a:rPr>
              <a:t>arr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</a:rPr>
              <a:t>[0]);</a:t>
            </a:r>
          </a:p>
          <a:p>
            <a:pPr lvl="1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</a:rPr>
              <a:t>     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</a:rPr>
              <a:t>System.out.println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</a:rPr>
              <a:t>arr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</a:rPr>
              <a:t>[0][0]);</a:t>
            </a:r>
          </a:p>
          <a:p>
            <a:endParaRPr lang="en-US" sz="1800" dirty="0"/>
          </a:p>
          <a:p>
            <a:r>
              <a:rPr lang="en-US" sz="1800" b="1" u="sng" dirty="0">
                <a:solidFill>
                  <a:srgbClr val="002060"/>
                </a:solidFill>
              </a:rPr>
              <a:t>Output:</a:t>
            </a:r>
          </a:p>
          <a:p>
            <a:pPr lvl="1">
              <a:buNone/>
            </a:pPr>
            <a:r>
              <a:rPr lang="en-US" sz="1800" b="1" dirty="0">
                <a:solidFill>
                  <a:srgbClr val="C00000"/>
                </a:solidFill>
              </a:rPr>
              <a:t> [[I@6A4F321</a:t>
            </a:r>
          </a:p>
          <a:p>
            <a:pPr lvl="1">
              <a:buNone/>
            </a:pPr>
            <a:r>
              <a:rPr lang="en-US" sz="1800" b="1" dirty="0">
                <a:solidFill>
                  <a:srgbClr val="C00000"/>
                </a:solidFill>
              </a:rPr>
              <a:t> null</a:t>
            </a:r>
          </a:p>
          <a:p>
            <a:pPr lvl="1">
              <a:buNone/>
            </a:pPr>
            <a:r>
              <a:rPr lang="en-US" sz="1800" b="1" dirty="0">
                <a:solidFill>
                  <a:srgbClr val="C00000"/>
                </a:solidFill>
              </a:rPr>
              <a:t> </a:t>
            </a:r>
            <a:r>
              <a:rPr lang="en-US" sz="1800" b="1" dirty="0" err="1">
                <a:solidFill>
                  <a:srgbClr val="C00000"/>
                </a:solidFill>
              </a:rPr>
              <a:t>NullPointerException</a:t>
            </a:r>
            <a:endParaRPr lang="en-US" sz="1800" b="1" dirty="0">
              <a:solidFill>
                <a:srgbClr val="C00000"/>
              </a:solidFill>
            </a:endParaRPr>
          </a:p>
          <a:p>
            <a:r>
              <a:rPr lang="en-US" sz="1800" b="1" u="sng" dirty="0">
                <a:solidFill>
                  <a:srgbClr val="002060"/>
                </a:solidFill>
              </a:rPr>
              <a:t>Conclusion:</a:t>
            </a:r>
          </a:p>
          <a:p>
            <a:pPr lvl="1">
              <a:buNone/>
            </a:pPr>
            <a:r>
              <a:rPr lang="en-US" sz="1800" dirty="0">
                <a:solidFill>
                  <a:schemeClr val="tx1"/>
                </a:solidFill>
              </a:rPr>
              <a:t>Since </a:t>
            </a:r>
            <a:r>
              <a:rPr lang="en-US" sz="1800" b="1" dirty="0" err="1">
                <a:solidFill>
                  <a:srgbClr val="0070C0"/>
                </a:solidFill>
              </a:rPr>
              <a:t>arr</a:t>
            </a:r>
            <a:r>
              <a:rPr lang="en-US" sz="1800" dirty="0">
                <a:solidFill>
                  <a:schemeClr val="tx1"/>
                </a:solidFill>
              </a:rPr>
              <a:t> is a </a:t>
            </a:r>
            <a:r>
              <a:rPr lang="en-US" sz="1800" b="1" dirty="0">
                <a:solidFill>
                  <a:srgbClr val="C00000"/>
                </a:solidFill>
              </a:rPr>
              <a:t>reference</a:t>
            </a:r>
            <a:r>
              <a:rPr lang="en-US" sz="1800" dirty="0">
                <a:solidFill>
                  <a:schemeClr val="tx1"/>
                </a:solidFill>
              </a:rPr>
              <a:t> to </a:t>
            </a:r>
            <a:r>
              <a:rPr lang="en-US" sz="1800" b="1" dirty="0">
                <a:solidFill>
                  <a:srgbClr val="7030A0"/>
                </a:solidFill>
              </a:rPr>
              <a:t>2D array </a:t>
            </a:r>
            <a:r>
              <a:rPr lang="en-US" sz="1800" dirty="0">
                <a:solidFill>
                  <a:schemeClr val="tx1"/>
                </a:solidFill>
              </a:rPr>
              <a:t>so we got </a:t>
            </a:r>
            <a:r>
              <a:rPr lang="en-US" sz="1800" b="1" dirty="0">
                <a:solidFill>
                  <a:srgbClr val="002060"/>
                </a:solidFill>
              </a:rPr>
              <a:t>[ [ I. . . . </a:t>
            </a:r>
          </a:p>
          <a:p>
            <a:pPr lvl="1">
              <a:buNone/>
            </a:pPr>
            <a:r>
              <a:rPr lang="en-US" sz="1800" b="1" dirty="0" err="1">
                <a:solidFill>
                  <a:srgbClr val="0070C0"/>
                </a:solidFill>
              </a:rPr>
              <a:t>arr</a:t>
            </a:r>
            <a:r>
              <a:rPr lang="en-US" sz="1800" b="1" dirty="0">
                <a:solidFill>
                  <a:srgbClr val="0070C0"/>
                </a:solidFill>
              </a:rPr>
              <a:t>[0]</a:t>
            </a:r>
            <a:r>
              <a:rPr lang="en-US" sz="1800" dirty="0">
                <a:solidFill>
                  <a:schemeClr val="tx1"/>
                </a:solidFill>
              </a:rPr>
              <a:t> is </a:t>
            </a:r>
            <a:r>
              <a:rPr lang="en-US" sz="1800" b="1" dirty="0">
                <a:solidFill>
                  <a:srgbClr val="C00000"/>
                </a:solidFill>
              </a:rPr>
              <a:t>pointing nowhere </a:t>
            </a:r>
            <a:r>
              <a:rPr lang="en-US" sz="1800" dirty="0">
                <a:solidFill>
                  <a:schemeClr val="tx1"/>
                </a:solidFill>
              </a:rPr>
              <a:t>and is </a:t>
            </a:r>
            <a:r>
              <a:rPr lang="en-US" sz="1800" b="1" dirty="0">
                <a:solidFill>
                  <a:srgbClr val="00B050"/>
                </a:solidFill>
              </a:rPr>
              <a:t>by default </a:t>
            </a:r>
            <a:r>
              <a:rPr lang="en-US" sz="1800" dirty="0">
                <a:solidFill>
                  <a:schemeClr val="tx1"/>
                </a:solidFill>
              </a:rPr>
              <a:t>set to </a:t>
            </a:r>
            <a:r>
              <a:rPr lang="en-US" sz="1800" b="1" dirty="0">
                <a:solidFill>
                  <a:srgbClr val="002060"/>
                </a:solidFill>
              </a:rPr>
              <a:t>null.</a:t>
            </a:r>
          </a:p>
          <a:p>
            <a:pPr lvl="1">
              <a:buNone/>
            </a:pPr>
            <a:r>
              <a:rPr lang="en-US" sz="1800" dirty="0">
                <a:solidFill>
                  <a:schemeClr val="tx1"/>
                </a:solidFill>
              </a:rPr>
              <a:t>But if we </a:t>
            </a:r>
            <a:r>
              <a:rPr lang="en-US" sz="1800" b="1" dirty="0">
                <a:solidFill>
                  <a:srgbClr val="C00000"/>
                </a:solidFill>
              </a:rPr>
              <a:t>try to access </a:t>
            </a:r>
            <a:r>
              <a:rPr lang="en-US" sz="1800" dirty="0">
                <a:solidFill>
                  <a:schemeClr val="tx1"/>
                </a:solidFill>
              </a:rPr>
              <a:t>null’s value then </a:t>
            </a:r>
            <a:r>
              <a:rPr lang="en-US" sz="1800" b="1" dirty="0">
                <a:solidFill>
                  <a:srgbClr val="0070C0"/>
                </a:solidFill>
              </a:rPr>
              <a:t>java </a:t>
            </a:r>
            <a:r>
              <a:rPr lang="en-US" sz="1800" dirty="0">
                <a:solidFill>
                  <a:schemeClr val="tx1"/>
                </a:solidFill>
              </a:rPr>
              <a:t>will throw a  </a:t>
            </a:r>
          </a:p>
          <a:p>
            <a:pPr lvl="1">
              <a:buNone/>
            </a:pPr>
            <a:r>
              <a:rPr lang="en-US" sz="1800" b="1" dirty="0" err="1">
                <a:solidFill>
                  <a:srgbClr val="C00000"/>
                </a:solidFill>
              </a:rPr>
              <a:t>NullPointerException</a:t>
            </a:r>
            <a:r>
              <a:rPr lang="en-US" sz="1800" b="1" dirty="0">
                <a:solidFill>
                  <a:srgbClr val="C00000"/>
                </a:solidFill>
              </a:rPr>
              <a:t> </a:t>
            </a:r>
          </a:p>
          <a:p>
            <a:pPr lvl="1">
              <a:buNone/>
            </a:pP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Popular Interview Questions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Autofit/>
          </a:bodyPr>
          <a:lstStyle/>
          <a:p>
            <a:r>
              <a:rPr lang="en-US" sz="1800" b="1" dirty="0">
                <a:solidFill>
                  <a:srgbClr val="0070C0"/>
                </a:solidFill>
              </a:rPr>
              <a:t>    </a:t>
            </a:r>
            <a:r>
              <a:rPr lang="en-IN" sz="2000" b="1" dirty="0">
                <a:solidFill>
                  <a:srgbClr val="0070C0"/>
                </a:solidFill>
              </a:rPr>
              <a:t>What </a:t>
            </a:r>
            <a:r>
              <a:rPr lang="en-IN" sz="2000" dirty="0"/>
              <a:t>is the </a:t>
            </a:r>
            <a:r>
              <a:rPr lang="en-IN" sz="2000" b="1" dirty="0">
                <a:solidFill>
                  <a:srgbClr val="7030A0"/>
                </a:solidFill>
              </a:rPr>
              <a:t>output</a:t>
            </a:r>
            <a:r>
              <a:rPr lang="en-IN" sz="2000" dirty="0"/>
              <a:t> of the </a:t>
            </a:r>
            <a:r>
              <a:rPr lang="en-IN" sz="2000" b="1" dirty="0">
                <a:solidFill>
                  <a:srgbClr val="C00000"/>
                </a:solidFill>
              </a:rPr>
              <a:t>following code</a:t>
            </a:r>
            <a:r>
              <a:rPr lang="en-IN" sz="2000" dirty="0"/>
              <a:t>? </a:t>
            </a:r>
          </a:p>
          <a:p>
            <a:pPr lvl="1">
              <a:buNone/>
            </a:pPr>
            <a:r>
              <a:rPr lang="en-US" sz="2000" dirty="0">
                <a:solidFill>
                  <a:schemeClr val="tx1"/>
                </a:solidFill>
              </a:rPr>
              <a:t>	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[ ]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</a:rPr>
              <a:t>arr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=new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[3];</a:t>
            </a:r>
          </a:p>
          <a:p>
            <a:pPr lvl="1">
              <a:buNone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</a:rPr>
              <a:t>System.out.println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</a:rPr>
              <a:t>arr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[0]);</a:t>
            </a:r>
          </a:p>
          <a:p>
            <a:pPr lvl="1">
              <a:buNone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    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</a:rPr>
              <a:t>System.out.println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</a:rPr>
              <a:t>arr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[3]);</a:t>
            </a:r>
          </a:p>
          <a:p>
            <a:pPr lvl="1">
              <a:buNone/>
            </a:pPr>
            <a:r>
              <a:rPr lang="en-US" sz="2000" dirty="0">
                <a:solidFill>
                  <a:schemeClr val="tx1"/>
                </a:solidFill>
              </a:rPr>
              <a:t>     </a:t>
            </a:r>
          </a:p>
          <a:p>
            <a:r>
              <a:rPr lang="en-US" sz="2000" b="1" u="sng" dirty="0">
                <a:solidFill>
                  <a:srgbClr val="002060"/>
                </a:solidFill>
              </a:rPr>
              <a:t>Output:</a:t>
            </a:r>
          </a:p>
          <a:p>
            <a:pPr lvl="1">
              <a:buNone/>
            </a:pPr>
            <a:r>
              <a:rPr lang="en-US" sz="2000" b="1" dirty="0">
                <a:solidFill>
                  <a:srgbClr val="C00000"/>
                </a:solidFill>
              </a:rPr>
              <a:t>0</a:t>
            </a:r>
          </a:p>
          <a:p>
            <a:pPr lvl="1">
              <a:buNone/>
            </a:pPr>
            <a:r>
              <a:rPr lang="en-US" sz="2000" b="1" dirty="0" err="1">
                <a:solidFill>
                  <a:srgbClr val="C00000"/>
                </a:solidFill>
              </a:rPr>
              <a:t>ArrayIndexOutOfBoundsException</a:t>
            </a:r>
            <a:endParaRPr lang="en-US" sz="2000" b="1" dirty="0">
              <a:solidFill>
                <a:srgbClr val="C00000"/>
              </a:solidFill>
            </a:endParaRPr>
          </a:p>
          <a:p>
            <a:pPr lvl="1">
              <a:buNone/>
            </a:pPr>
            <a:r>
              <a:rPr lang="en-US" sz="2000" dirty="0">
                <a:solidFill>
                  <a:schemeClr val="tx1"/>
                </a:solidFill>
              </a:rPr>
              <a:t> </a:t>
            </a:r>
          </a:p>
          <a:p>
            <a:r>
              <a:rPr lang="en-US" sz="2000" b="1" u="sng" dirty="0">
                <a:solidFill>
                  <a:srgbClr val="002060"/>
                </a:solidFill>
              </a:rPr>
              <a:t>Conclusion:</a:t>
            </a:r>
          </a:p>
          <a:p>
            <a:pPr lvl="1">
              <a:buNone/>
            </a:pPr>
            <a:r>
              <a:rPr lang="en-US" sz="2000" b="1" dirty="0">
                <a:solidFill>
                  <a:srgbClr val="0070C0"/>
                </a:solidFill>
              </a:rPr>
              <a:t>Default value </a:t>
            </a:r>
            <a:r>
              <a:rPr lang="en-US" sz="2000" dirty="0">
                <a:solidFill>
                  <a:schemeClr val="tx1"/>
                </a:solidFill>
              </a:rPr>
              <a:t>for all </a:t>
            </a:r>
            <a:r>
              <a:rPr lang="en-US" sz="2000" b="1" dirty="0">
                <a:solidFill>
                  <a:srgbClr val="00B050"/>
                </a:solidFill>
              </a:rPr>
              <a:t>array elements </a:t>
            </a:r>
            <a:r>
              <a:rPr lang="en-US" sz="2000" dirty="0">
                <a:solidFill>
                  <a:schemeClr val="tx1"/>
                </a:solidFill>
              </a:rPr>
              <a:t>is </a:t>
            </a:r>
            <a:r>
              <a:rPr lang="en-US" sz="2000" b="1" dirty="0">
                <a:solidFill>
                  <a:srgbClr val="C00000"/>
                </a:solidFill>
              </a:rPr>
              <a:t>0</a:t>
            </a:r>
            <a:r>
              <a:rPr lang="en-US" sz="2000" dirty="0">
                <a:solidFill>
                  <a:schemeClr val="tx1"/>
                </a:solidFill>
              </a:rPr>
              <a:t> . So </a:t>
            </a:r>
            <a:r>
              <a:rPr lang="en-US" sz="2000" b="1" dirty="0" err="1">
                <a:solidFill>
                  <a:srgbClr val="0070C0"/>
                </a:solidFill>
              </a:rPr>
              <a:t>arr</a:t>
            </a:r>
            <a:r>
              <a:rPr lang="en-US" sz="2000" b="1" dirty="0">
                <a:solidFill>
                  <a:srgbClr val="0070C0"/>
                </a:solidFill>
              </a:rPr>
              <a:t>[0]</a:t>
            </a:r>
            <a:r>
              <a:rPr lang="en-US" sz="2000" dirty="0">
                <a:solidFill>
                  <a:schemeClr val="tx1"/>
                </a:solidFill>
              </a:rPr>
              <a:t> is </a:t>
            </a:r>
            <a:r>
              <a:rPr lang="en-US" sz="2000" b="1" dirty="0">
                <a:solidFill>
                  <a:srgbClr val="C00000"/>
                </a:solidFill>
              </a:rPr>
              <a:t>0</a:t>
            </a:r>
          </a:p>
          <a:p>
            <a:pPr lvl="1">
              <a:buNone/>
            </a:pPr>
            <a:r>
              <a:rPr lang="en-US" sz="2000" dirty="0">
                <a:solidFill>
                  <a:schemeClr val="tx1"/>
                </a:solidFill>
              </a:rPr>
              <a:t>But </a:t>
            </a:r>
            <a:r>
              <a:rPr lang="en-US" sz="2000" b="1" dirty="0">
                <a:solidFill>
                  <a:srgbClr val="7030A0"/>
                </a:solidFill>
              </a:rPr>
              <a:t>accessing an array </a:t>
            </a:r>
            <a:r>
              <a:rPr lang="en-US" sz="2000" dirty="0">
                <a:solidFill>
                  <a:schemeClr val="tx1"/>
                </a:solidFill>
              </a:rPr>
              <a:t>beyond it’s </a:t>
            </a:r>
            <a:r>
              <a:rPr lang="en-US" sz="2000" b="1" dirty="0">
                <a:solidFill>
                  <a:srgbClr val="002060"/>
                </a:solidFill>
              </a:rPr>
              <a:t>upper</a:t>
            </a:r>
            <a:r>
              <a:rPr lang="en-US" sz="2000" dirty="0">
                <a:solidFill>
                  <a:schemeClr val="tx1"/>
                </a:solidFill>
              </a:rPr>
              <a:t> or </a:t>
            </a:r>
            <a:r>
              <a:rPr lang="en-US" sz="2000" b="1" dirty="0">
                <a:solidFill>
                  <a:srgbClr val="002060"/>
                </a:solidFill>
              </a:rPr>
              <a:t>lower bound </a:t>
            </a:r>
            <a:r>
              <a:rPr lang="en-US" sz="2000" dirty="0">
                <a:solidFill>
                  <a:schemeClr val="tx1"/>
                </a:solidFill>
              </a:rPr>
              <a:t>is an </a:t>
            </a:r>
            <a:r>
              <a:rPr lang="en-US" sz="2000" b="1" dirty="0">
                <a:solidFill>
                  <a:srgbClr val="C00000"/>
                </a:solidFill>
              </a:rPr>
              <a:t>exception</a:t>
            </a:r>
            <a:r>
              <a:rPr lang="en-US" sz="2000" dirty="0">
                <a:solidFill>
                  <a:schemeClr val="tx1"/>
                </a:solidFill>
              </a:rPr>
              <a:t>, </a:t>
            </a:r>
          </a:p>
          <a:p>
            <a:pPr lvl="1">
              <a:buNone/>
            </a:pPr>
            <a:r>
              <a:rPr lang="en-US" sz="2000" dirty="0">
                <a:solidFill>
                  <a:schemeClr val="tx1"/>
                </a:solidFill>
              </a:rPr>
              <a:t>so the code </a:t>
            </a:r>
            <a:r>
              <a:rPr lang="en-US" sz="2000" b="1" dirty="0" err="1">
                <a:solidFill>
                  <a:srgbClr val="0070C0"/>
                </a:solidFill>
              </a:rPr>
              <a:t>arr</a:t>
            </a:r>
            <a:r>
              <a:rPr lang="en-US" sz="2000" b="1" dirty="0">
                <a:solidFill>
                  <a:srgbClr val="0070C0"/>
                </a:solidFill>
              </a:rPr>
              <a:t>[3] </a:t>
            </a:r>
            <a:r>
              <a:rPr lang="en-US" sz="2000" dirty="0">
                <a:solidFill>
                  <a:schemeClr val="tx1"/>
                </a:solidFill>
              </a:rPr>
              <a:t>will throw </a:t>
            </a:r>
            <a:r>
              <a:rPr lang="en-US" sz="2000" b="1" dirty="0" err="1">
                <a:solidFill>
                  <a:srgbClr val="C00000"/>
                </a:solidFill>
              </a:rPr>
              <a:t>ArrayIndexOutOfBoundsException</a:t>
            </a:r>
            <a:endParaRPr lang="en-US" sz="2000" b="1" dirty="0">
              <a:solidFill>
                <a:srgbClr val="C0000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Popular Interview Questions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Autofit/>
          </a:bodyPr>
          <a:lstStyle/>
          <a:p>
            <a:r>
              <a:rPr lang="en-IN" sz="2000" b="1" dirty="0">
                <a:solidFill>
                  <a:srgbClr val="0070C0"/>
                </a:solidFill>
              </a:rPr>
              <a:t>What</a:t>
            </a:r>
            <a:r>
              <a:rPr lang="en-IN" sz="2000" dirty="0"/>
              <a:t> is the </a:t>
            </a:r>
            <a:r>
              <a:rPr lang="en-IN" sz="2000" b="1" dirty="0">
                <a:solidFill>
                  <a:srgbClr val="7030A0"/>
                </a:solidFill>
              </a:rPr>
              <a:t>output</a:t>
            </a:r>
            <a:r>
              <a:rPr lang="en-IN" sz="2000" dirty="0"/>
              <a:t> of the </a:t>
            </a:r>
            <a:r>
              <a:rPr lang="en-IN" sz="2000" b="1" dirty="0">
                <a:solidFill>
                  <a:srgbClr val="C00000"/>
                </a:solidFill>
              </a:rPr>
              <a:t>following code</a:t>
            </a:r>
            <a:r>
              <a:rPr lang="en-IN" sz="2000" dirty="0"/>
              <a:t>? </a:t>
            </a:r>
          </a:p>
          <a:p>
            <a:pPr lvl="1">
              <a:buNone/>
            </a:pPr>
            <a:r>
              <a:rPr lang="en-US" sz="2000" dirty="0">
                <a:solidFill>
                  <a:schemeClr val="tx1"/>
                </a:solidFill>
              </a:rPr>
              <a:t>	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[ ]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</a:rPr>
              <a:t>arr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=new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[3];</a:t>
            </a:r>
          </a:p>
          <a:p>
            <a:pPr lvl="1">
              <a:buNone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</a:rPr>
              <a:t>System.out.println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</a:rPr>
              <a:t>arr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[0]);</a:t>
            </a:r>
          </a:p>
          <a:p>
            <a:pPr lvl="1">
              <a:buNone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    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</a:rPr>
              <a:t>System.out.println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</a:rPr>
              <a:t>arr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[-3]);</a:t>
            </a:r>
          </a:p>
          <a:p>
            <a:endParaRPr lang="en-US" sz="2000" dirty="0"/>
          </a:p>
          <a:p>
            <a:r>
              <a:rPr lang="en-US" sz="2000" b="1" u="sng" dirty="0">
                <a:solidFill>
                  <a:srgbClr val="002060"/>
                </a:solidFill>
              </a:rPr>
              <a:t>Output:</a:t>
            </a:r>
          </a:p>
          <a:p>
            <a:pPr lvl="1">
              <a:buNone/>
            </a:pPr>
            <a:r>
              <a:rPr lang="en-US" sz="2000" b="1" dirty="0">
                <a:solidFill>
                  <a:srgbClr val="C00000"/>
                </a:solidFill>
              </a:rPr>
              <a:t>0</a:t>
            </a:r>
          </a:p>
          <a:p>
            <a:pPr lvl="1">
              <a:buNone/>
            </a:pPr>
            <a:r>
              <a:rPr lang="en-US" sz="2000" b="1" dirty="0" err="1">
                <a:solidFill>
                  <a:srgbClr val="C00000"/>
                </a:solidFill>
              </a:rPr>
              <a:t>ArrayIndexOutOfBoundsException</a:t>
            </a:r>
            <a:endParaRPr lang="en-US" sz="2000" b="1" dirty="0">
              <a:solidFill>
                <a:srgbClr val="C00000"/>
              </a:solidFill>
            </a:endParaRPr>
          </a:p>
          <a:p>
            <a:pPr lvl="1">
              <a:buNone/>
            </a:pPr>
            <a:r>
              <a:rPr lang="en-US" sz="2000" b="1" dirty="0">
                <a:solidFill>
                  <a:srgbClr val="C00000"/>
                </a:solidFill>
              </a:rPr>
              <a:t> </a:t>
            </a:r>
          </a:p>
          <a:p>
            <a:r>
              <a:rPr lang="en-US" sz="2000" b="1" dirty="0"/>
              <a:t>Conclusion:</a:t>
            </a:r>
          </a:p>
          <a:p>
            <a:pPr lvl="1">
              <a:buNone/>
            </a:pPr>
            <a:r>
              <a:rPr lang="en-US" sz="2000" b="1" dirty="0">
                <a:solidFill>
                  <a:srgbClr val="0070C0"/>
                </a:solidFill>
              </a:rPr>
              <a:t>Default value </a:t>
            </a:r>
            <a:r>
              <a:rPr lang="en-US" sz="2000" dirty="0">
                <a:solidFill>
                  <a:schemeClr val="tx1"/>
                </a:solidFill>
              </a:rPr>
              <a:t>for all </a:t>
            </a:r>
            <a:r>
              <a:rPr lang="en-US" sz="2000" b="1" dirty="0">
                <a:solidFill>
                  <a:srgbClr val="00B050"/>
                </a:solidFill>
              </a:rPr>
              <a:t>array elements </a:t>
            </a:r>
            <a:r>
              <a:rPr lang="en-US" sz="2000" dirty="0">
                <a:solidFill>
                  <a:schemeClr val="tx1"/>
                </a:solidFill>
              </a:rPr>
              <a:t>is </a:t>
            </a:r>
            <a:r>
              <a:rPr lang="en-US" sz="2000" b="1" dirty="0">
                <a:solidFill>
                  <a:srgbClr val="C00000"/>
                </a:solidFill>
              </a:rPr>
              <a:t>0</a:t>
            </a:r>
            <a:r>
              <a:rPr lang="en-US" sz="2000" dirty="0">
                <a:solidFill>
                  <a:schemeClr val="tx1"/>
                </a:solidFill>
              </a:rPr>
              <a:t> . So </a:t>
            </a:r>
            <a:r>
              <a:rPr lang="en-US" sz="2000" b="1" dirty="0" err="1">
                <a:solidFill>
                  <a:srgbClr val="0070C0"/>
                </a:solidFill>
              </a:rPr>
              <a:t>arr</a:t>
            </a:r>
            <a:r>
              <a:rPr lang="en-US" sz="2000" b="1" dirty="0">
                <a:solidFill>
                  <a:srgbClr val="0070C0"/>
                </a:solidFill>
              </a:rPr>
              <a:t>[0]</a:t>
            </a:r>
            <a:r>
              <a:rPr lang="en-US" sz="2000" dirty="0">
                <a:solidFill>
                  <a:schemeClr val="tx1"/>
                </a:solidFill>
              </a:rPr>
              <a:t> is </a:t>
            </a:r>
            <a:r>
              <a:rPr lang="en-US" sz="2000" b="1" dirty="0">
                <a:solidFill>
                  <a:srgbClr val="C00000"/>
                </a:solidFill>
              </a:rPr>
              <a:t>0</a:t>
            </a:r>
          </a:p>
          <a:p>
            <a:pPr lvl="1">
              <a:buNone/>
            </a:pPr>
            <a:r>
              <a:rPr lang="en-US" sz="2000" dirty="0">
                <a:solidFill>
                  <a:schemeClr val="tx1"/>
                </a:solidFill>
              </a:rPr>
              <a:t>But </a:t>
            </a:r>
            <a:r>
              <a:rPr lang="en-US" sz="2000" b="1" dirty="0">
                <a:solidFill>
                  <a:srgbClr val="7030A0"/>
                </a:solidFill>
              </a:rPr>
              <a:t>accessing an array </a:t>
            </a:r>
            <a:r>
              <a:rPr lang="en-US" sz="2000" dirty="0">
                <a:solidFill>
                  <a:schemeClr val="tx1"/>
                </a:solidFill>
              </a:rPr>
              <a:t>beyond it’s </a:t>
            </a:r>
            <a:r>
              <a:rPr lang="en-US" sz="2000" b="1" dirty="0">
                <a:solidFill>
                  <a:srgbClr val="002060"/>
                </a:solidFill>
              </a:rPr>
              <a:t>upper</a:t>
            </a:r>
            <a:r>
              <a:rPr lang="en-US" sz="2000" dirty="0">
                <a:solidFill>
                  <a:schemeClr val="tx1"/>
                </a:solidFill>
              </a:rPr>
              <a:t> or </a:t>
            </a:r>
            <a:r>
              <a:rPr lang="en-US" sz="2000" b="1" dirty="0">
                <a:solidFill>
                  <a:srgbClr val="002060"/>
                </a:solidFill>
              </a:rPr>
              <a:t>lower bound </a:t>
            </a:r>
            <a:r>
              <a:rPr lang="en-US" sz="2000" dirty="0">
                <a:solidFill>
                  <a:schemeClr val="tx1"/>
                </a:solidFill>
              </a:rPr>
              <a:t>is an </a:t>
            </a:r>
            <a:r>
              <a:rPr lang="en-US" sz="2000" b="1" dirty="0">
                <a:solidFill>
                  <a:srgbClr val="C00000"/>
                </a:solidFill>
              </a:rPr>
              <a:t>exception</a:t>
            </a:r>
            <a:r>
              <a:rPr lang="en-US" sz="2000" dirty="0">
                <a:solidFill>
                  <a:schemeClr val="tx1"/>
                </a:solidFill>
              </a:rPr>
              <a:t>, </a:t>
            </a:r>
          </a:p>
          <a:p>
            <a:pPr lvl="1">
              <a:buNone/>
            </a:pPr>
            <a:r>
              <a:rPr lang="en-US" sz="2000" dirty="0">
                <a:solidFill>
                  <a:schemeClr val="tx1"/>
                </a:solidFill>
              </a:rPr>
              <a:t>so the code </a:t>
            </a:r>
            <a:r>
              <a:rPr lang="en-US" sz="2000" b="1" dirty="0" err="1">
                <a:solidFill>
                  <a:srgbClr val="0070C0"/>
                </a:solidFill>
              </a:rPr>
              <a:t>arr</a:t>
            </a:r>
            <a:r>
              <a:rPr lang="en-US" sz="2000" b="1" dirty="0">
                <a:solidFill>
                  <a:srgbClr val="0070C0"/>
                </a:solidFill>
              </a:rPr>
              <a:t>[-3] </a:t>
            </a:r>
            <a:r>
              <a:rPr lang="en-US" sz="2000" dirty="0">
                <a:solidFill>
                  <a:schemeClr val="tx1"/>
                </a:solidFill>
              </a:rPr>
              <a:t>will throw </a:t>
            </a:r>
            <a:r>
              <a:rPr lang="en-US" sz="2000" b="1" dirty="0" err="1">
                <a:solidFill>
                  <a:srgbClr val="C00000"/>
                </a:solidFill>
              </a:rPr>
              <a:t>ArrayIndexOutOfBoundsException</a:t>
            </a:r>
            <a:endParaRPr lang="en-US" sz="2000" b="1" dirty="0">
              <a:solidFill>
                <a:srgbClr val="C0000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Popular Interview Questions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Autofit/>
          </a:bodyPr>
          <a:lstStyle/>
          <a:p>
            <a:r>
              <a:rPr lang="en-IN" sz="2400" b="1" dirty="0">
                <a:solidFill>
                  <a:srgbClr val="0070C0"/>
                </a:solidFill>
              </a:rPr>
              <a:t>What</a:t>
            </a:r>
            <a:r>
              <a:rPr lang="en-IN" sz="2400" dirty="0"/>
              <a:t> is the </a:t>
            </a:r>
            <a:r>
              <a:rPr lang="en-IN" sz="2400" b="1" dirty="0">
                <a:solidFill>
                  <a:srgbClr val="7030A0"/>
                </a:solidFill>
              </a:rPr>
              <a:t>output </a:t>
            </a:r>
            <a:r>
              <a:rPr lang="en-IN" sz="2400" dirty="0"/>
              <a:t>of the </a:t>
            </a:r>
            <a:r>
              <a:rPr lang="en-IN" sz="2400" b="1" dirty="0">
                <a:solidFill>
                  <a:srgbClr val="C00000"/>
                </a:solidFill>
              </a:rPr>
              <a:t>following code</a:t>
            </a:r>
            <a:r>
              <a:rPr lang="en-IN" sz="2400" dirty="0"/>
              <a:t>? </a:t>
            </a:r>
          </a:p>
          <a:p>
            <a:pPr lvl="1">
              <a:buNone/>
            </a:pPr>
            <a:r>
              <a:rPr lang="en-US" sz="2400" dirty="0">
                <a:solidFill>
                  <a:schemeClr val="tx1"/>
                </a:solidFill>
              </a:rPr>
              <a:t>	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[ ] 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</a:rPr>
              <a:t>arr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=new 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[3];</a:t>
            </a:r>
          </a:p>
          <a:p>
            <a:pPr lvl="1">
              <a:buNone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</a:rPr>
              <a:t>System.out.println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</a:rPr>
              <a:t>arr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[0.5]);</a:t>
            </a:r>
          </a:p>
          <a:p>
            <a:pPr lvl="1">
              <a:buNone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     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</a:rPr>
              <a:t>System.out.println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</a:rPr>
              <a:t>arr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[-3]);</a:t>
            </a:r>
          </a:p>
          <a:p>
            <a:endParaRPr lang="en-US" sz="2400" dirty="0"/>
          </a:p>
          <a:p>
            <a:r>
              <a:rPr lang="en-US" sz="2400" b="1" u="sng" dirty="0">
                <a:solidFill>
                  <a:srgbClr val="002060"/>
                </a:solidFill>
              </a:rPr>
              <a:t>Output:</a:t>
            </a:r>
          </a:p>
          <a:p>
            <a:pPr lvl="1">
              <a:buNone/>
            </a:pPr>
            <a:r>
              <a:rPr lang="en-US" sz="2400" b="1" dirty="0">
                <a:solidFill>
                  <a:srgbClr val="C00000"/>
                </a:solidFill>
              </a:rPr>
              <a:t>Syntax Error: </a:t>
            </a:r>
            <a:r>
              <a:rPr lang="en-IN" sz="2400" b="1" dirty="0">
                <a:solidFill>
                  <a:srgbClr val="C00000"/>
                </a:solidFill>
              </a:rPr>
              <a:t>incompatible types: possible </a:t>
            </a:r>
            <a:r>
              <a:rPr lang="en-IN" sz="2400" b="1" dirty="0" err="1">
                <a:solidFill>
                  <a:srgbClr val="C00000"/>
                </a:solidFill>
              </a:rPr>
              <a:t>lossy</a:t>
            </a:r>
            <a:r>
              <a:rPr lang="en-IN" sz="2400" b="1" dirty="0">
                <a:solidFill>
                  <a:srgbClr val="C00000"/>
                </a:solidFill>
              </a:rPr>
              <a:t> </a:t>
            </a:r>
          </a:p>
          <a:p>
            <a:pPr lvl="1">
              <a:buNone/>
            </a:pPr>
            <a:r>
              <a:rPr lang="en-IN" sz="2400" b="1" dirty="0">
                <a:solidFill>
                  <a:srgbClr val="C00000"/>
                </a:solidFill>
              </a:rPr>
              <a:t>conversion from double to </a:t>
            </a:r>
            <a:r>
              <a:rPr lang="en-IN" sz="2400" b="1" dirty="0" err="1">
                <a:solidFill>
                  <a:srgbClr val="C00000"/>
                </a:solidFill>
              </a:rPr>
              <a:t>int</a:t>
            </a:r>
            <a:endParaRPr lang="en-US" sz="2400" b="1" dirty="0">
              <a:solidFill>
                <a:srgbClr val="C00000"/>
              </a:solidFill>
            </a:endParaRPr>
          </a:p>
          <a:p>
            <a:r>
              <a:rPr lang="en-US" sz="2400" b="1" u="sng" dirty="0">
                <a:solidFill>
                  <a:srgbClr val="002060"/>
                </a:solidFill>
              </a:rPr>
              <a:t>Conclusion:</a:t>
            </a:r>
          </a:p>
          <a:p>
            <a:pPr lvl="1">
              <a:buNone/>
            </a:pPr>
            <a:r>
              <a:rPr lang="en-US" sz="2400" b="1" dirty="0">
                <a:solidFill>
                  <a:srgbClr val="0070C0"/>
                </a:solidFill>
              </a:rPr>
              <a:t>Any constant/value </a:t>
            </a:r>
            <a:r>
              <a:rPr lang="en-US" sz="2400" dirty="0">
                <a:solidFill>
                  <a:schemeClr val="tx1"/>
                </a:solidFill>
              </a:rPr>
              <a:t>of type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other than  </a:t>
            </a:r>
            <a:r>
              <a:rPr lang="en-US" sz="2400" b="1" dirty="0">
                <a:solidFill>
                  <a:srgbClr val="C00000"/>
                </a:solidFill>
              </a:rPr>
              <a:t>byte</a:t>
            </a:r>
            <a:r>
              <a:rPr lang="en-US" sz="2400" dirty="0">
                <a:solidFill>
                  <a:schemeClr val="tx1"/>
                </a:solidFill>
              </a:rPr>
              <a:t> , </a:t>
            </a:r>
            <a:r>
              <a:rPr lang="en-US" sz="2400" b="1" dirty="0">
                <a:solidFill>
                  <a:srgbClr val="C00000"/>
                </a:solidFill>
              </a:rPr>
              <a:t>short</a:t>
            </a:r>
            <a:r>
              <a:rPr lang="en-US" sz="2400" dirty="0">
                <a:solidFill>
                  <a:schemeClr val="tx1"/>
                </a:solidFill>
              </a:rPr>
              <a:t> , </a:t>
            </a:r>
            <a:r>
              <a:rPr lang="en-US" sz="2400" b="1" dirty="0">
                <a:solidFill>
                  <a:srgbClr val="C00000"/>
                </a:solidFill>
              </a:rPr>
              <a:t>char</a:t>
            </a:r>
            <a:r>
              <a:rPr lang="en-US" sz="2400" dirty="0">
                <a:solidFill>
                  <a:schemeClr val="tx1"/>
                </a:solidFill>
              </a:rPr>
              <a:t> and </a:t>
            </a:r>
          </a:p>
          <a:p>
            <a:pPr lvl="1">
              <a:buNone/>
            </a:pPr>
            <a:r>
              <a:rPr lang="en-US" sz="2400" b="1" dirty="0" err="1">
                <a:solidFill>
                  <a:srgbClr val="C00000"/>
                </a:solidFill>
              </a:rPr>
              <a:t>int</a:t>
            </a:r>
            <a:r>
              <a:rPr lang="en-US" sz="2400" dirty="0">
                <a:solidFill>
                  <a:schemeClr val="tx1"/>
                </a:solidFill>
              </a:rPr>
              <a:t> is </a:t>
            </a:r>
            <a:r>
              <a:rPr lang="en-US" sz="2400" b="1" dirty="0">
                <a:solidFill>
                  <a:srgbClr val="7030A0"/>
                </a:solidFill>
              </a:rPr>
              <a:t>strictly not allowed </a:t>
            </a:r>
            <a:r>
              <a:rPr lang="en-US" sz="2400" dirty="0">
                <a:solidFill>
                  <a:schemeClr val="tx1"/>
                </a:solidFill>
              </a:rPr>
              <a:t>to be </a:t>
            </a:r>
            <a:r>
              <a:rPr lang="en-US" sz="2400" b="1" dirty="0">
                <a:solidFill>
                  <a:srgbClr val="00B050"/>
                </a:solidFill>
              </a:rPr>
              <a:t>used</a:t>
            </a:r>
            <a:r>
              <a:rPr lang="en-US" sz="2400" dirty="0">
                <a:solidFill>
                  <a:schemeClr val="tx1"/>
                </a:solidFill>
              </a:rPr>
              <a:t> as </a:t>
            </a:r>
            <a:r>
              <a:rPr lang="en-US" sz="2400" b="1" dirty="0">
                <a:solidFill>
                  <a:schemeClr val="accent1"/>
                </a:solidFill>
              </a:rPr>
              <a:t>array index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Declaring Array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Autofit/>
          </a:bodyPr>
          <a:lstStyle/>
          <a:p>
            <a:r>
              <a:rPr lang="en-IN" sz="2400" b="1" dirty="0">
                <a:solidFill>
                  <a:srgbClr val="0070C0"/>
                </a:solidFill>
              </a:rPr>
              <a:t>Arrays</a:t>
            </a:r>
            <a:r>
              <a:rPr lang="en-IN" sz="2400" dirty="0"/>
              <a:t> are </a:t>
            </a:r>
            <a:r>
              <a:rPr lang="en-IN" sz="2400" b="1" dirty="0">
                <a:solidFill>
                  <a:srgbClr val="00B050"/>
                </a:solidFill>
              </a:rPr>
              <a:t>declared</a:t>
            </a:r>
            <a:r>
              <a:rPr lang="en-IN" sz="2400" dirty="0"/>
              <a:t> by </a:t>
            </a:r>
            <a:r>
              <a:rPr lang="en-IN" sz="2400" b="1" dirty="0">
                <a:solidFill>
                  <a:srgbClr val="C00000"/>
                </a:solidFill>
              </a:rPr>
              <a:t>stating</a:t>
            </a:r>
            <a:r>
              <a:rPr lang="en-IN" sz="2400" dirty="0"/>
              <a:t> the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type of element </a:t>
            </a:r>
            <a:r>
              <a:rPr lang="en-IN" sz="2400" dirty="0"/>
              <a:t>the </a:t>
            </a:r>
            <a:r>
              <a:rPr lang="en-IN" sz="2400" b="1" dirty="0">
                <a:solidFill>
                  <a:srgbClr val="0070C0"/>
                </a:solidFill>
              </a:rPr>
              <a:t>array</a:t>
            </a:r>
            <a:r>
              <a:rPr lang="en-IN" sz="2400" dirty="0"/>
              <a:t> will </a:t>
            </a:r>
            <a:r>
              <a:rPr lang="en-IN" sz="2400" b="1" dirty="0">
                <a:solidFill>
                  <a:srgbClr val="7030A0"/>
                </a:solidFill>
              </a:rPr>
              <a:t>hold</a:t>
            </a:r>
            <a:r>
              <a:rPr lang="en-IN" sz="2400" dirty="0"/>
              <a:t>, which can be an </a:t>
            </a:r>
            <a:r>
              <a:rPr lang="en-IN" sz="2400" b="1" dirty="0">
                <a:solidFill>
                  <a:schemeClr val="accent1"/>
                </a:solidFill>
              </a:rPr>
              <a:t>object</a:t>
            </a:r>
            <a:r>
              <a:rPr lang="en-IN" sz="2400" dirty="0"/>
              <a:t> or a </a:t>
            </a:r>
            <a:r>
              <a:rPr lang="en-IN" sz="2400" b="1" dirty="0">
                <a:solidFill>
                  <a:srgbClr val="7030A0"/>
                </a:solidFill>
              </a:rPr>
              <a:t>primitive</a:t>
            </a:r>
            <a:r>
              <a:rPr lang="en-IN" sz="2400" dirty="0"/>
              <a:t>, followed by </a:t>
            </a:r>
            <a:r>
              <a:rPr lang="en-IN" sz="2400" b="1" dirty="0">
                <a:solidFill>
                  <a:srgbClr val="00B050"/>
                </a:solidFill>
              </a:rPr>
              <a:t>square brackets </a:t>
            </a:r>
            <a:r>
              <a:rPr lang="en-IN" sz="2400" dirty="0"/>
              <a:t>to the </a:t>
            </a:r>
            <a:r>
              <a:rPr lang="en-IN" sz="2400" b="1" dirty="0">
                <a:solidFill>
                  <a:srgbClr val="0070C0"/>
                </a:solidFill>
              </a:rPr>
              <a:t>left</a:t>
            </a:r>
            <a:r>
              <a:rPr lang="en-IN" sz="2400" dirty="0"/>
              <a:t> or </a:t>
            </a:r>
            <a:r>
              <a:rPr lang="en-IN" sz="2400" b="1" dirty="0">
                <a:solidFill>
                  <a:srgbClr val="0070C0"/>
                </a:solidFill>
              </a:rPr>
              <a:t>right</a:t>
            </a:r>
            <a:r>
              <a:rPr lang="en-IN" sz="2400" dirty="0"/>
              <a:t> of the </a:t>
            </a:r>
            <a:r>
              <a:rPr lang="en-IN" sz="2400" b="1" dirty="0">
                <a:solidFill>
                  <a:srgbClr val="C00000"/>
                </a:solidFill>
              </a:rPr>
              <a:t>identifier</a:t>
            </a:r>
            <a:r>
              <a:rPr lang="en-IN" sz="2400" dirty="0"/>
              <a:t>.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Declaring Array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Autofit/>
          </a:bodyPr>
          <a:lstStyle/>
          <a:p>
            <a:r>
              <a:rPr lang="en-IN" sz="2400" b="1" dirty="0">
                <a:solidFill>
                  <a:srgbClr val="0070C0"/>
                </a:solidFill>
              </a:rPr>
              <a:t>Declaring</a:t>
            </a:r>
            <a:r>
              <a:rPr lang="en-IN" sz="2400" dirty="0"/>
              <a:t> an </a:t>
            </a:r>
            <a:r>
              <a:rPr lang="en-IN" sz="2400" b="1" dirty="0">
                <a:solidFill>
                  <a:srgbClr val="7030A0"/>
                </a:solidFill>
              </a:rPr>
              <a:t>array</a:t>
            </a:r>
            <a:r>
              <a:rPr lang="en-IN" sz="2400" dirty="0"/>
              <a:t> of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primitives.</a:t>
            </a:r>
            <a:endParaRPr lang="en-IN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getfile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2285992"/>
            <a:ext cx="8143932" cy="214314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14282" y="4714884"/>
            <a:ext cx="892971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What</a:t>
            </a:r>
            <a:r>
              <a:rPr lang="en-US" sz="2400" dirty="0"/>
              <a:t> will you </a:t>
            </a:r>
            <a:r>
              <a:rPr lang="en-US" sz="2400" b="1" dirty="0">
                <a:solidFill>
                  <a:srgbClr val="C00000"/>
                </a:solidFill>
              </a:rPr>
              <a:t>call</a:t>
            </a:r>
            <a:r>
              <a:rPr lang="en-US" sz="2400" dirty="0"/>
              <a:t> the identifier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key</a:t>
            </a:r>
            <a:r>
              <a:rPr lang="en-US" sz="2400" b="1" dirty="0"/>
              <a:t> </a:t>
            </a:r>
            <a:r>
              <a:rPr lang="en-US" sz="2400" dirty="0"/>
              <a:t> in the </a:t>
            </a:r>
            <a:r>
              <a:rPr lang="en-US" sz="2400" b="1" dirty="0">
                <a:solidFill>
                  <a:srgbClr val="7030A0"/>
                </a:solidFill>
              </a:rPr>
              <a:t>above declaration </a:t>
            </a:r>
            <a:r>
              <a:rPr lang="en-US" sz="2400" dirty="0"/>
              <a:t>?</a:t>
            </a:r>
          </a:p>
          <a:p>
            <a:endParaRPr lang="en-US" sz="2400" dirty="0"/>
          </a:p>
          <a:p>
            <a:r>
              <a:rPr lang="en-US" sz="2400" dirty="0"/>
              <a:t>It is </a:t>
            </a:r>
            <a:r>
              <a:rPr lang="en-US" sz="2400" dirty="0">
                <a:solidFill>
                  <a:srgbClr val="00B050"/>
                </a:solidFill>
              </a:rPr>
              <a:t>a </a:t>
            </a:r>
            <a:r>
              <a:rPr lang="en-US" sz="2400" b="1" dirty="0">
                <a:solidFill>
                  <a:srgbClr val="00B050"/>
                </a:solidFill>
              </a:rPr>
              <a:t>reference</a:t>
            </a:r>
            <a:r>
              <a:rPr lang="en-US" sz="2400" dirty="0">
                <a:solidFill>
                  <a:srgbClr val="00B050"/>
                </a:solidFill>
              </a:rPr>
              <a:t> </a:t>
            </a:r>
            <a:r>
              <a:rPr lang="en-US" sz="2400" dirty="0"/>
              <a:t>to an </a:t>
            </a:r>
            <a:r>
              <a:rPr lang="en-US" sz="2400" b="1" dirty="0">
                <a:solidFill>
                  <a:srgbClr val="002060"/>
                </a:solidFill>
              </a:rPr>
              <a:t>array object </a:t>
            </a:r>
            <a:r>
              <a:rPr lang="en-US" sz="2400" dirty="0"/>
              <a:t>containing  </a:t>
            </a:r>
            <a:r>
              <a:rPr lang="en-US" sz="2400" b="1" dirty="0">
                <a:solidFill>
                  <a:srgbClr val="C00000"/>
                </a:solidFill>
              </a:rPr>
              <a:t>array of integers</a:t>
            </a:r>
            <a:r>
              <a:rPr lang="en-US" sz="2400" b="1" dirty="0"/>
              <a:t>. </a:t>
            </a:r>
            <a:endParaRPr lang="en-IN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Declaring Array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Autofit/>
          </a:bodyPr>
          <a:lstStyle/>
          <a:p>
            <a:r>
              <a:rPr lang="en-IN" sz="2400" b="1" dirty="0">
                <a:solidFill>
                  <a:srgbClr val="0070C0"/>
                </a:solidFill>
              </a:rPr>
              <a:t>Declaring</a:t>
            </a:r>
            <a:r>
              <a:rPr lang="en-IN" sz="2400" dirty="0"/>
              <a:t> an </a:t>
            </a:r>
            <a:r>
              <a:rPr lang="en-IN" sz="2400" b="1" dirty="0">
                <a:solidFill>
                  <a:srgbClr val="7030A0"/>
                </a:solidFill>
              </a:rPr>
              <a:t>array</a:t>
            </a:r>
            <a:r>
              <a:rPr lang="en-IN" sz="2400" dirty="0"/>
              <a:t> of </a:t>
            </a:r>
            <a:r>
              <a:rPr lang="en-IN" sz="2400" b="1" dirty="0">
                <a:solidFill>
                  <a:srgbClr val="002060"/>
                </a:solidFill>
              </a:rPr>
              <a:t>non-primitives.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214282" y="4714884"/>
            <a:ext cx="892971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What</a:t>
            </a:r>
            <a:r>
              <a:rPr lang="en-US" sz="2400" dirty="0"/>
              <a:t> will you </a:t>
            </a:r>
            <a:r>
              <a:rPr lang="en-US" sz="2400" b="1" dirty="0">
                <a:solidFill>
                  <a:srgbClr val="C00000"/>
                </a:solidFill>
              </a:rPr>
              <a:t>call</a:t>
            </a:r>
            <a:r>
              <a:rPr lang="en-US" sz="2400" dirty="0"/>
              <a:t> the identifier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threads</a:t>
            </a:r>
            <a:r>
              <a:rPr lang="en-US" sz="2400" dirty="0"/>
              <a:t> in the </a:t>
            </a:r>
            <a:r>
              <a:rPr lang="en-US" sz="2400" b="1" dirty="0">
                <a:solidFill>
                  <a:srgbClr val="7030A0"/>
                </a:solidFill>
              </a:rPr>
              <a:t>above declaration </a:t>
            </a:r>
            <a:r>
              <a:rPr lang="en-US" sz="2400" dirty="0"/>
              <a:t>?</a:t>
            </a:r>
          </a:p>
          <a:p>
            <a:endParaRPr lang="en-US" sz="2400" dirty="0"/>
          </a:p>
          <a:p>
            <a:r>
              <a:rPr lang="en-US" sz="2400" b="1" dirty="0">
                <a:solidFill>
                  <a:srgbClr val="7030A0"/>
                </a:solidFill>
              </a:rPr>
              <a:t>It</a:t>
            </a:r>
            <a:r>
              <a:rPr lang="en-US" sz="2400" dirty="0"/>
              <a:t> is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a reference </a:t>
            </a:r>
            <a:r>
              <a:rPr lang="en-US" sz="2400" dirty="0"/>
              <a:t>to an </a:t>
            </a:r>
            <a:r>
              <a:rPr lang="en-US" sz="2400" b="1" dirty="0">
                <a:solidFill>
                  <a:srgbClr val="C00000"/>
                </a:solidFill>
              </a:rPr>
              <a:t>array object containing references</a:t>
            </a:r>
            <a:r>
              <a:rPr lang="en-US" sz="2400" dirty="0"/>
              <a:t> to </a:t>
            </a:r>
            <a:r>
              <a:rPr lang="en-US" sz="2400" b="1" dirty="0">
                <a:solidFill>
                  <a:srgbClr val="7030A0"/>
                </a:solidFill>
              </a:rPr>
              <a:t>Thread </a:t>
            </a:r>
            <a:r>
              <a:rPr lang="en-US" sz="2400" dirty="0"/>
              <a:t>object</a:t>
            </a:r>
            <a:endParaRPr lang="en-IN" sz="2400" b="1" dirty="0">
              <a:solidFill>
                <a:srgbClr val="7030A0"/>
              </a:solidFill>
            </a:endParaRPr>
          </a:p>
        </p:txBody>
      </p:sp>
      <p:pic>
        <p:nvPicPr>
          <p:cNvPr id="9" name="Picture 8" descr="getfile (1)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2285992"/>
            <a:ext cx="7429552" cy="15885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Declaring Array</a:t>
            </a:r>
            <a:endParaRPr lang="en-IN" sz="3200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214282" y="2571744"/>
            <a:ext cx="892971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sz="2400" dirty="0"/>
              <a:t>The </a:t>
            </a:r>
            <a:r>
              <a:rPr lang="en-IN" sz="2400" b="1" dirty="0">
                <a:solidFill>
                  <a:srgbClr val="0070C0"/>
                </a:solidFill>
              </a:rPr>
              <a:t>first example </a:t>
            </a:r>
            <a:r>
              <a:rPr lang="en-IN" sz="2400" dirty="0"/>
              <a:t>is a </a:t>
            </a:r>
            <a:r>
              <a:rPr lang="en-IN" sz="2400" b="1" dirty="0">
                <a:solidFill>
                  <a:srgbClr val="00B050"/>
                </a:solidFill>
              </a:rPr>
              <a:t>three-dimensional array </a:t>
            </a:r>
            <a:r>
              <a:rPr lang="en-IN" sz="2400" dirty="0"/>
              <a:t>(an </a:t>
            </a:r>
            <a:r>
              <a:rPr lang="en-IN" sz="2400" b="1" dirty="0">
                <a:solidFill>
                  <a:srgbClr val="7030A0"/>
                </a:solidFill>
              </a:rPr>
              <a:t>array of </a:t>
            </a:r>
          </a:p>
          <a:p>
            <a:pPr>
              <a:buNone/>
            </a:pPr>
            <a:r>
              <a:rPr lang="en-IN" sz="2400" b="1" dirty="0">
                <a:solidFill>
                  <a:srgbClr val="00B050"/>
                </a:solidFill>
              </a:rPr>
              <a:t>arrays</a:t>
            </a:r>
            <a:r>
              <a:rPr lang="en-IN" sz="2400" b="1" dirty="0">
                <a:solidFill>
                  <a:srgbClr val="7030A0"/>
                </a:solidFill>
              </a:rPr>
              <a:t> </a:t>
            </a:r>
            <a:r>
              <a:rPr lang="en-IN" sz="2400" dirty="0"/>
              <a:t>of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arrays</a:t>
            </a:r>
            <a:r>
              <a:rPr lang="en-IN" sz="2400" dirty="0"/>
              <a:t>) and the </a:t>
            </a:r>
            <a:r>
              <a:rPr lang="en-IN" sz="2400" b="1" dirty="0">
                <a:solidFill>
                  <a:srgbClr val="0070C0"/>
                </a:solidFill>
              </a:rPr>
              <a:t>second</a:t>
            </a:r>
            <a:r>
              <a:rPr lang="en-IN" sz="2400" dirty="0"/>
              <a:t> is a </a:t>
            </a:r>
            <a:r>
              <a:rPr lang="en-IN" sz="2400" b="1" dirty="0">
                <a:solidFill>
                  <a:srgbClr val="C00000"/>
                </a:solidFill>
              </a:rPr>
              <a:t>two-dimensional array</a:t>
            </a:r>
            <a:r>
              <a:rPr lang="en-IN" sz="2400" dirty="0"/>
              <a:t>. </a:t>
            </a:r>
          </a:p>
          <a:p>
            <a:pPr>
              <a:buNone/>
            </a:pPr>
            <a:endParaRPr lang="en-IN" sz="2400" dirty="0"/>
          </a:p>
          <a:p>
            <a:pPr>
              <a:buNone/>
            </a:pPr>
            <a:r>
              <a:rPr lang="en-IN" sz="2400" dirty="0"/>
              <a:t>In the </a:t>
            </a:r>
            <a:r>
              <a:rPr lang="en-IN" sz="2400" b="1" dirty="0">
                <a:solidFill>
                  <a:srgbClr val="0070C0"/>
                </a:solidFill>
              </a:rPr>
              <a:t>second example </a:t>
            </a:r>
            <a:r>
              <a:rPr lang="en-IN" sz="2400" dirty="0"/>
              <a:t>we have </a:t>
            </a:r>
            <a:r>
              <a:rPr lang="en-IN" sz="2400" b="1" dirty="0">
                <a:solidFill>
                  <a:srgbClr val="C00000"/>
                </a:solidFill>
              </a:rPr>
              <a:t>one square bracket  </a:t>
            </a:r>
            <a:r>
              <a:rPr lang="en-IN" sz="2400" dirty="0"/>
              <a:t>before the </a:t>
            </a:r>
            <a:r>
              <a:rPr lang="en-IN" sz="2400" b="1" dirty="0">
                <a:solidFill>
                  <a:srgbClr val="7030A0"/>
                </a:solidFill>
              </a:rPr>
              <a:t>variable name </a:t>
            </a:r>
            <a:r>
              <a:rPr lang="en-IN" sz="2400" dirty="0"/>
              <a:t>and </a:t>
            </a:r>
            <a:r>
              <a:rPr lang="en-IN" sz="2400" b="1" dirty="0">
                <a:solidFill>
                  <a:srgbClr val="C00000"/>
                </a:solidFill>
              </a:rPr>
              <a:t>one after</a:t>
            </a:r>
            <a:r>
              <a:rPr lang="en-IN" sz="2400" dirty="0"/>
              <a:t>. </a:t>
            </a:r>
          </a:p>
          <a:p>
            <a:pPr>
              <a:buNone/>
            </a:pPr>
            <a:endParaRPr lang="en-IN" sz="2400" dirty="0"/>
          </a:p>
          <a:p>
            <a:pPr>
              <a:buNone/>
            </a:pPr>
            <a:r>
              <a:rPr lang="en-IN" sz="2400" dirty="0"/>
              <a:t>This is </a:t>
            </a:r>
            <a:r>
              <a:rPr lang="en-IN" sz="2400" b="1" dirty="0">
                <a:solidFill>
                  <a:srgbClr val="0070C0"/>
                </a:solidFill>
              </a:rPr>
              <a:t>perfectly legal </a:t>
            </a:r>
            <a:r>
              <a:rPr lang="en-IN" sz="2400" dirty="0"/>
              <a:t>to the </a:t>
            </a:r>
            <a:r>
              <a:rPr lang="en-IN" sz="2400" b="1" dirty="0">
                <a:solidFill>
                  <a:srgbClr val="00B050"/>
                </a:solidFill>
              </a:rPr>
              <a:t>compiler</a:t>
            </a:r>
            <a:r>
              <a:rPr lang="en-IN" sz="2400" dirty="0"/>
              <a:t> but </a:t>
            </a:r>
            <a:r>
              <a:rPr lang="en-IN" sz="2400" b="1" dirty="0">
                <a:solidFill>
                  <a:srgbClr val="7030A0"/>
                </a:solidFill>
              </a:rPr>
              <a:t>not recommended</a:t>
            </a:r>
          </a:p>
        </p:txBody>
      </p:sp>
      <p:pic>
        <p:nvPicPr>
          <p:cNvPr id="10" name="Content Placeholder 9" descr="getfile (1).jpg"/>
          <p:cNvPicPr>
            <a:picLocks noGrp="1" noChangeAspect="1"/>
          </p:cNvPicPr>
          <p:nvPr>
            <p:ph sz="quarter" idx="1"/>
          </p:nvPr>
        </p:nvPicPr>
        <p:blipFill>
          <a:blip r:embed="rId4"/>
          <a:stretch>
            <a:fillRect/>
          </a:stretch>
        </p:blipFill>
        <p:spPr>
          <a:xfrm>
            <a:off x="214282" y="1500174"/>
            <a:ext cx="7182070" cy="7143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orbel">
      <a:majorFont>
        <a:latin typeface="Corbel"/>
        <a:ea typeface=""/>
        <a:cs typeface=""/>
      </a:majorFont>
      <a:minorFont>
        <a:latin typeface="Corbel"/>
        <a:ea typeface=""/>
        <a:cs typeface="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6064</TotalTime>
  <Words>3048</Words>
  <Application>Microsoft Office PowerPoint</Application>
  <PresentationFormat>On-screen Show (4:3)</PresentationFormat>
  <Paragraphs>439</Paragraphs>
  <Slides>57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3" baseType="lpstr">
      <vt:lpstr>Arial</vt:lpstr>
      <vt:lpstr>Calibri</vt:lpstr>
      <vt:lpstr>Corbel</vt:lpstr>
      <vt:lpstr>Wingdings</vt:lpstr>
      <vt:lpstr>Wingdings 2</vt:lpstr>
      <vt:lpstr>Civic</vt:lpstr>
      <vt:lpstr>PowerPoint Presentation</vt:lpstr>
      <vt:lpstr>Today’s Agenda</vt:lpstr>
      <vt:lpstr>What Is an Array ?</vt:lpstr>
      <vt:lpstr>What Are Arrays In Java ?</vt:lpstr>
      <vt:lpstr>When We Should Use Arrays ?</vt:lpstr>
      <vt:lpstr>Declaring Array</vt:lpstr>
      <vt:lpstr>Declaring Array</vt:lpstr>
      <vt:lpstr>Declaring Array</vt:lpstr>
      <vt:lpstr>Declaring Array</vt:lpstr>
      <vt:lpstr>Popular Interview Question</vt:lpstr>
      <vt:lpstr>Popular Interview Question</vt:lpstr>
      <vt:lpstr>Popular Interview Question</vt:lpstr>
      <vt:lpstr>Constructing an Array</vt:lpstr>
      <vt:lpstr>Constructing A 1 D Array</vt:lpstr>
      <vt:lpstr>Constructing A 1 D Array</vt:lpstr>
      <vt:lpstr>Constructing A 1 D Array</vt:lpstr>
      <vt:lpstr>Very Important For Interview</vt:lpstr>
      <vt:lpstr>Very Important For Interview</vt:lpstr>
      <vt:lpstr>Very Important For Interview</vt:lpstr>
      <vt:lpstr>MultiDimensional Array</vt:lpstr>
      <vt:lpstr>Types Of MultiDimensional Array</vt:lpstr>
      <vt:lpstr>Rectangular Array</vt:lpstr>
      <vt:lpstr>Actual Memory Diagram</vt:lpstr>
      <vt:lpstr>Jagged Array</vt:lpstr>
      <vt:lpstr>Jagged Array</vt:lpstr>
      <vt:lpstr>Jagged Array</vt:lpstr>
      <vt:lpstr>Popular Interview Question</vt:lpstr>
      <vt:lpstr>Popular Interview Question</vt:lpstr>
      <vt:lpstr>Popular Interview Question</vt:lpstr>
      <vt:lpstr>Popular Interview Question</vt:lpstr>
      <vt:lpstr>Popular Interview Question</vt:lpstr>
      <vt:lpstr>Popular Interview Questions</vt:lpstr>
      <vt:lpstr>Popular Interview Questions</vt:lpstr>
      <vt:lpstr>Popular Interview Questions</vt:lpstr>
      <vt:lpstr>Popular Interview Questions</vt:lpstr>
      <vt:lpstr>Popular Interview Questions</vt:lpstr>
      <vt:lpstr>Popular Interview Questions</vt:lpstr>
      <vt:lpstr>Popular Interview Questions</vt:lpstr>
      <vt:lpstr>Popular Interview Questions</vt:lpstr>
      <vt:lpstr>Popular Interview Questions</vt:lpstr>
      <vt:lpstr>Popular Interview Questions</vt:lpstr>
      <vt:lpstr>Popular Interview Questions</vt:lpstr>
      <vt:lpstr>Popular Interview Questions</vt:lpstr>
      <vt:lpstr>Popular Interview Questions</vt:lpstr>
      <vt:lpstr>Popular Interview Questions</vt:lpstr>
      <vt:lpstr>Popular Interview Questions</vt:lpstr>
      <vt:lpstr>Popular Interview Questions</vt:lpstr>
      <vt:lpstr>Popular Interview Questions</vt:lpstr>
      <vt:lpstr>Popular Interview Questions</vt:lpstr>
      <vt:lpstr>Popular Interview Questions</vt:lpstr>
      <vt:lpstr>Popular Interview Questions</vt:lpstr>
      <vt:lpstr>Popular Interview Questions</vt:lpstr>
      <vt:lpstr>Popular Interview Questions</vt:lpstr>
      <vt:lpstr>Popular Interview Questions</vt:lpstr>
      <vt:lpstr>Popular Interview Questions</vt:lpstr>
      <vt:lpstr>Popular Interview Questions</vt:lpstr>
      <vt:lpstr>Popular Interview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WEBINAR ON JAVA(J2SE)</dc:title>
  <dc:creator>palash</dc:creator>
  <cp:lastModifiedBy>sachin kapoor</cp:lastModifiedBy>
  <cp:revision>578</cp:revision>
  <dcterms:created xsi:type="dcterms:W3CDTF">2015-12-21T13:46:48Z</dcterms:created>
  <dcterms:modified xsi:type="dcterms:W3CDTF">2021-10-08T19:42:52Z</dcterms:modified>
</cp:coreProperties>
</file>