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169" r:id="rId2"/>
    <p:sldId id="1170" r:id="rId3"/>
    <p:sldId id="1095" r:id="rId4"/>
    <p:sldId id="1096" r:id="rId5"/>
    <p:sldId id="1097" r:id="rId6"/>
    <p:sldId id="1098" r:id="rId7"/>
    <p:sldId id="1100" r:id="rId8"/>
    <p:sldId id="1101" r:id="rId9"/>
    <p:sldId id="1102" r:id="rId10"/>
    <p:sldId id="1103" r:id="rId11"/>
    <p:sldId id="1104" r:id="rId12"/>
    <p:sldId id="1105" r:id="rId13"/>
    <p:sldId id="1106" r:id="rId14"/>
    <p:sldId id="1107" r:id="rId15"/>
    <p:sldId id="1108" r:id="rId16"/>
    <p:sldId id="1109" r:id="rId17"/>
    <p:sldId id="1110" r:id="rId18"/>
    <p:sldId id="1111" r:id="rId19"/>
    <p:sldId id="1112" r:id="rId20"/>
    <p:sldId id="1113" r:id="rId21"/>
    <p:sldId id="111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38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944E07A-DF74-48EC-A18E-DE6D1C4A1A30}"/>
    <pc:docChg chg="modSld">
      <pc:chgData name="Sharma Computer Academy" userId="08476b32c11f4418" providerId="LiveId" clId="{3944E07A-DF74-48EC-A18E-DE6D1C4A1A30}" dt="2021-10-16T07:43:33.156" v="1" actId="20577"/>
      <pc:docMkLst>
        <pc:docMk/>
      </pc:docMkLst>
      <pc:sldChg chg="modSp mod">
        <pc:chgData name="Sharma Computer Academy" userId="08476b32c11f4418" providerId="LiveId" clId="{3944E07A-DF74-48EC-A18E-DE6D1C4A1A30}" dt="2021-10-16T07:43:33.156" v="1" actId="20577"/>
        <pc:sldMkLst>
          <pc:docMk/>
          <pc:sldMk cId="0" sldId="1169"/>
        </pc:sldMkLst>
        <pc:spChg chg="mod">
          <ac:chgData name="Sharma Computer Academy" userId="08476b32c11f4418" providerId="LiveId" clId="{3944E07A-DF74-48EC-A18E-DE6D1C4A1A30}" dt="2021-10-16T07:43:33.156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1F4ED19B-4911-49DA-80F7-DC0FC1EE6A40}"/>
    <pc:docChg chg="delSld">
      <pc:chgData name="Sharma Computer Academy" userId="08476b32c11f4418" providerId="LiveId" clId="{1F4ED19B-4911-49DA-80F7-DC0FC1EE6A40}" dt="2021-11-20T06:33:43.121" v="0" actId="47"/>
      <pc:docMkLst>
        <pc:docMk/>
      </pc:docMkLst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15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16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1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2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3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5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6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7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8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29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0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1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2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3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4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5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6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7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8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39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40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0" sldId="1141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2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3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4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5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6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7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8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49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0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1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2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3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4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5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8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59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0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1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2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3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4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5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6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7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68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71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4274056649" sldId="1172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225244197" sldId="1173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3574931078" sldId="1174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1060185346" sldId="1175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2308547328" sldId="1176"/>
        </pc:sldMkLst>
      </pc:sldChg>
      <pc:sldChg chg="del">
        <pc:chgData name="Sharma Computer Academy" userId="08476b32c11f4418" providerId="LiveId" clId="{1F4ED19B-4911-49DA-80F7-DC0FC1EE6A40}" dt="2021-11-20T06:33:43.121" v="0" actId="47"/>
        <pc:sldMkLst>
          <pc:docMk/>
          <pc:sldMk cId="3697717339" sldId="1177"/>
        </pc:sldMkLst>
      </pc:sldChg>
    </pc:docChg>
  </pc:docChgLst>
  <pc:docChgLst>
    <pc:chgData name="Sharma Computer Academy" userId="08476b32c11f4418" providerId="LiveId" clId="{6D3862DB-8160-4684-8F21-74AFD874FCC4}"/>
    <pc:docChg chg="modSld">
      <pc:chgData name="Sharma Computer Academy" userId="08476b32c11f4418" providerId="LiveId" clId="{6D3862DB-8160-4684-8F21-74AFD874FCC4}" dt="2021-11-20T04:46:53.035" v="88" actId="113"/>
      <pc:docMkLst>
        <pc:docMk/>
      </pc:docMkLst>
      <pc:sldChg chg="modSp">
        <pc:chgData name="Sharma Computer Academy" userId="08476b32c11f4418" providerId="LiveId" clId="{6D3862DB-8160-4684-8F21-74AFD874FCC4}" dt="2021-11-20T04:42:39.279" v="12" actId="113"/>
        <pc:sldMkLst>
          <pc:docMk/>
          <pc:sldMk cId="3369225394" sldId="1095"/>
        </pc:sldMkLst>
        <pc:spChg chg="mod">
          <ac:chgData name="Sharma Computer Academy" userId="08476b32c11f4418" providerId="LiveId" clId="{6D3862DB-8160-4684-8F21-74AFD874FCC4}" dt="2021-11-20T04:42:39.279" v="12" actId="113"/>
          <ac:spMkLst>
            <pc:docMk/>
            <pc:sldMk cId="3369225394" sldId="1095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6D3862DB-8160-4684-8F21-74AFD874FCC4}" dt="2021-11-20T04:42:59.746" v="16" actId="113"/>
        <pc:sldMkLst>
          <pc:docMk/>
          <pc:sldMk cId="3369225394" sldId="1096"/>
        </pc:sldMkLst>
        <pc:spChg chg="mod">
          <ac:chgData name="Sharma Computer Academy" userId="08476b32c11f4418" providerId="LiveId" clId="{6D3862DB-8160-4684-8F21-74AFD874FCC4}" dt="2021-11-20T04:42:59.746" v="16" actId="113"/>
          <ac:spMkLst>
            <pc:docMk/>
            <pc:sldMk cId="3369225394" sldId="1096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6D3862DB-8160-4684-8F21-74AFD874FCC4}" dt="2021-11-20T04:44:09.001" v="39" actId="20577"/>
        <pc:sldMkLst>
          <pc:docMk/>
          <pc:sldMk cId="3369225394" sldId="1098"/>
        </pc:sldMkLst>
        <pc:spChg chg="mod">
          <ac:chgData name="Sharma Computer Academy" userId="08476b32c11f4418" providerId="LiveId" clId="{6D3862DB-8160-4684-8F21-74AFD874FCC4}" dt="2021-11-20T04:44:09.001" v="39" actId="20577"/>
          <ac:spMkLst>
            <pc:docMk/>
            <pc:sldMk cId="3369225394" sldId="1098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6D3862DB-8160-4684-8F21-74AFD874FCC4}" dt="2021-11-20T04:44:18.728" v="41" actId="113"/>
        <pc:sldMkLst>
          <pc:docMk/>
          <pc:sldMk cId="0" sldId="1101"/>
        </pc:sldMkLst>
        <pc:spChg chg="mod">
          <ac:chgData name="Sharma Computer Academy" userId="08476b32c11f4418" providerId="LiveId" clId="{6D3862DB-8160-4684-8F21-74AFD874FCC4}" dt="2021-11-20T04:44:18.728" v="41" actId="113"/>
          <ac:spMkLst>
            <pc:docMk/>
            <pc:sldMk cId="0" sldId="110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6D3862DB-8160-4684-8F21-74AFD874FCC4}" dt="2021-11-20T04:45:09.923" v="57" actId="113"/>
        <pc:sldMkLst>
          <pc:docMk/>
          <pc:sldMk cId="0" sldId="1102"/>
        </pc:sldMkLst>
        <pc:spChg chg="mod">
          <ac:chgData name="Sharma Computer Academy" userId="08476b32c11f4418" providerId="LiveId" clId="{6D3862DB-8160-4684-8F21-74AFD874FCC4}" dt="2021-11-20T04:45:09.923" v="57" actId="113"/>
          <ac:spMkLst>
            <pc:docMk/>
            <pc:sldMk cId="0" sldId="1102"/>
            <ac:spMk id="6147" creationId="{00000000-0000-0000-0000-000000000000}"/>
          </ac:spMkLst>
        </pc:spChg>
      </pc:sldChg>
      <pc:sldChg chg="modSp">
        <pc:chgData name="Sharma Computer Academy" userId="08476b32c11f4418" providerId="LiveId" clId="{6D3862DB-8160-4684-8F21-74AFD874FCC4}" dt="2021-11-20T04:45:27.101" v="63" actId="113"/>
        <pc:sldMkLst>
          <pc:docMk/>
          <pc:sldMk cId="0" sldId="1104"/>
        </pc:sldMkLst>
        <pc:spChg chg="mod">
          <ac:chgData name="Sharma Computer Academy" userId="08476b32c11f4418" providerId="LiveId" clId="{6D3862DB-8160-4684-8F21-74AFD874FCC4}" dt="2021-11-20T04:45:27.101" v="63" actId="113"/>
          <ac:spMkLst>
            <pc:docMk/>
            <pc:sldMk cId="0" sldId="1104"/>
            <ac:spMk id="6147" creationId="{00000000-0000-0000-0000-000000000000}"/>
          </ac:spMkLst>
        </pc:spChg>
      </pc:sldChg>
      <pc:sldChg chg="modSp modAnim">
        <pc:chgData name="Sharma Computer Academy" userId="08476b32c11f4418" providerId="LiveId" clId="{6D3862DB-8160-4684-8F21-74AFD874FCC4}" dt="2021-11-20T04:46:46.480" v="86" actId="113"/>
        <pc:sldMkLst>
          <pc:docMk/>
          <pc:sldMk cId="0" sldId="1105"/>
        </pc:sldMkLst>
        <pc:spChg chg="mod">
          <ac:chgData name="Sharma Computer Academy" userId="08476b32c11f4418" providerId="LiveId" clId="{6D3862DB-8160-4684-8F21-74AFD874FCC4}" dt="2021-11-20T04:46:46.480" v="86" actId="113"/>
          <ac:spMkLst>
            <pc:docMk/>
            <pc:sldMk cId="0" sldId="1105"/>
            <ac:spMk id="8195" creationId="{00000000-0000-0000-0000-000000000000}"/>
          </ac:spMkLst>
        </pc:spChg>
      </pc:sldChg>
      <pc:sldChg chg="modSp">
        <pc:chgData name="Sharma Computer Academy" userId="08476b32c11f4418" providerId="LiveId" clId="{6D3862DB-8160-4684-8F21-74AFD874FCC4}" dt="2021-11-20T04:46:53.035" v="88" actId="113"/>
        <pc:sldMkLst>
          <pc:docMk/>
          <pc:sldMk cId="0" sldId="1107"/>
        </pc:sldMkLst>
        <pc:spChg chg="mod">
          <ac:chgData name="Sharma Computer Academy" userId="08476b32c11f4418" providerId="LiveId" clId="{6D3862DB-8160-4684-8F21-74AFD874FCC4}" dt="2021-11-20T04:46:53.035" v="88" actId="113"/>
          <ac:spMkLst>
            <pc:docMk/>
            <pc:sldMk cId="0" sldId="1107"/>
            <ac:spMk id="11267" creationId="{00000000-0000-0000-0000-000000000000}"/>
          </ac:spMkLst>
        </pc:spChg>
      </pc:sldChg>
      <pc:sldChg chg="modSp mod">
        <pc:chgData name="Sharma Computer Academy" userId="08476b32c11f4418" providerId="LiveId" clId="{6D3862DB-8160-4684-8F21-74AFD874FCC4}" dt="2021-11-06T13:58:44.834" v="1" actId="20577"/>
        <pc:sldMkLst>
          <pc:docMk/>
          <pc:sldMk cId="0" sldId="1170"/>
        </pc:sldMkLst>
        <pc:spChg chg="mod">
          <ac:chgData name="Sharma Computer Academy" userId="08476b32c11f4418" providerId="LiveId" clId="{6D3862DB-8160-4684-8F21-74AFD874FCC4}" dt="2021-11-06T13:58:44.834" v="1" actId="20577"/>
          <ac:spMkLst>
            <pc:docMk/>
            <pc:sldMk cId="0" sldId="117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11/20/2021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000240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INTERVIEW </a:t>
            </a: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BOOTCAMP </a:t>
            </a:r>
            <a:br>
              <a:rPr lang="en-US" b="1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>
                <a:solidFill>
                  <a:schemeClr val="bg1"/>
                </a:solidFill>
                <a:latin typeface="Corbel" pitchFamily="34" charset="0"/>
              </a:rPr>
              <a:t>CORE </a:t>
            </a:r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CONCEPTS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>
                <a:solidFill>
                  <a:schemeClr val="bg1"/>
                </a:solidFill>
                <a:latin typeface="Corbel" pitchFamily="34" charset="0"/>
              </a:rPr>
              <a:t>Lecture 17</a:t>
            </a:r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Strings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String Literal Examples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5" y="1981200"/>
            <a:ext cx="8110566" cy="3581400"/>
          </a:xfrm>
          <a:solidFill>
            <a:srgbClr val="00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Lucida Console" pitchFamily="49" charset="0"/>
              </a:rPr>
              <a:t>//assign a literal to a String variable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Lucida Console" pitchFamily="49" charset="0"/>
              </a:rPr>
              <a:t>String name = “</a:t>
            </a:r>
            <a:r>
              <a:rPr lang="en-US" sz="2400" b="1" dirty="0" err="1">
                <a:latin typeface="Lucida Console" pitchFamily="49" charset="0"/>
              </a:rPr>
              <a:t>Sachin</a:t>
            </a:r>
            <a:r>
              <a:rPr lang="en-US" sz="2400" b="1" dirty="0">
                <a:latin typeface="Lucida Console" pitchFamily="49" charset="0"/>
              </a:rPr>
              <a:t>”;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solidFill>
                <a:srgbClr val="FF0000"/>
              </a:solidFill>
              <a:latin typeface="Lucida Console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  <a:latin typeface="Lucida Console" pitchFamily="49" charset="0"/>
              </a:rPr>
              <a:t>//calling a method on a literal String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 err="1">
                <a:latin typeface="Lucida Console" pitchFamily="49" charset="0"/>
              </a:rPr>
              <a:t>int</a:t>
            </a:r>
            <a:r>
              <a:rPr lang="en-US" sz="2400" b="1" dirty="0">
                <a:latin typeface="Lucida Console" pitchFamily="49" charset="0"/>
              </a:rPr>
              <a:t> </a:t>
            </a:r>
            <a:r>
              <a:rPr lang="en-US" sz="2400" b="1" dirty="0" err="1">
                <a:latin typeface="Lucida Console" pitchFamily="49" charset="0"/>
              </a:rPr>
              <a:t>len</a:t>
            </a:r>
            <a:r>
              <a:rPr lang="en-US" sz="2400" b="1" dirty="0">
                <a:latin typeface="Lucida Console" pitchFamily="49" charset="0"/>
              </a:rPr>
              <a:t> = “</a:t>
            </a:r>
            <a:r>
              <a:rPr lang="en-US" sz="2400" b="1" dirty="0" err="1">
                <a:latin typeface="Lucida Console" pitchFamily="49" charset="0"/>
              </a:rPr>
              <a:t>Sachin”.length</a:t>
            </a:r>
            <a:r>
              <a:rPr lang="en-US" sz="2400" b="1" dirty="0">
                <a:latin typeface="Lucida Console" pitchFamily="49" charset="0"/>
              </a:rPr>
              <a:t>(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Using  The  </a:t>
            </a:r>
            <a:r>
              <a:rPr lang="en-US" sz="4000" b="1" dirty="0">
                <a:solidFill>
                  <a:srgbClr val="00B0F0"/>
                </a:solidFill>
              </a:rPr>
              <a:t>new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chemeClr val="bg1"/>
                </a:solidFill>
              </a:rPr>
              <a:t>Keyword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</a:rPr>
              <a:t>Using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operator </a:t>
            </a:r>
            <a:r>
              <a:rPr lang="en-US" sz="2800" dirty="0">
                <a:solidFill>
                  <a:schemeClr val="bg1"/>
                </a:solidFill>
              </a:rPr>
              <a:t>creates a </a:t>
            </a:r>
            <a:r>
              <a:rPr lang="en-US" sz="2800" b="1" dirty="0">
                <a:solidFill>
                  <a:srgbClr val="FFFF00"/>
                </a:solidFill>
              </a:rPr>
              <a:t>memory location </a:t>
            </a:r>
            <a:r>
              <a:rPr lang="en-US" sz="2800" dirty="0">
                <a:solidFill>
                  <a:schemeClr val="bg1"/>
                </a:solidFill>
              </a:rPr>
              <a:t>on the </a:t>
            </a:r>
            <a:r>
              <a:rPr lang="en-US" sz="2800" b="1" dirty="0">
                <a:solidFill>
                  <a:srgbClr val="00B0F0"/>
                </a:solidFill>
              </a:rPr>
              <a:t>heap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>
              <a:buNone/>
            </a:pPr>
            <a:r>
              <a:rPr lang="en-US" sz="2800" b="1" dirty="0">
                <a:solidFill>
                  <a:schemeClr val="bg1"/>
                </a:solidFill>
              </a:rPr>
              <a:t>Example: </a:t>
            </a:r>
          </a:p>
          <a:p>
            <a:pPr eaLnBrk="1" hangingPunct="1">
              <a:buNone/>
            </a:pPr>
            <a:endParaRPr lang="en-US" sz="2800" b="1" dirty="0"/>
          </a:p>
          <a:p>
            <a:pPr eaLnBrk="1" hangingPunct="1">
              <a:buNone/>
            </a:pPr>
            <a:r>
              <a:rPr lang="en-US" sz="2800" b="1" dirty="0">
                <a:solidFill>
                  <a:srgbClr val="FFFF00"/>
                </a:solidFill>
              </a:rPr>
              <a:t>String name=new String(“</a:t>
            </a:r>
            <a:r>
              <a:rPr lang="en-US" sz="2800" b="1" dirty="0" err="1">
                <a:solidFill>
                  <a:srgbClr val="FFFF00"/>
                </a:solidFill>
              </a:rPr>
              <a:t>Sachin</a:t>
            </a:r>
            <a:r>
              <a:rPr lang="en-US" sz="2800" b="1" dirty="0">
                <a:solidFill>
                  <a:srgbClr val="FFFF00"/>
                </a:solidFill>
              </a:rPr>
              <a:t>”);</a:t>
            </a:r>
          </a:p>
          <a:p>
            <a:pPr eaLnBrk="1" hangingPunct="1">
              <a:buNone/>
            </a:pPr>
            <a:r>
              <a:rPr lang="en-US" sz="2800" b="1" dirty="0"/>
              <a:t>  </a:t>
            </a:r>
          </a:p>
          <a:p>
            <a:pPr eaLnBrk="1" hangingPunct="1">
              <a:buNone/>
            </a:pPr>
            <a:endParaRPr lang="en-US" sz="2800" b="1" dirty="0"/>
          </a:p>
          <a:p>
            <a:pPr eaLnBrk="1" hangingPunct="1">
              <a:buNone/>
            </a:pPr>
            <a:r>
              <a:rPr lang="en-US" sz="2800" b="1" dirty="0"/>
              <a:t>                  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795453" y="5127636"/>
            <a:ext cx="89058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2686040" y="5297499"/>
            <a:ext cx="587375" cy="9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143240" y="5072074"/>
            <a:ext cx="1673225" cy="457200"/>
            <a:chOff x="1408" y="2838"/>
            <a:chExt cx="1054" cy="288"/>
          </a:xfrm>
        </p:grpSpPr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“</a:t>
              </a:r>
              <a:r>
                <a:rPr lang="en-US" sz="2400" dirty="0" err="1">
                  <a:solidFill>
                    <a:srgbClr val="FFFF00"/>
                  </a:solidFill>
                </a:rPr>
                <a:t>Sachin</a:t>
              </a:r>
              <a:r>
                <a:rPr lang="en-US" sz="2400" dirty="0">
                  <a:solidFill>
                    <a:srgbClr val="FFFF00"/>
                  </a:solidFill>
                </a:rPr>
                <a:t>”</a:t>
              </a:r>
            </a:p>
          </p:txBody>
        </p:sp>
        <p:sp>
          <p:nvSpPr>
            <p:cNvPr id="8" name="AutoShape 29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What Is The Difference 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N" sz="2800" dirty="0">
                <a:solidFill>
                  <a:srgbClr val="00B0F0"/>
                </a:solidFill>
              </a:rPr>
              <a:t>String literals </a:t>
            </a:r>
            <a:r>
              <a:rPr lang="en-IN" sz="2800" dirty="0">
                <a:solidFill>
                  <a:schemeClr val="bg1"/>
                </a:solidFill>
              </a:rPr>
              <a:t>reside in a </a:t>
            </a:r>
            <a:r>
              <a:rPr lang="en-IN" sz="2800" b="1" dirty="0">
                <a:solidFill>
                  <a:srgbClr val="FFFF00"/>
                </a:solidFill>
              </a:rPr>
              <a:t>special area </a:t>
            </a:r>
            <a:r>
              <a:rPr lang="en-IN" sz="2800" dirty="0">
                <a:solidFill>
                  <a:schemeClr val="bg1"/>
                </a:solidFill>
              </a:rPr>
              <a:t>of memory called </a:t>
            </a:r>
            <a:r>
              <a:rPr lang="en-IN" sz="28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“String Constant Pool” </a:t>
            </a:r>
            <a:r>
              <a:rPr lang="en-IN" sz="2800" dirty="0">
                <a:solidFill>
                  <a:schemeClr val="bg1"/>
                </a:solidFill>
              </a:rPr>
              <a:t>while string objects live in heap.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When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compiler encounters </a:t>
            </a:r>
            <a:r>
              <a:rPr lang="en-IN" sz="2800" dirty="0">
                <a:solidFill>
                  <a:schemeClr val="bg1"/>
                </a:solidFill>
              </a:rPr>
              <a:t>a</a:t>
            </a:r>
            <a:r>
              <a:rPr lang="en-IN" sz="2800" dirty="0"/>
              <a:t> </a:t>
            </a:r>
            <a:r>
              <a:rPr lang="en-IN" sz="2800" dirty="0">
                <a:solidFill>
                  <a:srgbClr val="00B0F0"/>
                </a:solidFill>
              </a:rPr>
              <a:t>String literal</a:t>
            </a:r>
            <a:r>
              <a:rPr lang="en-IN" sz="2800" dirty="0">
                <a:solidFill>
                  <a:schemeClr val="bg1"/>
                </a:solidFill>
              </a:rPr>
              <a:t>, it checks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pool</a:t>
            </a:r>
            <a:r>
              <a:rPr lang="en-IN" sz="2800" dirty="0">
                <a:solidFill>
                  <a:schemeClr val="bg1"/>
                </a:solidFill>
              </a:rPr>
              <a:t> to see if an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identical String </a:t>
            </a:r>
            <a:r>
              <a:rPr lang="en-IN" sz="2800" dirty="0">
                <a:solidFill>
                  <a:schemeClr val="bg1"/>
                </a:solidFill>
              </a:rPr>
              <a:t>already exists.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a match is found</a:t>
            </a:r>
            <a:r>
              <a:rPr lang="en-IN" sz="2800" dirty="0">
                <a:solidFill>
                  <a:schemeClr val="bg1"/>
                </a:solidFill>
              </a:rPr>
              <a:t>, the </a:t>
            </a:r>
            <a:r>
              <a:rPr lang="en-IN" sz="2800" b="1" dirty="0">
                <a:solidFill>
                  <a:srgbClr val="92D050"/>
                </a:solidFill>
              </a:rPr>
              <a:t>reference</a:t>
            </a:r>
            <a:r>
              <a:rPr lang="en-IN" sz="2800" dirty="0">
                <a:solidFill>
                  <a:schemeClr val="bg1"/>
                </a:solidFill>
              </a:rPr>
              <a:t> to the </a:t>
            </a:r>
            <a:r>
              <a:rPr lang="en-IN" sz="2800" dirty="0">
                <a:solidFill>
                  <a:srgbClr val="00B0F0"/>
                </a:solidFill>
              </a:rPr>
              <a:t>new literal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directed</a:t>
            </a:r>
            <a:r>
              <a:rPr lang="en-IN" sz="2800" dirty="0">
                <a:solidFill>
                  <a:schemeClr val="bg1"/>
                </a:solidFill>
              </a:rPr>
              <a:t> to the existing</a:t>
            </a:r>
            <a:r>
              <a:rPr lang="en-IN" sz="2800" dirty="0"/>
              <a:t> </a:t>
            </a:r>
            <a:r>
              <a:rPr lang="en-IN" sz="2800" dirty="0">
                <a:solidFill>
                  <a:srgbClr val="00B0F0"/>
                </a:solidFill>
              </a:rPr>
              <a:t>String</a:t>
            </a:r>
            <a:r>
              <a:rPr lang="en-IN" sz="2800" dirty="0">
                <a:solidFill>
                  <a:schemeClr val="bg1"/>
                </a:solidFill>
              </a:rPr>
              <a:t>, and no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 String literal object is created</a:t>
            </a:r>
            <a:r>
              <a:rPr lang="en-IN" sz="2800" dirty="0">
                <a:solidFill>
                  <a:schemeClr val="bg1"/>
                </a:solidFill>
              </a:rPr>
              <a:t>. (The existing String simply has an additional reference.)</a:t>
            </a:r>
            <a:r>
              <a:rPr lang="en-IN" sz="2800" dirty="0"/>
              <a:t> 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What Is The Difference 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800" dirty="0"/>
          </a:p>
        </p:txBody>
      </p:sp>
      <p:pic>
        <p:nvPicPr>
          <p:cNvPr id="4" name="Picture 3" descr="nq4p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643050"/>
            <a:ext cx="8143932" cy="47863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Empty Strings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3" y="1752600"/>
            <a:ext cx="8039128" cy="4343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An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empty String </a:t>
            </a:r>
            <a:r>
              <a:rPr lang="en-US" sz="2800" dirty="0">
                <a:solidFill>
                  <a:schemeClr val="bg1"/>
                </a:solidFill>
              </a:rPr>
              <a:t>has no characters.  It’s length is 0.</a:t>
            </a:r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Not the same as an uninitialized String.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57225" y="2711450"/>
            <a:ext cx="4781576" cy="83099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  String word1 = "";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  String word2 = new  String();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4749800" y="2913063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5588000" y="2913063"/>
            <a:ext cx="762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00200" y="4868863"/>
            <a:ext cx="4038600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  private String name;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096000" y="4852988"/>
            <a:ext cx="226221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name is </a:t>
            </a:r>
            <a:r>
              <a:rPr lang="en-US" sz="2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5237163" y="5157788"/>
            <a:ext cx="85883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6307138" y="2693988"/>
            <a:ext cx="21336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Empty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  <p:bldP spid="112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No Argument Constructors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No-argument constructor creates an empty String. </a:t>
            </a:r>
            <a:br>
              <a:rPr lang="en-US" dirty="0"/>
            </a:br>
            <a:endParaRPr lang="en-US" dirty="0">
              <a:latin typeface="Lucida Console" pitchFamily="49" charset="0"/>
            </a:endParaRP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A more common approach is to assign the variable to an empty literal String.  </a:t>
            </a:r>
            <a:endParaRPr lang="en-US" sz="2800" dirty="0">
              <a:solidFill>
                <a:schemeClr val="bg1"/>
              </a:solidFill>
              <a:latin typeface="Lucida Console" pitchFamily="49" charset="0"/>
            </a:endParaRP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42910" y="5286388"/>
            <a:ext cx="7786742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String empty = “”</a:t>
            </a:r>
            <a:r>
              <a:rPr lang="en-US" sz="2400" dirty="0"/>
              <a:t>;//</a:t>
            </a:r>
            <a:r>
              <a:rPr lang="en-US" sz="2400" dirty="0">
                <a:solidFill>
                  <a:srgbClr val="FF0000"/>
                </a:solidFill>
              </a:rPr>
              <a:t>nothing between quotes 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714348" y="2643182"/>
            <a:ext cx="7643866" cy="45720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String empty = new 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Copy Constructors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3" y="1428736"/>
            <a:ext cx="8396318" cy="4667264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Copy constructor creates a copy of an existing String.  </a:t>
            </a:r>
          </a:p>
          <a:p>
            <a:pPr eaLnBrk="1" hangingPunct="1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Not the same as an assignment.</a:t>
            </a:r>
          </a:p>
        </p:txBody>
      </p:sp>
      <p:sp>
        <p:nvSpPr>
          <p:cNvPr id="13316" name="Text Box 14"/>
          <p:cNvSpPr txBox="1">
            <a:spLocks noChangeArrowheads="1"/>
          </p:cNvSpPr>
          <p:nvPr/>
        </p:nvSpPr>
        <p:spPr bwMode="auto">
          <a:xfrm>
            <a:off x="1214414" y="3689350"/>
            <a:ext cx="3932261" cy="646331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String word = new String(“Java”);</a:t>
            </a:r>
            <a:br>
              <a:rPr lang="en-US" dirty="0"/>
            </a:br>
            <a:r>
              <a:rPr lang="en-US" dirty="0"/>
              <a:t>String word2 = new String(word);</a:t>
            </a: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5551488" y="3638550"/>
            <a:ext cx="89058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3318" name="Line 17"/>
          <p:cNvSpPr>
            <a:spLocks noChangeShapeType="1"/>
          </p:cNvSpPr>
          <p:nvPr/>
        </p:nvSpPr>
        <p:spPr bwMode="auto">
          <a:xfrm>
            <a:off x="6442075" y="3808413"/>
            <a:ext cx="587375" cy="9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19" name="Text Box 22"/>
          <p:cNvSpPr txBox="1">
            <a:spLocks noChangeArrowheads="1"/>
          </p:cNvSpPr>
          <p:nvPr/>
        </p:nvSpPr>
        <p:spPr bwMode="auto">
          <a:xfrm>
            <a:off x="5551488" y="4071938"/>
            <a:ext cx="890587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word2</a:t>
            </a:r>
          </a:p>
        </p:txBody>
      </p:sp>
      <p:sp>
        <p:nvSpPr>
          <p:cNvPr id="13320" name="Line 26"/>
          <p:cNvSpPr>
            <a:spLocks noChangeShapeType="1"/>
          </p:cNvSpPr>
          <p:nvPr/>
        </p:nvSpPr>
        <p:spPr bwMode="auto">
          <a:xfrm>
            <a:off x="6438900" y="4238625"/>
            <a:ext cx="587375" cy="95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899275" y="3582988"/>
            <a:ext cx="1673225" cy="457200"/>
            <a:chOff x="1408" y="2838"/>
            <a:chExt cx="1054" cy="288"/>
          </a:xfrm>
        </p:grpSpPr>
        <p:sp>
          <p:nvSpPr>
            <p:cNvPr id="13335" name="Text Box 28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“Java"</a:t>
              </a:r>
            </a:p>
          </p:txBody>
        </p:sp>
        <p:sp>
          <p:nvSpPr>
            <p:cNvPr id="13336" name="AutoShape 29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899275" y="4005263"/>
            <a:ext cx="1673225" cy="457200"/>
            <a:chOff x="1408" y="2838"/>
            <a:chExt cx="1054" cy="288"/>
          </a:xfrm>
        </p:grpSpPr>
        <p:sp>
          <p:nvSpPr>
            <p:cNvPr id="13333" name="Text Box 31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“Java"</a:t>
              </a:r>
            </a:p>
          </p:txBody>
        </p:sp>
        <p:sp>
          <p:nvSpPr>
            <p:cNvPr id="13334" name="AutoShape 32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3" name="Text Box 35"/>
          <p:cNvSpPr txBox="1">
            <a:spLocks noChangeArrowheads="1"/>
          </p:cNvSpPr>
          <p:nvPr/>
        </p:nvSpPr>
        <p:spPr bwMode="auto">
          <a:xfrm>
            <a:off x="1498600" y="3213100"/>
            <a:ext cx="695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Copy Constructor: Each variable points to a different copy of the String.</a:t>
            </a:r>
          </a:p>
        </p:txBody>
      </p:sp>
      <p:sp>
        <p:nvSpPr>
          <p:cNvPr id="13324" name="Text Box 36"/>
          <p:cNvSpPr txBox="1">
            <a:spLocks noChangeArrowheads="1"/>
          </p:cNvSpPr>
          <p:nvPr/>
        </p:nvSpPr>
        <p:spPr bwMode="auto">
          <a:xfrm>
            <a:off x="1142976" y="5222875"/>
            <a:ext cx="3992587" cy="641350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String word = “Java”;</a:t>
            </a:r>
            <a:br>
              <a:rPr lang="en-US" dirty="0"/>
            </a:br>
            <a:r>
              <a:rPr lang="en-US" dirty="0"/>
              <a:t>String word2 = word;</a:t>
            </a:r>
          </a:p>
        </p:txBody>
      </p:sp>
      <p:sp>
        <p:nvSpPr>
          <p:cNvPr id="13325" name="Text Box 37"/>
          <p:cNvSpPr txBox="1">
            <a:spLocks noChangeArrowheads="1"/>
          </p:cNvSpPr>
          <p:nvPr/>
        </p:nvSpPr>
        <p:spPr bwMode="auto">
          <a:xfrm>
            <a:off x="5540375" y="5157788"/>
            <a:ext cx="890588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word</a:t>
            </a:r>
          </a:p>
        </p:txBody>
      </p:sp>
      <p:sp>
        <p:nvSpPr>
          <p:cNvPr id="13326" name="Line 38"/>
          <p:cNvSpPr>
            <a:spLocks noChangeShapeType="1"/>
          </p:cNvSpPr>
          <p:nvPr/>
        </p:nvSpPr>
        <p:spPr bwMode="auto">
          <a:xfrm>
            <a:off x="6430963" y="5351463"/>
            <a:ext cx="6096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3327" name="Line 39"/>
          <p:cNvSpPr>
            <a:spLocks noChangeShapeType="1"/>
          </p:cNvSpPr>
          <p:nvPr/>
        </p:nvSpPr>
        <p:spPr bwMode="auto">
          <a:xfrm flipV="1">
            <a:off x="6430963" y="5580063"/>
            <a:ext cx="6096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6891338" y="5275263"/>
            <a:ext cx="1673225" cy="457200"/>
            <a:chOff x="1408" y="2838"/>
            <a:chExt cx="1054" cy="288"/>
          </a:xfrm>
        </p:grpSpPr>
        <p:sp>
          <p:nvSpPr>
            <p:cNvPr id="13331" name="Text Box 41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</a:rPr>
                <a:t>“Java"</a:t>
              </a:r>
            </a:p>
          </p:txBody>
        </p:sp>
        <p:sp>
          <p:nvSpPr>
            <p:cNvPr id="13332" name="AutoShape 42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29" name="Text Box 43"/>
          <p:cNvSpPr txBox="1">
            <a:spLocks noChangeArrowheads="1"/>
          </p:cNvSpPr>
          <p:nvPr/>
        </p:nvSpPr>
        <p:spPr bwMode="auto">
          <a:xfrm>
            <a:off x="5540375" y="5580063"/>
            <a:ext cx="890588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word2</a:t>
            </a:r>
          </a:p>
        </p:txBody>
      </p:sp>
      <p:sp>
        <p:nvSpPr>
          <p:cNvPr id="13330" name="Text Box 44"/>
          <p:cNvSpPr txBox="1">
            <a:spLocks noChangeArrowheads="1"/>
          </p:cNvSpPr>
          <p:nvPr/>
        </p:nvSpPr>
        <p:spPr bwMode="auto">
          <a:xfrm>
            <a:off x="1506538" y="4665663"/>
            <a:ext cx="553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Assignment: Both variables point to the same String.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142976" y="5929330"/>
            <a:ext cx="3943352" cy="36933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String word3= “Java”;</a:t>
            </a:r>
          </a:p>
        </p:txBody>
      </p:sp>
      <p:sp>
        <p:nvSpPr>
          <p:cNvPr id="26" name="Line 39"/>
          <p:cNvSpPr>
            <a:spLocks noChangeShapeType="1"/>
          </p:cNvSpPr>
          <p:nvPr/>
        </p:nvSpPr>
        <p:spPr bwMode="auto">
          <a:xfrm flipV="1">
            <a:off x="6391282" y="5715016"/>
            <a:ext cx="681048" cy="50959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5500694" y="6072206"/>
            <a:ext cx="890588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word3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  <p:bldP spid="13318" grpId="0" animBg="1"/>
      <p:bldP spid="13319" grpId="0" animBg="1"/>
      <p:bldP spid="13320" grpId="0" animBg="1"/>
      <p:bldP spid="13323" grpId="0"/>
      <p:bldP spid="13324" grpId="0" animBg="1"/>
      <p:bldP spid="13325" grpId="0" animBg="1"/>
      <p:bldP spid="13326" grpId="0" animBg="1"/>
      <p:bldP spid="13327" grpId="0" animBg="1"/>
      <p:bldP spid="13329" grpId="0" animBg="1"/>
      <p:bldP spid="13330" grpId="0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Other Constructors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chemeClr val="bg1"/>
                </a:solidFill>
              </a:rPr>
              <a:t>Most other constructors take an array as a parameter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dirty="0">
                <a:solidFill>
                  <a:schemeClr val="bg1"/>
                </a:solidFill>
              </a:rPr>
              <a:t>to create a </a:t>
            </a:r>
            <a:r>
              <a:rPr lang="en-US" sz="2800" dirty="0">
                <a:solidFill>
                  <a:srgbClr val="FFFF00"/>
                </a:solidFill>
              </a:rPr>
              <a:t>String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2910" y="3270250"/>
            <a:ext cx="7786742" cy="70788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latin typeface="Lucida Console" pitchFamily="49" charset="0"/>
              </a:rPr>
              <a:t>char[] letters = {‘J’, ‘a’, ‘v’, ‘a’};</a:t>
            </a:r>
            <a:br>
              <a:rPr lang="en-US" sz="2000" b="1" dirty="0">
                <a:latin typeface="Lucida Console" pitchFamily="49" charset="0"/>
              </a:rPr>
            </a:br>
            <a:r>
              <a:rPr lang="en-US" sz="2000" b="1" dirty="0">
                <a:latin typeface="Lucida Console" pitchFamily="49" charset="0"/>
              </a:rPr>
              <a:t>String word = new String(letters);</a:t>
            </a:r>
            <a:r>
              <a:rPr lang="en-US" sz="2000" b="1" i="1" dirty="0">
                <a:solidFill>
                  <a:srgbClr val="FF0000"/>
                </a:solidFill>
                <a:latin typeface="Lucida Console" pitchFamily="49" charset="0"/>
              </a:rPr>
              <a:t>//”Java”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Methods — length, </a:t>
            </a:r>
            <a:r>
              <a:rPr lang="en-US" sz="4000" b="1" dirty="0" err="1">
                <a:solidFill>
                  <a:schemeClr val="bg1"/>
                </a:solidFill>
              </a:rPr>
              <a:t>charAt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839913"/>
            <a:ext cx="2843241" cy="1339850"/>
          </a:xfrm>
          <a:noFill/>
        </p:spPr>
        <p:txBody>
          <a:bodyPr>
            <a:normAutofit/>
          </a:bodyPr>
          <a:lstStyle/>
          <a:p>
            <a:pPr marL="342900" indent="-342900" eaLnBrk="1" hangingPunct="1">
              <a:buFont typeface="Wingdings" pitchFamily="2" charset="2"/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int</a:t>
            </a:r>
            <a:r>
              <a:rPr lang="en-US" sz="2400" b="1" dirty="0">
                <a:solidFill>
                  <a:schemeClr val="bg1"/>
                </a:solidFill>
              </a:rPr>
              <a:t> length();</a:t>
            </a:r>
          </a:p>
          <a:p>
            <a:pPr marL="342900" indent="-342900" eaLnBrk="1" hangingPunct="1"/>
            <a:endParaRPr lang="en-US" sz="2400" dirty="0"/>
          </a:p>
          <a:p>
            <a:pPr marL="342900" indent="-342900"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chemeClr val="bg1"/>
                </a:solidFill>
              </a:rPr>
              <a:t>char </a:t>
            </a:r>
            <a:r>
              <a:rPr lang="en-US" sz="2400" b="1" dirty="0" err="1">
                <a:solidFill>
                  <a:schemeClr val="bg1"/>
                </a:solidFill>
              </a:rPr>
              <a:t>charAt</a:t>
            </a:r>
            <a:r>
              <a:rPr lang="en-US" sz="2400" b="1" dirty="0">
                <a:solidFill>
                  <a:schemeClr val="bg1"/>
                </a:solidFill>
              </a:rPr>
              <a:t>(</a:t>
            </a:r>
            <a:r>
              <a:rPr lang="en-US" sz="2400" b="1" dirty="0" err="1">
                <a:solidFill>
                  <a:schemeClr val="bg1"/>
                </a:solidFill>
              </a:rPr>
              <a:t>int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</a:t>
            </a:r>
            <a:r>
              <a:rPr lang="en-US" sz="2400" b="1" dirty="0">
                <a:solidFill>
                  <a:schemeClr val="bg1"/>
                </a:solidFill>
              </a:rPr>
              <a:t>);</a:t>
            </a:r>
          </a:p>
          <a:p>
            <a:pPr marL="342900" indent="-342900" eaLnBrk="1" hangingPunct="1">
              <a:spcBef>
                <a:spcPct val="0"/>
              </a:spcBef>
            </a:pPr>
            <a:endParaRPr lang="en-US" sz="2400" dirty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3668713" y="1839913"/>
            <a:ext cx="4713287" cy="139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/>
                </a:solidFill>
              </a:rPr>
              <a:t>Returns the number of characters in the string</a:t>
            </a:r>
            <a:br>
              <a:rPr lang="en-US" sz="2000" dirty="0"/>
            </a:br>
            <a:endParaRPr lang="en-US" sz="2000" dirty="0"/>
          </a:p>
          <a:p>
            <a:pPr marL="342900" indent="-342900"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/>
                </a:solidFill>
              </a:rPr>
              <a:t>Returns the char at position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521450" y="4989513"/>
            <a:ext cx="1111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/>
              <a:t> </a:t>
            </a:r>
            <a:r>
              <a:rPr lang="en-US" sz="2400" dirty="0">
                <a:solidFill>
                  <a:srgbClr val="FFFF00"/>
                </a:solidFill>
              </a:rPr>
              <a:t>7</a:t>
            </a:r>
          </a:p>
          <a:p>
            <a:r>
              <a:rPr lang="en-US" sz="2400" dirty="0">
                <a:solidFill>
                  <a:srgbClr val="FFFF00"/>
                </a:solidFill>
              </a:rPr>
              <a:t>’n'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1368425" y="4970463"/>
            <a:ext cx="3962400" cy="83099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”</a:t>
            </a:r>
            <a:r>
              <a:rPr lang="en-US" sz="2400" dirty="0" err="1"/>
              <a:t>Problem”.length</a:t>
            </a:r>
            <a:r>
              <a:rPr lang="en-US" sz="2400" dirty="0"/>
              <a:t>();</a:t>
            </a:r>
          </a:p>
          <a:p>
            <a:r>
              <a:rPr lang="en-US" sz="2400" dirty="0"/>
              <a:t>”</a:t>
            </a:r>
            <a:r>
              <a:rPr lang="en-US" sz="2400" dirty="0" err="1"/>
              <a:t>Window”.charAt</a:t>
            </a:r>
            <a:r>
              <a:rPr lang="en-US" sz="2400" dirty="0"/>
              <a:t> (2);</a:t>
            </a: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6092825" y="44942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Returns:</a:t>
            </a:r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>
            <a:off x="4368800" y="5764213"/>
            <a:ext cx="1895475" cy="142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4957763" y="5246688"/>
            <a:ext cx="13128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Text Box 11"/>
          <p:cNvSpPr txBox="1">
            <a:spLocks noChangeArrowheads="1"/>
          </p:cNvSpPr>
          <p:nvPr/>
        </p:nvSpPr>
        <p:spPr bwMode="auto">
          <a:xfrm>
            <a:off x="1222375" y="3536950"/>
            <a:ext cx="6962775" cy="822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Character positions in strings are numbered starting from 0 – just like arrays.</a:t>
            </a:r>
          </a:p>
        </p:txBody>
      </p:sp>
      <p:sp>
        <p:nvSpPr>
          <p:cNvPr id="15371" name="Line 12"/>
          <p:cNvSpPr>
            <a:spLocks noChangeShapeType="1"/>
          </p:cNvSpPr>
          <p:nvPr/>
        </p:nvSpPr>
        <p:spPr bwMode="auto">
          <a:xfrm flipV="1">
            <a:off x="2946400" y="3160713"/>
            <a:ext cx="0" cy="374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What Is The Output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String x=“test”;</a:t>
            </a:r>
          </a:p>
          <a:p>
            <a:pPr>
              <a:buNone/>
            </a:pPr>
            <a:r>
              <a:rPr lang="en-US" sz="2800" dirty="0" err="1">
                <a:solidFill>
                  <a:schemeClr val="bg1"/>
                </a:solidFill>
              </a:rPr>
              <a:t>System.out.println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x.length</a:t>
            </a:r>
            <a:r>
              <a:rPr lang="en-US" sz="2800" dirty="0">
                <a:solidFill>
                  <a:schemeClr val="bg1"/>
                </a:solidFill>
              </a:rPr>
              <a:t>);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String [ ] months=new String[12];</a:t>
            </a:r>
          </a:p>
          <a:p>
            <a:pPr>
              <a:buNone/>
            </a:pPr>
            <a:r>
              <a:rPr lang="en-US" sz="2800" dirty="0" err="1">
                <a:solidFill>
                  <a:schemeClr val="bg1"/>
                </a:solidFill>
              </a:rPr>
              <a:t>System.out.println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months.length</a:t>
            </a:r>
            <a:r>
              <a:rPr lang="en-US" sz="2800" dirty="0">
                <a:solidFill>
                  <a:schemeClr val="bg1"/>
                </a:solidFill>
              </a:rPr>
              <a:t>());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FF00"/>
                </a:solidFill>
              </a:rPr>
              <a:t>Both codes will produce syntax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CHAPTER 17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				</a:t>
            </a:r>
            <a:r>
              <a:rPr lang="en-US" sz="3600" b="1" u="sng" dirty="0">
                <a:solidFill>
                  <a:schemeClr val="bg1"/>
                </a:solidFill>
              </a:rPr>
              <a:t>Strings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endParaRPr lang="en-US" sz="3600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4000" b="1" u="sng" dirty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The String class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The </a:t>
            </a:r>
            <a:r>
              <a:rPr lang="en-US" sz="3600" b="1" dirty="0" err="1">
                <a:solidFill>
                  <a:srgbClr val="FFFF00"/>
                </a:solidFill>
              </a:rPr>
              <a:t>StringBuffer</a:t>
            </a:r>
            <a:r>
              <a:rPr lang="en-US" sz="3600" b="1" dirty="0">
                <a:solidFill>
                  <a:srgbClr val="FFFF00"/>
                </a:solidFill>
              </a:rPr>
              <a:t> class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The </a:t>
            </a:r>
            <a:r>
              <a:rPr lang="en-US" sz="3600" b="1" dirty="0" err="1">
                <a:solidFill>
                  <a:srgbClr val="FFFF00"/>
                </a:solidFill>
              </a:rPr>
              <a:t>StringBuilder</a:t>
            </a:r>
            <a:r>
              <a:rPr lang="en-US" sz="3600" b="1" dirty="0">
                <a:solidFill>
                  <a:srgbClr val="FFFF00"/>
                </a:solidFill>
              </a:rPr>
              <a:t> class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Why  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Arrays have an </a:t>
            </a:r>
            <a:r>
              <a:rPr lang="en-IN" sz="2800" dirty="0">
                <a:solidFill>
                  <a:srgbClr val="00B0F0"/>
                </a:solidFill>
              </a:rPr>
              <a:t>attribute (not a method) </a:t>
            </a:r>
            <a:r>
              <a:rPr lang="en-IN" sz="2800" dirty="0">
                <a:solidFill>
                  <a:schemeClr val="bg1"/>
                </a:solidFill>
              </a:rPr>
              <a:t>called</a:t>
            </a:r>
            <a:r>
              <a:rPr lang="en-IN" sz="2800" dirty="0"/>
              <a:t> </a:t>
            </a:r>
            <a:r>
              <a:rPr lang="en-IN" sz="2800" dirty="0">
                <a:solidFill>
                  <a:srgbClr val="00B0F0"/>
                </a:solidFill>
              </a:rPr>
              <a:t>length</a:t>
            </a:r>
            <a:r>
              <a:rPr lang="en-IN" sz="2800" dirty="0">
                <a:solidFill>
                  <a:schemeClr val="bg1"/>
                </a:solidFill>
              </a:rPr>
              <a:t>,</a:t>
            </a: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while String objects have a method called </a:t>
            </a:r>
            <a:r>
              <a:rPr lang="en-IN" sz="2800" dirty="0">
                <a:solidFill>
                  <a:srgbClr val="00B0F0"/>
                </a:solidFill>
              </a:rPr>
              <a:t>length() ( not an attribute)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So an attempt to use the</a:t>
            </a:r>
            <a:r>
              <a:rPr lang="en-IN" sz="2800" dirty="0"/>
              <a:t> </a:t>
            </a:r>
            <a:r>
              <a:rPr lang="en-IN" sz="2800" dirty="0">
                <a:solidFill>
                  <a:srgbClr val="00B0F0"/>
                </a:solidFill>
              </a:rPr>
              <a:t>length()</a:t>
            </a:r>
            <a:r>
              <a:rPr lang="en-IN" sz="2800" dirty="0"/>
              <a:t> </a:t>
            </a:r>
            <a:r>
              <a:rPr lang="en-IN" sz="2800" dirty="0">
                <a:solidFill>
                  <a:schemeClr val="bg1"/>
                </a:solidFill>
              </a:rPr>
              <a:t>method on an array or an attempt to use the</a:t>
            </a:r>
            <a:r>
              <a:rPr lang="en-IN" sz="2800" dirty="0">
                <a:solidFill>
                  <a:srgbClr val="00B0F0"/>
                </a:solidFill>
              </a:rPr>
              <a:t> length</a:t>
            </a:r>
            <a:r>
              <a:rPr lang="en-IN" sz="2800" dirty="0"/>
              <a:t> </a:t>
            </a:r>
            <a:r>
              <a:rPr lang="en-IN" sz="2800" dirty="0">
                <a:solidFill>
                  <a:schemeClr val="bg1"/>
                </a:solidFill>
              </a:rPr>
              <a:t>attribute on a String, </a:t>
            </a:r>
            <a:r>
              <a:rPr lang="en-IN" sz="2800" dirty="0">
                <a:solidFill>
                  <a:srgbClr val="00B0F0"/>
                </a:solidFill>
              </a:rPr>
              <a:t>both cause compiler error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Methods — substring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148388" y="5073650"/>
            <a:ext cx="24860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“</a:t>
            </a:r>
            <a:r>
              <a:rPr lang="en-US" sz="2400" dirty="0" err="1">
                <a:solidFill>
                  <a:schemeClr val="bg1"/>
                </a:solidFill>
              </a:rPr>
              <a:t>lev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“mutable”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chemeClr val="bg1"/>
                </a:solidFill>
              </a:rPr>
              <a:t>"" (empty string)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039813" y="5094288"/>
            <a:ext cx="4083050" cy="1200329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/>
              <a:t>”</a:t>
            </a:r>
            <a:r>
              <a:rPr lang="en-US" sz="2400" dirty="0" err="1"/>
              <a:t>television”.substring</a:t>
            </a:r>
            <a:r>
              <a:rPr lang="en-US" sz="2400" dirty="0"/>
              <a:t> (2,5); 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“</a:t>
            </a:r>
            <a:r>
              <a:rPr lang="en-US" sz="2400" dirty="0" err="1"/>
              <a:t>immutable”.substring</a:t>
            </a:r>
            <a:r>
              <a:rPr lang="en-US" sz="2400" dirty="0"/>
              <a:t> (2);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“</a:t>
            </a:r>
            <a:r>
              <a:rPr lang="en-US" sz="2400" dirty="0" err="1"/>
              <a:t>hello”.substring</a:t>
            </a:r>
            <a:r>
              <a:rPr lang="en-US" sz="2400" dirty="0"/>
              <a:t> (5);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6003925" y="47672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Returns:</a:t>
            </a:r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5332413" y="5707063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5332413" y="5307013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2" name="Line 9"/>
          <p:cNvSpPr>
            <a:spLocks noChangeShapeType="1"/>
          </p:cNvSpPr>
          <p:nvPr/>
        </p:nvSpPr>
        <p:spPr bwMode="auto">
          <a:xfrm>
            <a:off x="5332413" y="6083300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6477000" y="2244725"/>
            <a:ext cx="22161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television</a:t>
            </a:r>
          </a:p>
          <a:p>
            <a:pPr>
              <a:spcBef>
                <a:spcPct val="0"/>
              </a:spcBef>
            </a:pPr>
            <a:endParaRPr lang="en-US" sz="2400" b="1" i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b="1" i="1" dirty="0">
                <a:latin typeface="Courier New" pitchFamily="49" charset="0"/>
              </a:rPr>
              <a:t>   </a:t>
            </a:r>
            <a:r>
              <a:rPr lang="en-US" sz="2400" b="1" i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r>
              <a:rPr lang="en-US" sz="2400" b="1" i="1" dirty="0">
                <a:latin typeface="Courier New" pitchFamily="49" charset="0"/>
              </a:rPr>
              <a:t>  </a:t>
            </a:r>
            <a:r>
              <a:rPr lang="en-US" sz="2400" b="1" i="1" dirty="0">
                <a:solidFill>
                  <a:srgbClr val="FFFF00"/>
                </a:solidFill>
                <a:latin typeface="Courier New" pitchFamily="49" charset="0"/>
              </a:rPr>
              <a:t>k</a:t>
            </a:r>
            <a:endParaRPr lang="en-US" sz="2400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7115175" y="2287588"/>
            <a:ext cx="542925" cy="3524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 flipV="1">
            <a:off x="7205663" y="2665413"/>
            <a:ext cx="0" cy="3159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7761288" y="2665413"/>
            <a:ext cx="0" cy="31591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6473825" y="3567113"/>
            <a:ext cx="22161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television</a:t>
            </a:r>
          </a:p>
          <a:p>
            <a:pPr>
              <a:spcBef>
                <a:spcPct val="0"/>
              </a:spcBef>
            </a:pPr>
            <a:endParaRPr lang="en-US" sz="2400" b="1" i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b="1" i="1" dirty="0">
                <a:latin typeface="Courier New" pitchFamily="49" charset="0"/>
              </a:rPr>
              <a:t>   </a:t>
            </a:r>
            <a:r>
              <a:rPr lang="en-US" sz="2400" b="1" i="1" dirty="0" err="1">
                <a:solidFill>
                  <a:srgbClr val="FFFF00"/>
                </a:solidFill>
                <a:latin typeface="Courier New" pitchFamily="49" charset="0"/>
              </a:rPr>
              <a:t>i</a:t>
            </a:r>
            <a:endParaRPr lang="en-US" sz="2400" dirty="0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7112000" y="3609975"/>
            <a:ext cx="1490663" cy="3524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 flipV="1">
            <a:off x="7202488" y="3987800"/>
            <a:ext cx="0" cy="3159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6400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1020763" y="2257425"/>
            <a:ext cx="5584825" cy="2574925"/>
          </a:xfrm>
          <a:noFill/>
        </p:spPr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chemeClr val="bg1"/>
                </a:solidFill>
              </a:rPr>
              <a:t>String subs = </a:t>
            </a:r>
            <a:r>
              <a:rPr lang="en-US" sz="2400" dirty="0" err="1">
                <a:solidFill>
                  <a:schemeClr val="bg1"/>
                </a:solidFill>
              </a:rPr>
              <a:t>word.</a:t>
            </a:r>
            <a:r>
              <a:rPr lang="en-US" sz="2400" b="1" dirty="0" err="1">
                <a:solidFill>
                  <a:schemeClr val="bg1"/>
                </a:solidFill>
              </a:rPr>
              <a:t>substring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, k);</a:t>
            </a:r>
          </a:p>
          <a:p>
            <a:pPr marL="742950" lvl="1" indent="-285750" eaLnBrk="1" hangingPunct="1"/>
            <a:r>
              <a:rPr lang="en-US" sz="2400" dirty="0">
                <a:solidFill>
                  <a:srgbClr val="FFFF00"/>
                </a:solidFill>
              </a:rPr>
              <a:t>returns the substring of chars in positions from </a:t>
            </a:r>
            <a:r>
              <a:rPr lang="en-US" sz="2400" b="1" dirty="0" err="1">
                <a:solidFill>
                  <a:srgbClr val="FFFF00"/>
                </a:solidFill>
              </a:rPr>
              <a:t>i</a:t>
            </a:r>
            <a:r>
              <a:rPr lang="en-US" sz="2400" dirty="0">
                <a:solidFill>
                  <a:srgbClr val="FFFF00"/>
                </a:solidFill>
              </a:rPr>
              <a:t> to </a:t>
            </a:r>
            <a:r>
              <a:rPr lang="en-US" sz="2400" b="1" dirty="0">
                <a:solidFill>
                  <a:srgbClr val="FFFF00"/>
                </a:solidFill>
              </a:rPr>
              <a:t>k</a:t>
            </a:r>
            <a:r>
              <a:rPr lang="en-US" sz="2400" b="1" i="1" dirty="0">
                <a:solidFill>
                  <a:srgbClr val="FFFF00"/>
                </a:solidFill>
              </a:rPr>
              <a:t>-</a:t>
            </a:r>
            <a:r>
              <a:rPr lang="en-US" sz="2400" b="1" dirty="0">
                <a:solidFill>
                  <a:srgbClr val="FFFF00"/>
                </a:solidFill>
              </a:rPr>
              <a:t>1</a:t>
            </a:r>
          </a:p>
          <a:p>
            <a:pPr marL="342900" indent="-342900" eaLnBrk="1" hangingPunct="1"/>
            <a:r>
              <a:rPr lang="en-US" sz="2400" dirty="0">
                <a:solidFill>
                  <a:schemeClr val="bg1"/>
                </a:solidFill>
              </a:rPr>
              <a:t>String subs = </a:t>
            </a:r>
            <a:r>
              <a:rPr lang="en-US" sz="2400" dirty="0" err="1">
                <a:solidFill>
                  <a:schemeClr val="bg1"/>
                </a:solidFill>
              </a:rPr>
              <a:t>word.</a:t>
            </a:r>
            <a:r>
              <a:rPr lang="en-US" sz="2400" b="1" dirty="0" err="1">
                <a:solidFill>
                  <a:schemeClr val="bg1"/>
                </a:solidFill>
              </a:rPr>
              <a:t>substring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i</a:t>
            </a:r>
            <a:r>
              <a:rPr lang="en-US" sz="2400" dirty="0">
                <a:solidFill>
                  <a:schemeClr val="bg1"/>
                </a:solidFill>
              </a:rPr>
              <a:t>);</a:t>
            </a:r>
          </a:p>
          <a:p>
            <a:pPr marL="742950" lvl="1" indent="-285750" eaLnBrk="1" hangingPunct="1"/>
            <a:r>
              <a:rPr lang="en-US" sz="2400" dirty="0">
                <a:solidFill>
                  <a:srgbClr val="FFFF00"/>
                </a:solidFill>
              </a:rPr>
              <a:t>returns the substring from the </a:t>
            </a:r>
            <a:r>
              <a:rPr lang="en-US" sz="2400" b="1" dirty="0" err="1">
                <a:solidFill>
                  <a:srgbClr val="FFFF00"/>
                </a:solidFill>
              </a:rPr>
              <a:t>i</a:t>
            </a:r>
            <a:r>
              <a:rPr lang="en-US" sz="2400" dirty="0" err="1">
                <a:solidFill>
                  <a:srgbClr val="FFFF00"/>
                </a:solidFill>
              </a:rPr>
              <a:t>-th</a:t>
            </a:r>
            <a:r>
              <a:rPr lang="en-US" sz="2400" dirty="0">
                <a:solidFill>
                  <a:srgbClr val="FFFF00"/>
                </a:solidFill>
              </a:rPr>
              <a:t> char to the end</a:t>
            </a:r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765175" y="1741488"/>
            <a:ext cx="7835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Returns a new String by copying characters from an existing String.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 Is  A  String 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 Java, a </a:t>
            </a:r>
            <a:r>
              <a:rPr lang="en-IN" sz="2800" dirty="0">
                <a:solidFill>
                  <a:srgbClr val="00B0F0"/>
                </a:solidFill>
              </a:rPr>
              <a:t>string</a:t>
            </a:r>
            <a:r>
              <a:rPr lang="en-IN" sz="2800" dirty="0"/>
              <a:t> </a:t>
            </a:r>
            <a:r>
              <a:rPr lang="en-IN" sz="2800" dirty="0">
                <a:solidFill>
                  <a:schemeClr val="bg1"/>
                </a:solidFill>
              </a:rPr>
              <a:t>is defined as a </a:t>
            </a:r>
            <a:r>
              <a:rPr lang="en-IN" sz="2800" b="1" dirty="0">
                <a:solidFill>
                  <a:srgbClr val="92D050"/>
                </a:solidFill>
              </a:rPr>
              <a:t>sequence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characters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But,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unlike many other languages </a:t>
            </a:r>
            <a:r>
              <a:rPr lang="en-IN" sz="2800" dirty="0">
                <a:solidFill>
                  <a:schemeClr val="bg1"/>
                </a:solidFill>
              </a:rPr>
              <a:t>that implement </a:t>
            </a:r>
            <a:r>
              <a:rPr lang="en-IN" sz="2800" b="1" dirty="0">
                <a:solidFill>
                  <a:srgbClr val="00B0F0"/>
                </a:solidFill>
              </a:rPr>
              <a:t>strings as character arrays</a:t>
            </a:r>
            <a:r>
              <a:rPr lang="en-IN" sz="2800" dirty="0">
                <a:solidFill>
                  <a:schemeClr val="bg1"/>
                </a:solidFill>
              </a:rPr>
              <a:t>, java implements </a:t>
            </a:r>
            <a:r>
              <a:rPr lang="en-IN" sz="2800" b="1" dirty="0">
                <a:solidFill>
                  <a:srgbClr val="FFC000"/>
                </a:solidFill>
              </a:rPr>
              <a:t>strings as objects </a:t>
            </a:r>
            <a:r>
              <a:rPr lang="en-IN" sz="2800" dirty="0">
                <a:solidFill>
                  <a:schemeClr val="bg1"/>
                </a:solidFill>
              </a:rPr>
              <a:t>of type </a:t>
            </a:r>
            <a:r>
              <a:rPr lang="en-IN" sz="2800" dirty="0">
                <a:solidFill>
                  <a:srgbClr val="FFFF00"/>
                </a:solidFill>
              </a:rPr>
              <a:t>String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  <a:r>
              <a:rPr lang="en-IN" sz="28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How To Represent Strings In Java 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Java handles Strings by </a:t>
            </a:r>
            <a:r>
              <a:rPr lang="en-IN" dirty="0">
                <a:solidFill>
                  <a:srgbClr val="00B0F0"/>
                </a:solidFill>
              </a:rPr>
              <a:t>three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classes:</a:t>
            </a:r>
          </a:p>
          <a:p>
            <a:pPr lvl="1"/>
            <a:r>
              <a:rPr lang="en-IN" dirty="0">
                <a:solidFill>
                  <a:srgbClr val="FFFF00"/>
                </a:solidFill>
              </a:rPr>
              <a:t>String</a:t>
            </a:r>
          </a:p>
          <a:p>
            <a:pPr lvl="1"/>
            <a:r>
              <a:rPr lang="en-IN" dirty="0" err="1">
                <a:solidFill>
                  <a:srgbClr val="FFFF00"/>
                </a:solidFill>
              </a:rPr>
              <a:t>StringBuffer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and </a:t>
            </a:r>
          </a:p>
          <a:p>
            <a:pPr lvl="1"/>
            <a:r>
              <a:rPr lang="en-IN" dirty="0" err="1">
                <a:solidFill>
                  <a:srgbClr val="FFFF00"/>
                </a:solidFill>
              </a:rPr>
              <a:t>StringBuilder</a:t>
            </a:r>
            <a:r>
              <a:rPr lang="en-IN" dirty="0">
                <a:solidFill>
                  <a:srgbClr val="FFFF00"/>
                </a:solidFill>
              </a:rPr>
              <a:t> </a:t>
            </a:r>
          </a:p>
          <a:p>
            <a:endParaRPr lang="en-IN" dirty="0"/>
          </a:p>
          <a:p>
            <a:r>
              <a:rPr lang="en-IN" sz="2800" dirty="0">
                <a:solidFill>
                  <a:schemeClr val="bg1"/>
                </a:solidFill>
              </a:rPr>
              <a:t>All are </a:t>
            </a:r>
            <a:r>
              <a:rPr lang="en-IN" sz="2800" b="1" dirty="0">
                <a:solidFill>
                  <a:srgbClr val="92D050"/>
                </a:solidFill>
              </a:rPr>
              <a:t>defined</a:t>
            </a:r>
            <a:r>
              <a:rPr lang="en-IN" sz="2800" dirty="0">
                <a:solidFill>
                  <a:schemeClr val="bg1"/>
                </a:solidFill>
              </a:rPr>
              <a:t> in the package </a:t>
            </a:r>
            <a:r>
              <a:rPr lang="en-IN" sz="2800" dirty="0" err="1">
                <a:solidFill>
                  <a:srgbClr val="FFFF00"/>
                </a:solidFill>
              </a:rPr>
              <a:t>java.lang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and </a:t>
            </a:r>
            <a:r>
              <a:rPr lang="en-IN" sz="2800" dirty="0" err="1">
                <a:solidFill>
                  <a:schemeClr val="bg1"/>
                </a:solidFill>
              </a:rPr>
              <a:t>and</a:t>
            </a: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most interviews </a:t>
            </a:r>
            <a:r>
              <a:rPr lang="en-IN" sz="2800" dirty="0">
                <a:solidFill>
                  <a:schemeClr val="bg1"/>
                </a:solidFill>
              </a:rPr>
              <a:t>cover only </a:t>
            </a:r>
            <a:r>
              <a:rPr lang="en-IN" sz="2800" b="1" dirty="0">
                <a:solidFill>
                  <a:srgbClr val="FFFF00"/>
                </a:solidFill>
              </a:rPr>
              <a:t>String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 err="1">
                <a:solidFill>
                  <a:srgbClr val="FFFF00"/>
                </a:solidFill>
              </a:rPr>
              <a:t>StringBuffer</a:t>
            </a:r>
            <a:r>
              <a:rPr lang="en-IN" sz="2800" dirty="0">
                <a:solidFill>
                  <a:schemeClr val="bg1"/>
                </a:solidFill>
              </a:rPr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String V/s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StringBuffer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 V/s </a:t>
            </a:r>
            <a:r>
              <a:rPr lang="en-US" b="1" dirty="0" err="1">
                <a:solidFill>
                  <a:schemeClr val="bg1"/>
                </a:solidFill>
                <a:latin typeface="+mn-lt"/>
              </a:rPr>
              <a:t>StringBuilder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28623" y="1714500"/>
          <a:ext cx="8286780" cy="4857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01"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StringBuffer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StringBuilder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81">
                <a:tc>
                  <a:txBody>
                    <a:bodyPr/>
                    <a:lstStyle/>
                    <a:p>
                      <a:r>
                        <a:rPr lang="en-US" b="1" dirty="0"/>
                        <a:t>Added from</a:t>
                      </a:r>
                      <a:r>
                        <a:rPr lang="en-US" b="1" baseline="0" dirty="0"/>
                        <a:t> JDK 1.0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Added from JDK 1.0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Added from JDK 5.0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803">
                <a:tc>
                  <a:txBody>
                    <a:bodyPr/>
                    <a:lstStyle/>
                    <a:p>
                      <a:r>
                        <a:rPr lang="en-US" b="1" dirty="0"/>
                        <a:t>String</a:t>
                      </a:r>
                      <a:r>
                        <a:rPr lang="en-US" b="1" baseline="0" dirty="0"/>
                        <a:t> objects are immutable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StringBuffer</a:t>
                      </a:r>
                      <a:r>
                        <a:rPr lang="en-US" b="1" baseline="0" dirty="0"/>
                        <a:t> objects are mutable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StringBuilder</a:t>
                      </a:r>
                      <a:r>
                        <a:rPr lang="en-US" b="1" baseline="0" dirty="0"/>
                        <a:t> objects are mutable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484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String objects </a:t>
                      </a:r>
                      <a:r>
                        <a:rPr lang="en-US" b="1" dirty="0"/>
                        <a:t>are stored in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heap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/>
                        <a:t>and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string constants </a:t>
                      </a:r>
                      <a:r>
                        <a:rPr lang="en-US" b="1" baseline="0" dirty="0"/>
                        <a:t>are stored in “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String Pool</a:t>
                      </a:r>
                      <a:r>
                        <a:rPr lang="en-US" b="1" baseline="0" dirty="0"/>
                        <a:t>”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StringBuffer</a:t>
                      </a:r>
                      <a:r>
                        <a:rPr lang="en-US" b="1" dirty="0"/>
                        <a:t> objects are stored in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heap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StringBuilder</a:t>
                      </a:r>
                      <a:r>
                        <a:rPr lang="en-US" b="1" dirty="0"/>
                        <a:t> objects are stored in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heap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762">
                <a:tc>
                  <a:txBody>
                    <a:bodyPr/>
                    <a:lstStyle/>
                    <a:p>
                      <a:r>
                        <a:rPr lang="en-US" b="1" dirty="0"/>
                        <a:t>Thread-Safe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Thread-Safe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Not Thread-Safe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81">
                <a:tc>
                  <a:txBody>
                    <a:bodyPr/>
                    <a:lstStyle/>
                    <a:p>
                      <a:r>
                        <a:rPr lang="en-US" b="1" dirty="0"/>
                        <a:t>Fast performance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Very slow performance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Fast</a:t>
                      </a:r>
                      <a:r>
                        <a:rPr lang="en-US" b="1" baseline="0" dirty="0"/>
                        <a:t> performance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Important Facts About “</a:t>
            </a:r>
            <a:r>
              <a:rPr lang="en-US" b="1" dirty="0">
                <a:solidFill>
                  <a:srgbClr val="FFFF00"/>
                </a:solidFill>
                <a:latin typeface="+mn-lt"/>
              </a:rPr>
              <a:t>String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”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FFFF00"/>
                </a:solidFill>
              </a:rPr>
              <a:t>String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is </a:t>
            </a:r>
            <a:r>
              <a:rPr lang="en-IN" b="1" dirty="0">
                <a:solidFill>
                  <a:srgbClr val="92D050"/>
                </a:solidFill>
              </a:rPr>
              <a:t>probably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most commonly used </a:t>
            </a:r>
            <a:r>
              <a:rPr lang="en-IN" dirty="0">
                <a:solidFill>
                  <a:schemeClr val="bg1"/>
                </a:solidFill>
              </a:rPr>
              <a:t>class in java library. </a:t>
            </a:r>
          </a:p>
          <a:p>
            <a:endParaRPr lang="en-IN" dirty="0"/>
          </a:p>
          <a:p>
            <a:r>
              <a:rPr lang="en-IN" dirty="0">
                <a:solidFill>
                  <a:srgbClr val="FFFF00"/>
                </a:solidFill>
              </a:rPr>
              <a:t>String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class is </a:t>
            </a:r>
            <a:r>
              <a:rPr lang="en-IN" b="1" dirty="0">
                <a:solidFill>
                  <a:srgbClr val="00B0F0"/>
                </a:solidFill>
              </a:rPr>
              <a:t>encapsulated</a:t>
            </a:r>
            <a:r>
              <a:rPr lang="en-IN" dirty="0">
                <a:solidFill>
                  <a:schemeClr val="bg1"/>
                </a:solidFill>
              </a:rPr>
              <a:t> under </a:t>
            </a:r>
            <a:r>
              <a:rPr lang="en-IN" dirty="0" err="1">
                <a:solidFill>
                  <a:srgbClr val="FFFF00"/>
                </a:solidFill>
              </a:rPr>
              <a:t>java.lang</a:t>
            </a:r>
            <a:r>
              <a:rPr lang="en-IN" dirty="0"/>
              <a:t> </a:t>
            </a:r>
            <a:r>
              <a:rPr lang="en-IN" dirty="0">
                <a:solidFill>
                  <a:schemeClr val="bg1"/>
                </a:solidFill>
              </a:rPr>
              <a:t>package.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In java, </a:t>
            </a:r>
            <a:r>
              <a:rPr lang="en-IN" b="1" dirty="0">
                <a:solidFill>
                  <a:srgbClr val="92D050"/>
                </a:solidFill>
              </a:rPr>
              <a:t>every string </a:t>
            </a:r>
            <a:r>
              <a:rPr lang="en-IN" dirty="0">
                <a:solidFill>
                  <a:schemeClr val="bg1"/>
                </a:solidFill>
              </a:rPr>
              <a:t>that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you create </a:t>
            </a:r>
            <a:r>
              <a:rPr lang="en-IN" dirty="0">
                <a:solidFill>
                  <a:schemeClr val="bg1"/>
                </a:solidFill>
              </a:rPr>
              <a:t>is actually an </a:t>
            </a:r>
            <a:r>
              <a:rPr lang="en-IN" b="1" dirty="0">
                <a:solidFill>
                  <a:srgbClr val="00B0F0"/>
                </a:solidFill>
              </a:rPr>
              <a:t>object</a:t>
            </a:r>
            <a:r>
              <a:rPr lang="en-IN" dirty="0">
                <a:solidFill>
                  <a:schemeClr val="bg1"/>
                </a:solidFill>
              </a:rPr>
              <a:t> of type</a:t>
            </a:r>
            <a:r>
              <a:rPr lang="en-IN" dirty="0"/>
              <a:t> </a:t>
            </a:r>
            <a:r>
              <a:rPr lang="en-IN" b="1" dirty="0">
                <a:solidFill>
                  <a:srgbClr val="FFFF00"/>
                </a:solidFill>
              </a:rPr>
              <a:t>String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One important thing </a:t>
            </a:r>
            <a:r>
              <a:rPr lang="en-IN" dirty="0">
                <a:solidFill>
                  <a:schemeClr val="bg1"/>
                </a:solidFill>
              </a:rPr>
              <a:t>to </a:t>
            </a:r>
            <a:r>
              <a:rPr lang="en-IN" b="1" dirty="0">
                <a:solidFill>
                  <a:srgbClr val="92D050"/>
                </a:solidFill>
              </a:rPr>
              <a:t>notice</a:t>
            </a:r>
            <a:r>
              <a:rPr lang="en-IN" dirty="0">
                <a:solidFill>
                  <a:schemeClr val="bg1"/>
                </a:solidFill>
              </a:rPr>
              <a:t> about </a:t>
            </a:r>
            <a:r>
              <a:rPr lang="en-IN" b="1" dirty="0">
                <a:solidFill>
                  <a:srgbClr val="FFC000"/>
                </a:solidFill>
              </a:rPr>
              <a:t>string object</a:t>
            </a:r>
            <a:r>
              <a:rPr lang="en-IN" dirty="0">
                <a:solidFill>
                  <a:schemeClr val="bg1"/>
                </a:solidFill>
              </a:rPr>
              <a:t> is that they are </a:t>
            </a:r>
            <a:r>
              <a:rPr lang="en-IN" dirty="0">
                <a:solidFill>
                  <a:srgbClr val="00B0F0"/>
                </a:solidFill>
              </a:rPr>
              <a:t>immutable</a:t>
            </a: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 Is  An Immutable Object ?</a:t>
            </a:r>
          </a:p>
        </p:txBody>
      </p:sp>
      <p:pic>
        <p:nvPicPr>
          <p:cNvPr id="4" name="Content Placeholder 3" descr="theunbearableimmutabilityofstrings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500174"/>
            <a:ext cx="9144000" cy="5357826"/>
          </a:xfrm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Creating “String” Object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Java provides </a:t>
            </a:r>
            <a:r>
              <a:rPr lang="en-IN" sz="2800" b="1" dirty="0">
                <a:solidFill>
                  <a:srgbClr val="FFC000"/>
                </a:solidFill>
              </a:rPr>
              <a:t>2 ways </a:t>
            </a:r>
            <a:r>
              <a:rPr lang="en-IN" sz="2800" dirty="0">
                <a:solidFill>
                  <a:schemeClr val="bg1"/>
                </a:solidFill>
              </a:rPr>
              <a:t>to create </a:t>
            </a:r>
            <a:r>
              <a:rPr lang="en-IN" sz="2800" dirty="0">
                <a:solidFill>
                  <a:srgbClr val="FFFF00"/>
                </a:solidFill>
              </a:rPr>
              <a:t>“String” </a:t>
            </a:r>
            <a:r>
              <a:rPr lang="en-IN" sz="2800" dirty="0">
                <a:solidFill>
                  <a:schemeClr val="bg1"/>
                </a:solidFill>
              </a:rPr>
              <a:t>objects</a:t>
            </a:r>
          </a:p>
          <a:p>
            <a:endParaRPr lang="en-IN" dirty="0"/>
          </a:p>
          <a:p>
            <a:pPr lvl="1"/>
            <a:r>
              <a:rPr lang="en-IN" sz="2600" dirty="0">
                <a:solidFill>
                  <a:schemeClr val="bg1"/>
                </a:solidFill>
              </a:rPr>
              <a:t>Using</a:t>
            </a:r>
            <a:r>
              <a:rPr lang="en-IN" sz="2600" dirty="0"/>
              <a:t> </a:t>
            </a:r>
            <a:r>
              <a:rPr lang="en-IN" sz="2600" b="1" dirty="0">
                <a:solidFill>
                  <a:srgbClr val="00B0F0"/>
                </a:solidFill>
              </a:rPr>
              <a:t>“String Literal”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Using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B0F0"/>
                </a:solidFill>
              </a:rPr>
              <a:t>new</a:t>
            </a:r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keyword</a:t>
            </a:r>
            <a:endParaRPr lang="en-IN" sz="2600" dirty="0">
              <a:solidFill>
                <a:schemeClr val="bg1"/>
              </a:solidFill>
            </a:endParaRPr>
          </a:p>
          <a:p>
            <a:endParaRPr lang="en-US" dirty="0"/>
          </a:p>
          <a:p>
            <a:pPr lvl="1">
              <a:buNone/>
            </a:pPr>
            <a:endParaRPr lang="en-IN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>
                <a:solidFill>
                  <a:schemeClr val="bg1"/>
                </a:solidFill>
              </a:rPr>
              <a:t>String  Literals…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rgbClr val="92D050"/>
                </a:solidFill>
              </a:rPr>
              <a:t>anonymous objects </a:t>
            </a:r>
            <a:r>
              <a:rPr lang="en-US" sz="2800" dirty="0">
                <a:solidFill>
                  <a:schemeClr val="bg1"/>
                </a:solidFill>
              </a:rPr>
              <a:t>of the </a:t>
            </a:r>
            <a:r>
              <a:rPr lang="en-US" sz="2800" dirty="0">
                <a:solidFill>
                  <a:srgbClr val="FFFF00"/>
                </a:solidFill>
              </a:rPr>
              <a:t>String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rgbClr val="92D050"/>
                </a:solidFill>
              </a:rPr>
              <a:t>defined</a:t>
            </a:r>
            <a:r>
              <a:rPr lang="en-US" sz="2800" dirty="0">
                <a:solidFill>
                  <a:schemeClr val="bg1"/>
                </a:solidFill>
              </a:rPr>
              <a:t> by </a:t>
            </a:r>
            <a:r>
              <a:rPr lang="en-US" sz="2800" b="1" dirty="0">
                <a:solidFill>
                  <a:srgbClr val="00B0F0"/>
                </a:solidFill>
              </a:rPr>
              <a:t>enclosing text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double quotes</a:t>
            </a:r>
            <a:r>
              <a:rPr lang="en-US" sz="2800" dirty="0">
                <a:solidFill>
                  <a:schemeClr val="bg1"/>
                </a:solidFill>
              </a:rPr>
              <a:t>. 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“Bhopal”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can be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passed to methods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rgbClr val="00B0F0"/>
                </a:solidFill>
              </a:rPr>
              <a:t>constructors</a:t>
            </a:r>
            <a:r>
              <a:rPr lang="en-US" sz="2800" dirty="0">
                <a:solidFill>
                  <a:schemeClr val="bg1"/>
                </a:solidFill>
              </a:rPr>
              <a:t> as parameters.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>
                <a:solidFill>
                  <a:schemeClr val="bg1"/>
                </a:solidFill>
              </a:rPr>
              <a:t>have </a:t>
            </a:r>
            <a:r>
              <a:rPr lang="en-US" sz="2800" b="1" dirty="0">
                <a:solidFill>
                  <a:srgbClr val="00B0F0"/>
                </a:solidFill>
              </a:rPr>
              <a:t>methods</a:t>
            </a:r>
            <a:r>
              <a:rPr lang="en-US" sz="2800" dirty="0">
                <a:solidFill>
                  <a:schemeClr val="bg1"/>
                </a:solidFill>
              </a:rPr>
              <a:t> we can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954</Words>
  <Application>Microsoft Office PowerPoint</Application>
  <PresentationFormat>On-screen Show (4:3)</PresentationFormat>
  <Paragraphs>181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Courier New</vt:lpstr>
      <vt:lpstr>Lucida Console</vt:lpstr>
      <vt:lpstr>Wingdings</vt:lpstr>
      <vt:lpstr>Office Theme</vt:lpstr>
      <vt:lpstr>JAVA INTERVIEW BOOTCAMP  CORE CONCEPTS </vt:lpstr>
      <vt:lpstr>CHAPTER 17</vt:lpstr>
      <vt:lpstr>What  Is  A  String ?</vt:lpstr>
      <vt:lpstr>How To Represent Strings In Java ?</vt:lpstr>
      <vt:lpstr>String V/s StringBuffer V/s StringBuilder</vt:lpstr>
      <vt:lpstr>Important Facts About “String”</vt:lpstr>
      <vt:lpstr>What  Is  An Immutable Object ?</vt:lpstr>
      <vt:lpstr>Creating “String” Object</vt:lpstr>
      <vt:lpstr>String  Literals…</vt:lpstr>
      <vt:lpstr>String Literal Examples</vt:lpstr>
      <vt:lpstr>Using  The  new Keyword</vt:lpstr>
      <vt:lpstr>What Is The Difference  ?</vt:lpstr>
      <vt:lpstr>What Is The Difference  ?</vt:lpstr>
      <vt:lpstr>Empty Strings</vt:lpstr>
      <vt:lpstr>No Argument Constructors</vt:lpstr>
      <vt:lpstr>Copy Constructors</vt:lpstr>
      <vt:lpstr>Other Constructors</vt:lpstr>
      <vt:lpstr>Methods — length, charAt</vt:lpstr>
      <vt:lpstr>What Is The Output ?</vt:lpstr>
      <vt:lpstr>Why  ?</vt:lpstr>
      <vt:lpstr>Methods — substring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865</cp:revision>
  <dcterms:created xsi:type="dcterms:W3CDTF">2017-12-26T10:06:07Z</dcterms:created>
  <dcterms:modified xsi:type="dcterms:W3CDTF">2021-11-20T06:33:44Z</dcterms:modified>
</cp:coreProperties>
</file>