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56" r:id="rId1"/>
  </p:sldMasterIdLst>
  <p:notesMasterIdLst>
    <p:notesMasterId r:id="rId68"/>
  </p:notesMasterIdLst>
  <p:sldIdLst>
    <p:sldId id="1169" r:id="rId2"/>
    <p:sldId id="257" r:id="rId3"/>
    <p:sldId id="1172" r:id="rId4"/>
    <p:sldId id="1174" r:id="rId5"/>
    <p:sldId id="1173" r:id="rId6"/>
    <p:sldId id="509" r:id="rId7"/>
    <p:sldId id="511" r:id="rId8"/>
    <p:sldId id="647" r:id="rId9"/>
    <p:sldId id="648" r:id="rId10"/>
    <p:sldId id="1171" r:id="rId11"/>
    <p:sldId id="650" r:id="rId12"/>
    <p:sldId id="651" r:id="rId13"/>
    <p:sldId id="1177" r:id="rId14"/>
    <p:sldId id="1178" r:id="rId15"/>
    <p:sldId id="1179" r:id="rId16"/>
    <p:sldId id="512" r:id="rId17"/>
    <p:sldId id="652" r:id="rId18"/>
    <p:sldId id="513" r:id="rId19"/>
    <p:sldId id="1180" r:id="rId20"/>
    <p:sldId id="1181" r:id="rId21"/>
    <p:sldId id="1182" r:id="rId22"/>
    <p:sldId id="654" r:id="rId23"/>
    <p:sldId id="655" r:id="rId24"/>
    <p:sldId id="1185" r:id="rId25"/>
    <p:sldId id="1183" r:id="rId26"/>
    <p:sldId id="656" r:id="rId27"/>
    <p:sldId id="1184" r:id="rId28"/>
    <p:sldId id="1188" r:id="rId29"/>
    <p:sldId id="1209" r:id="rId30"/>
    <p:sldId id="1205" r:id="rId31"/>
    <p:sldId id="1206" r:id="rId32"/>
    <p:sldId id="1204" r:id="rId33"/>
    <p:sldId id="1194" r:id="rId34"/>
    <p:sldId id="1193" r:id="rId35"/>
    <p:sldId id="1195" r:id="rId36"/>
    <p:sldId id="1196" r:id="rId37"/>
    <p:sldId id="1197" r:id="rId38"/>
    <p:sldId id="1199" r:id="rId39"/>
    <p:sldId id="1198" r:id="rId40"/>
    <p:sldId id="1200" r:id="rId41"/>
    <p:sldId id="1201" r:id="rId42"/>
    <p:sldId id="1187" r:id="rId43"/>
    <p:sldId id="1189" r:id="rId44"/>
    <p:sldId id="1190" r:id="rId45"/>
    <p:sldId id="1191" r:id="rId46"/>
    <p:sldId id="1192" r:id="rId47"/>
    <p:sldId id="1170" r:id="rId48"/>
    <p:sldId id="657" r:id="rId49"/>
    <p:sldId id="658" r:id="rId50"/>
    <p:sldId id="1202" r:id="rId51"/>
    <p:sldId id="1203" r:id="rId52"/>
    <p:sldId id="659" r:id="rId53"/>
    <p:sldId id="660" r:id="rId54"/>
    <p:sldId id="662" r:id="rId55"/>
    <p:sldId id="669" r:id="rId56"/>
    <p:sldId id="664" r:id="rId57"/>
    <p:sldId id="665" r:id="rId58"/>
    <p:sldId id="666" r:id="rId59"/>
    <p:sldId id="667" r:id="rId60"/>
    <p:sldId id="668" r:id="rId61"/>
    <p:sldId id="663" r:id="rId62"/>
    <p:sldId id="670" r:id="rId63"/>
    <p:sldId id="671" r:id="rId64"/>
    <p:sldId id="672" r:id="rId65"/>
    <p:sldId id="673" r:id="rId66"/>
    <p:sldId id="661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5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C25302B-BF73-4143-BE80-101EE34FE304}"/>
    <pc:docChg chg="delSld">
      <pc:chgData name="Sharma Computer Academy" userId="08476b32c11f4418" providerId="LiveId" clId="{9C25302B-BF73-4143-BE80-101EE34FE304}" dt="2021-12-03T05:59:28.497" v="0" actId="47"/>
      <pc:docMkLst>
        <pc:docMk/>
      </pc:docMkLst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514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515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618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619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620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621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622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75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76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77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78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79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80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81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3309897103" sldId="682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84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85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86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87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88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89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90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91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92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93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94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695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696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697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698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699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00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01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02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1594430930" sldId="703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04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05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06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07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08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09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10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11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12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13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14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15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16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17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18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19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20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21"/>
        </pc:sldMkLst>
      </pc:sldChg>
      <pc:sldChg chg="del">
        <pc:chgData name="Sharma Computer Academy" userId="08476b32c11f4418" providerId="LiveId" clId="{9C25302B-BF73-4143-BE80-101EE34FE304}" dt="2021-12-03T05:59:28.497" v="0" actId="47"/>
        <pc:sldMkLst>
          <pc:docMk/>
          <pc:sldMk cId="4274056649" sldId="722"/>
        </pc:sldMkLst>
      </pc:sldChg>
    </pc:docChg>
  </pc:docChgLst>
  <pc:docChgLst>
    <pc:chgData name="Sharma Computer Academy" userId="08476b32c11f4418" providerId="LiveId" clId="{9C906C84-17F4-46B7-B92E-5B6E8106A1BA}"/>
    <pc:docChg chg="custSel addSld delSld modSld">
      <pc:chgData name="Sharma Computer Academy" userId="08476b32c11f4418" providerId="LiveId" clId="{9C906C84-17F4-46B7-B92E-5B6E8106A1BA}" dt="2021-12-02T19:59:29.096" v="506" actId="47"/>
      <pc:docMkLst>
        <pc:docMk/>
      </pc:docMkLst>
      <pc:sldChg chg="modSp">
        <pc:chgData name="Sharma Computer Academy" userId="08476b32c11f4418" providerId="LiveId" clId="{9C906C84-17F4-46B7-B92E-5B6E8106A1BA}" dt="2021-12-02T19:53:43.543" v="455" actId="113"/>
        <pc:sldMkLst>
          <pc:docMk/>
          <pc:sldMk cId="3539045414" sldId="509"/>
        </pc:sldMkLst>
        <pc:spChg chg="mod">
          <ac:chgData name="Sharma Computer Academy" userId="08476b32c11f4418" providerId="LiveId" clId="{9C906C84-17F4-46B7-B92E-5B6E8106A1BA}" dt="2021-12-02T19:53:43.543" v="455" actId="113"/>
          <ac:spMkLst>
            <pc:docMk/>
            <pc:sldMk cId="3539045414" sldId="50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06C84-17F4-46B7-B92E-5B6E8106A1BA}" dt="2021-12-02T19:57:11.300" v="475" actId="113"/>
        <pc:sldMkLst>
          <pc:docMk/>
          <pc:sldMk cId="1594430930" sldId="511"/>
        </pc:sldMkLst>
        <pc:spChg chg="mod">
          <ac:chgData name="Sharma Computer Academy" userId="08476b32c11f4418" providerId="LiveId" clId="{9C906C84-17F4-46B7-B92E-5B6E8106A1BA}" dt="2021-12-02T19:57:11.300" v="475" actId="113"/>
          <ac:spMkLst>
            <pc:docMk/>
            <pc:sldMk cId="1594430930" sldId="51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06C84-17F4-46B7-B92E-5B6E8106A1BA}" dt="2021-12-02T19:58:33.295" v="501" actId="27636"/>
        <pc:sldMkLst>
          <pc:docMk/>
          <pc:sldMk cId="1594430930" sldId="648"/>
        </pc:sldMkLst>
        <pc:spChg chg="mod">
          <ac:chgData name="Sharma Computer Academy" userId="08476b32c11f4418" providerId="LiveId" clId="{9C906C84-17F4-46B7-B92E-5B6E8106A1BA}" dt="2021-12-02T19:58:33.295" v="501" actId="27636"/>
          <ac:spMkLst>
            <pc:docMk/>
            <pc:sldMk cId="1594430930" sldId="648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9C906C84-17F4-46B7-B92E-5B6E8106A1BA}" dt="2021-12-02T19:59:29.096" v="506" actId="47"/>
        <pc:sldMkLst>
          <pc:docMk/>
          <pc:sldMk cId="1594430930" sldId="649"/>
        </pc:sldMkLst>
        <pc:spChg chg="mod">
          <ac:chgData name="Sharma Computer Academy" userId="08476b32c11f4418" providerId="LiveId" clId="{9C906C84-17F4-46B7-B92E-5B6E8106A1BA}" dt="2021-12-02T19:58:58.477" v="505" actId="114"/>
          <ac:spMkLst>
            <pc:docMk/>
            <pc:sldMk cId="1594430930" sldId="64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06C84-17F4-46B7-B92E-5B6E8106A1BA}" dt="2021-11-27T22:43:42.208" v="426" actId="47"/>
        <pc:sldMkLst>
          <pc:docMk/>
          <pc:sldMk cId="2790269104" sldId="653"/>
        </pc:sldMkLst>
      </pc:sldChg>
      <pc:sldChg chg="modSp">
        <pc:chgData name="Sharma Computer Academy" userId="08476b32c11f4418" providerId="LiveId" clId="{9C906C84-17F4-46B7-B92E-5B6E8106A1BA}" dt="2021-11-27T22:42:10.043" v="425" actId="113"/>
        <pc:sldMkLst>
          <pc:docMk/>
          <pc:sldMk cId="1594430930" sldId="654"/>
        </pc:sldMkLst>
        <pc:spChg chg="mod">
          <ac:chgData name="Sharma Computer Academy" userId="08476b32c11f4418" providerId="LiveId" clId="{9C906C84-17F4-46B7-B92E-5B6E8106A1BA}" dt="2021-11-27T22:42:10.043" v="425" actId="113"/>
          <ac:spMkLst>
            <pc:docMk/>
            <pc:sldMk cId="1594430930" sldId="65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06C84-17F4-46B7-B92E-5B6E8106A1BA}" dt="2021-11-27T22:24:49.492" v="29" actId="6549"/>
        <pc:sldMkLst>
          <pc:docMk/>
          <pc:sldMk cId="1594430930" sldId="655"/>
        </pc:sldMkLst>
        <pc:spChg chg="mod">
          <ac:chgData name="Sharma Computer Academy" userId="08476b32c11f4418" providerId="LiveId" clId="{9C906C84-17F4-46B7-B92E-5B6E8106A1BA}" dt="2021-11-27T22:24:49.492" v="29" actId="6549"/>
          <ac:spMkLst>
            <pc:docMk/>
            <pc:sldMk cId="1594430930" sldId="65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06C84-17F4-46B7-B92E-5B6E8106A1BA}" dt="2021-12-02T19:51:53.854" v="438" actId="113"/>
        <pc:sldMkLst>
          <pc:docMk/>
          <pc:sldMk cId="1218025349" sldId="1173"/>
        </pc:sldMkLst>
        <pc:spChg chg="mod">
          <ac:chgData name="Sharma Computer Academy" userId="08476b32c11f4418" providerId="LiveId" clId="{9C906C84-17F4-46B7-B92E-5B6E8106A1BA}" dt="2021-12-02T19:51:53.854" v="438" actId="113"/>
          <ac:spMkLst>
            <pc:docMk/>
            <pc:sldMk cId="1218025349" sldId="117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06C84-17F4-46B7-B92E-5B6E8106A1BA}" dt="2021-12-02T19:51:03.080" v="432" actId="113"/>
        <pc:sldMkLst>
          <pc:docMk/>
          <pc:sldMk cId="3973655954" sldId="1174"/>
        </pc:sldMkLst>
        <pc:spChg chg="mod">
          <ac:chgData name="Sharma Computer Academy" userId="08476b32c11f4418" providerId="LiveId" clId="{9C906C84-17F4-46B7-B92E-5B6E8106A1BA}" dt="2021-12-02T19:51:03.080" v="432" actId="113"/>
          <ac:spMkLst>
            <pc:docMk/>
            <pc:sldMk cId="3973655954" sldId="117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06C84-17F4-46B7-B92E-5B6E8106A1BA}" dt="2021-12-02T19:54:04.907" v="456" actId="47"/>
        <pc:sldMkLst>
          <pc:docMk/>
          <pc:sldMk cId="2102019737" sldId="1175"/>
        </pc:sldMkLst>
      </pc:sldChg>
      <pc:sldChg chg="del">
        <pc:chgData name="Sharma Computer Academy" userId="08476b32c11f4418" providerId="LiveId" clId="{9C906C84-17F4-46B7-B92E-5B6E8106A1BA}" dt="2021-11-27T22:25:03.285" v="30" actId="47"/>
        <pc:sldMkLst>
          <pc:docMk/>
          <pc:sldMk cId="567169249" sldId="1186"/>
        </pc:sldMkLst>
      </pc:sldChg>
      <pc:sldChg chg="modSp">
        <pc:chgData name="Sharma Computer Academy" userId="08476b32c11f4418" providerId="LiveId" clId="{9C906C84-17F4-46B7-B92E-5B6E8106A1BA}" dt="2021-11-27T22:26:17.681" v="139" actId="20577"/>
        <pc:sldMkLst>
          <pc:docMk/>
          <pc:sldMk cId="2326545265" sldId="1188"/>
        </pc:sldMkLst>
        <pc:spChg chg="mod">
          <ac:chgData name="Sharma Computer Academy" userId="08476b32c11f4418" providerId="LiveId" clId="{9C906C84-17F4-46B7-B92E-5B6E8106A1BA}" dt="2021-11-27T22:26:17.681" v="139" actId="20577"/>
          <ac:spMkLst>
            <pc:docMk/>
            <pc:sldMk cId="2326545265" sldId="118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9C906C84-17F4-46B7-B92E-5B6E8106A1BA}" dt="2021-11-27T22:30:19.854" v="421" actId="20577"/>
        <pc:sldMkLst>
          <pc:docMk/>
          <pc:sldMk cId="1904362126" sldId="1204"/>
        </pc:sldMkLst>
        <pc:spChg chg="mod">
          <ac:chgData name="Sharma Computer Academy" userId="08476b32c11f4418" providerId="LiveId" clId="{9C906C84-17F4-46B7-B92E-5B6E8106A1BA}" dt="2021-11-27T22:30:19.854" v="421" actId="20577"/>
          <ac:spMkLst>
            <pc:docMk/>
            <pc:sldMk cId="1904362126" sldId="1204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9C906C84-17F4-46B7-B92E-5B6E8106A1BA}" dt="2021-11-27T22:30:00.381" v="411" actId="20577"/>
        <pc:sldMkLst>
          <pc:docMk/>
          <pc:sldMk cId="1008207079" sldId="1205"/>
        </pc:sldMkLst>
        <pc:spChg chg="mod">
          <ac:chgData name="Sharma Computer Academy" userId="08476b32c11f4418" providerId="LiveId" clId="{9C906C84-17F4-46B7-B92E-5B6E8106A1BA}" dt="2021-11-27T22:30:00.381" v="411" actId="20577"/>
          <ac:spMkLst>
            <pc:docMk/>
            <pc:sldMk cId="1008207079" sldId="12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06C84-17F4-46B7-B92E-5B6E8106A1BA}" dt="2021-11-27T22:30:54.468" v="422" actId="20577"/>
        <pc:sldMkLst>
          <pc:docMk/>
          <pc:sldMk cId="243480040" sldId="1206"/>
        </pc:sldMkLst>
        <pc:spChg chg="mod">
          <ac:chgData name="Sharma Computer Academy" userId="08476b32c11f4418" providerId="LiveId" clId="{9C906C84-17F4-46B7-B92E-5B6E8106A1BA}" dt="2021-11-27T22:30:54.468" v="422" actId="20577"/>
          <ac:spMkLst>
            <pc:docMk/>
            <pc:sldMk cId="243480040" sldId="120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06C84-17F4-46B7-B92E-5B6E8106A1BA}" dt="2021-11-27T22:31:01.666" v="423" actId="47"/>
        <pc:sldMkLst>
          <pc:docMk/>
          <pc:sldMk cId="3145058367" sldId="1207"/>
        </pc:sldMkLst>
      </pc:sldChg>
      <pc:sldChg chg="del">
        <pc:chgData name="Sharma Computer Academy" userId="08476b32c11f4418" providerId="LiveId" clId="{9C906C84-17F4-46B7-B92E-5B6E8106A1BA}" dt="2021-11-27T22:31:13.289" v="424" actId="47"/>
        <pc:sldMkLst>
          <pc:docMk/>
          <pc:sldMk cId="1403188634" sldId="1208"/>
        </pc:sldMkLst>
      </pc:sldChg>
      <pc:sldChg chg="modSp">
        <pc:chgData name="Sharma Computer Academy" userId="08476b32c11f4418" providerId="LiveId" clId="{9C906C84-17F4-46B7-B92E-5B6E8106A1BA}" dt="2021-11-27T22:27:46.331" v="144" actId="20577"/>
        <pc:sldMkLst>
          <pc:docMk/>
          <pc:sldMk cId="3789113475" sldId="1209"/>
        </pc:sldMkLst>
        <pc:spChg chg="mod">
          <ac:chgData name="Sharma Computer Academy" userId="08476b32c11f4418" providerId="LiveId" clId="{9C906C84-17F4-46B7-B92E-5B6E8106A1BA}" dt="2021-11-27T22:27:46.331" v="144" actId="20577"/>
          <ac:spMkLst>
            <pc:docMk/>
            <pc:sldMk cId="3789113475" sldId="120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12/3/2021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03-12-2021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18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Nested/Inner Classes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Nested Classes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63D22-9FA9-4082-AAEF-EAAA4B761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16832"/>
            <a:ext cx="8771664" cy="3816424"/>
          </a:xfrm>
        </p:spPr>
      </p:pic>
    </p:spTree>
    <p:extLst>
      <p:ext uri="{BB962C8B-B14F-4D97-AF65-F5344CB8AC3E}">
        <p14:creationId xmlns:p14="http://schemas.microsoft.com/office/powerpoint/2010/main" val="342259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Nested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 We can define a </a:t>
            </a:r>
            <a:r>
              <a:rPr lang="en-IN" dirty="0">
                <a:solidFill>
                  <a:srgbClr val="0070C0"/>
                </a:solidFill>
              </a:rPr>
              <a:t>class</a:t>
            </a:r>
            <a:r>
              <a:rPr lang="en-IN" dirty="0"/>
              <a:t> (</a:t>
            </a:r>
            <a:r>
              <a:rPr lang="en-IN" b="1" dirty="0">
                <a:solidFill>
                  <a:srgbClr val="C00000"/>
                </a:solidFill>
              </a:rPr>
              <a:t>or interface</a:t>
            </a:r>
            <a:r>
              <a:rPr lang="en-IN" dirty="0"/>
              <a:t>) as a </a:t>
            </a:r>
            <a:r>
              <a:rPr lang="en-IN" b="1" dirty="0">
                <a:solidFill>
                  <a:srgbClr val="7030A0"/>
                </a:solidFill>
              </a:rPr>
              <a:t>static member </a:t>
            </a:r>
            <a:r>
              <a:rPr lang="en-IN" dirty="0"/>
              <a:t>inside another </a:t>
            </a:r>
            <a:r>
              <a:rPr lang="en-IN" dirty="0">
                <a:solidFill>
                  <a:srgbClr val="0070C0"/>
                </a:solidFill>
              </a:rPr>
              <a:t>class</a:t>
            </a:r>
            <a:r>
              <a:rPr lang="en-IN" dirty="0"/>
              <a:t> (</a:t>
            </a:r>
            <a:r>
              <a:rPr lang="en-IN" b="1" dirty="0">
                <a:solidFill>
                  <a:srgbClr val="C00000"/>
                </a:solidFill>
              </a:rPr>
              <a:t>or interface</a:t>
            </a:r>
            <a:r>
              <a:rPr lang="en-IN" dirty="0"/>
              <a:t>).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Since the </a:t>
            </a:r>
            <a:r>
              <a:rPr lang="en-IN" b="1" dirty="0">
                <a:solidFill>
                  <a:srgbClr val="0070C0"/>
                </a:solidFill>
              </a:rPr>
              <a:t>outer type </a:t>
            </a:r>
            <a:r>
              <a:rPr lang="en-IN" dirty="0"/>
              <a:t>can be a </a:t>
            </a:r>
            <a:r>
              <a:rPr lang="en-IN" b="1" dirty="0">
                <a:solidFill>
                  <a:srgbClr val="C00000"/>
                </a:solidFill>
              </a:rPr>
              <a:t>class</a:t>
            </a:r>
            <a:r>
              <a:rPr lang="en-IN" dirty="0"/>
              <a:t> or an </a:t>
            </a:r>
            <a:r>
              <a:rPr lang="en-IN" b="1" dirty="0">
                <a:solidFill>
                  <a:srgbClr val="C00000"/>
                </a:solidFill>
              </a:rPr>
              <a:t>interface</a:t>
            </a:r>
            <a:r>
              <a:rPr lang="en-IN" dirty="0"/>
              <a:t> and the </a:t>
            </a:r>
            <a:r>
              <a:rPr lang="en-IN" b="1" dirty="0">
                <a:solidFill>
                  <a:srgbClr val="0070C0"/>
                </a:solidFill>
              </a:rPr>
              <a:t>inner ones </a:t>
            </a:r>
            <a:r>
              <a:rPr lang="en-IN" dirty="0"/>
              <a:t>can also be a </a:t>
            </a:r>
            <a:r>
              <a:rPr lang="en-IN" b="1" dirty="0">
                <a:solidFill>
                  <a:srgbClr val="7030A0"/>
                </a:solidFill>
              </a:rPr>
              <a:t>class</a:t>
            </a:r>
            <a:r>
              <a:rPr lang="en-IN" dirty="0"/>
              <a:t> or </a:t>
            </a:r>
            <a:r>
              <a:rPr lang="en-IN" b="1" dirty="0">
                <a:solidFill>
                  <a:srgbClr val="7030A0"/>
                </a:solidFill>
              </a:rPr>
              <a:t>interface</a:t>
            </a:r>
            <a:r>
              <a:rPr lang="en-IN" dirty="0"/>
              <a:t>, there are </a:t>
            </a:r>
            <a:r>
              <a:rPr lang="en-IN" b="1" dirty="0">
                <a:solidFill>
                  <a:srgbClr val="00B050"/>
                </a:solidFill>
              </a:rPr>
              <a:t>four combinations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Four Types Of Static Nested Class/Interface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dirty="0"/>
              <a:t>class Outer {          </a:t>
            </a:r>
            <a:r>
              <a:rPr lang="en-IN" dirty="0">
                <a:solidFill>
                  <a:srgbClr val="00B050"/>
                </a:solidFill>
              </a:rPr>
              <a:t> // an outer class has a static nested class</a:t>
            </a:r>
            <a:br>
              <a:rPr lang="en-IN" dirty="0"/>
            </a:br>
            <a:r>
              <a:rPr lang="en-IN" dirty="0"/>
              <a:t>        static class Inner {  }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interface Outer {      </a:t>
            </a:r>
            <a:r>
              <a:rPr lang="en-IN" dirty="0">
                <a:solidFill>
                  <a:srgbClr val="00B050"/>
                </a:solidFill>
              </a:rPr>
              <a:t> // an outer interface has a static nested class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/>
              <a:t>        static class Inner {  }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class Outer {           </a:t>
            </a:r>
            <a:r>
              <a:rPr lang="en-IN" dirty="0">
                <a:solidFill>
                  <a:srgbClr val="00B050"/>
                </a:solidFill>
              </a:rPr>
              <a:t>// an outer class has a static nested interface</a:t>
            </a:r>
            <a:br>
              <a:rPr lang="en-IN" dirty="0"/>
            </a:br>
            <a:r>
              <a:rPr lang="en-IN" dirty="0"/>
              <a:t>        static interface Inner {  }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interface Outer {      </a:t>
            </a:r>
            <a:r>
              <a:rPr lang="en-IN" dirty="0">
                <a:solidFill>
                  <a:srgbClr val="00B050"/>
                </a:solidFill>
              </a:rPr>
              <a:t> // an outer interface has a static nested interface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/>
              <a:t>        static interface Inner {  }</a:t>
            </a:r>
            <a:br>
              <a:rPr lang="en-IN" dirty="0"/>
            </a:br>
            <a:r>
              <a:rPr lang="en-IN" dirty="0"/>
              <a:t>}</a:t>
            </a:r>
          </a:p>
          <a:p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Nested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 </a:t>
            </a: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nested class </a:t>
            </a:r>
            <a:r>
              <a:rPr lang="en-US" dirty="0"/>
              <a:t>is marked with </a:t>
            </a:r>
            <a:r>
              <a:rPr lang="en-US" b="1" dirty="0">
                <a:solidFill>
                  <a:srgbClr val="7030A0"/>
                </a:solidFill>
              </a:rPr>
              <a:t>static</a:t>
            </a:r>
            <a:r>
              <a:rPr lang="en-US" dirty="0"/>
              <a:t> modifier is called the </a:t>
            </a:r>
            <a:r>
              <a:rPr lang="en-US" b="1" dirty="0">
                <a:solidFill>
                  <a:srgbClr val="C00000"/>
                </a:solidFill>
              </a:rPr>
              <a:t>static nested class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Here’s an example: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class Wheel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public void rotate()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("The wheel is rotating...");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6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Static Nested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 </a:t>
            </a:r>
            <a:r>
              <a:rPr lang="en-US" dirty="0"/>
              <a:t>Here, </a:t>
            </a:r>
            <a:r>
              <a:rPr lang="en-US" b="1" dirty="0">
                <a:solidFill>
                  <a:srgbClr val="0070C0"/>
                </a:solidFill>
              </a:rPr>
              <a:t>Wheel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static nested class </a:t>
            </a:r>
            <a:r>
              <a:rPr lang="en-US" dirty="0"/>
              <a:t>which is enclosed in the </a:t>
            </a:r>
            <a:r>
              <a:rPr lang="en-US" b="1" dirty="0">
                <a:solidFill>
                  <a:srgbClr val="0070C0"/>
                </a:solidFill>
              </a:rPr>
              <a:t>Car</a:t>
            </a:r>
            <a:r>
              <a:rPr lang="en-US" dirty="0"/>
              <a:t> class.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following code </a:t>
            </a:r>
            <a:r>
              <a:rPr lang="en-US" dirty="0"/>
              <a:t>illustrates how to </a:t>
            </a:r>
            <a:r>
              <a:rPr lang="en-US" b="1" dirty="0">
                <a:solidFill>
                  <a:srgbClr val="00B050"/>
                </a:solidFill>
              </a:rPr>
              <a:t>instantiate</a:t>
            </a:r>
            <a:r>
              <a:rPr lang="en-US" dirty="0"/>
              <a:t> an object of the </a:t>
            </a:r>
            <a:r>
              <a:rPr lang="en-US" b="1" dirty="0">
                <a:solidFill>
                  <a:srgbClr val="C00000"/>
                </a:solidFill>
              </a:rPr>
              <a:t>static nested class</a:t>
            </a:r>
            <a:r>
              <a:rPr lang="en-US" dirty="0"/>
              <a:t>: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Car.Wheel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wheel = new 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Car.Wheel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wheel.rotate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();</a:t>
            </a:r>
            <a:endParaRPr lang="en-IN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3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 </a:t>
            </a:r>
            <a:r>
              <a:rPr lang="en-US" dirty="0"/>
              <a:t>Create a </a:t>
            </a:r>
            <a:r>
              <a:rPr lang="en-US" b="1" dirty="0">
                <a:solidFill>
                  <a:srgbClr val="C00000"/>
                </a:solidFill>
              </a:rPr>
              <a:t>static nested class </a:t>
            </a:r>
            <a:r>
              <a:rPr lang="en-US" dirty="0"/>
              <a:t>called </a:t>
            </a:r>
            <a:r>
              <a:rPr lang="en-US" b="1" dirty="0">
                <a:solidFill>
                  <a:srgbClr val="0070C0"/>
                </a:solidFill>
              </a:rPr>
              <a:t>Color</a:t>
            </a:r>
            <a:r>
              <a:rPr lang="en-US" dirty="0"/>
              <a:t> declared inside a class called </a:t>
            </a:r>
            <a:r>
              <a:rPr lang="en-US" b="1" dirty="0">
                <a:solidFill>
                  <a:srgbClr val="0070C0"/>
                </a:solidFill>
              </a:rPr>
              <a:t>Shape.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 </a:t>
            </a:r>
            <a:r>
              <a:rPr lang="en-US" b="1" dirty="0">
                <a:solidFill>
                  <a:srgbClr val="7030A0"/>
                </a:solidFill>
              </a:rPr>
              <a:t>three data members </a:t>
            </a:r>
            <a:r>
              <a:rPr lang="en-US" dirty="0"/>
              <a:t>called </a:t>
            </a:r>
            <a:r>
              <a:rPr lang="en-US" b="1" dirty="0">
                <a:solidFill>
                  <a:srgbClr val="002060"/>
                </a:solidFill>
              </a:rPr>
              <a:t>red</a:t>
            </a:r>
            <a:r>
              <a:rPr lang="en-US" dirty="0"/>
              <a:t> , </a:t>
            </a:r>
            <a:r>
              <a:rPr lang="en-US" b="1" dirty="0">
                <a:solidFill>
                  <a:srgbClr val="002060"/>
                </a:solidFill>
              </a:rPr>
              <a:t>green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blue</a:t>
            </a:r>
            <a:r>
              <a:rPr lang="en-US" dirty="0"/>
              <a:t> in the class </a:t>
            </a:r>
            <a:r>
              <a:rPr lang="en-US" b="1" dirty="0">
                <a:solidFill>
                  <a:srgbClr val="0070C0"/>
                </a:solidFill>
              </a:rPr>
              <a:t>Color</a:t>
            </a:r>
            <a:r>
              <a:rPr lang="en-US" dirty="0"/>
              <a:t> and a </a:t>
            </a:r>
            <a:r>
              <a:rPr lang="en-US" b="1" dirty="0">
                <a:solidFill>
                  <a:srgbClr val="00B050"/>
                </a:solidFill>
              </a:rPr>
              <a:t>parametrized constructor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initialize them </a:t>
            </a:r>
            <a:r>
              <a:rPr lang="en-US" dirty="0"/>
              <a:t>with the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values passed.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Also provide </a:t>
            </a:r>
            <a:r>
              <a:rPr lang="en-US" dirty="0"/>
              <a:t>an </a:t>
            </a:r>
            <a:r>
              <a:rPr lang="en-US" b="1" dirty="0">
                <a:solidFill>
                  <a:srgbClr val="00B050"/>
                </a:solidFill>
              </a:rPr>
              <a:t>overridden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toString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/>
              <a:t>method.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Finally</a:t>
            </a:r>
            <a:r>
              <a:rPr lang="en-US" dirty="0"/>
              <a:t> inside the </a:t>
            </a:r>
            <a:r>
              <a:rPr lang="en-US" b="1" dirty="0">
                <a:solidFill>
                  <a:srgbClr val="7030A0"/>
                </a:solidFill>
              </a:rPr>
              <a:t>main() </a:t>
            </a:r>
            <a:r>
              <a:rPr lang="en-US" dirty="0"/>
              <a:t>method </a:t>
            </a:r>
            <a:r>
              <a:rPr lang="en-US" b="1" dirty="0">
                <a:solidFill>
                  <a:srgbClr val="C00000"/>
                </a:solidFill>
              </a:rPr>
              <a:t>instantiate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Color</a:t>
            </a:r>
            <a:r>
              <a:rPr lang="en-US" dirty="0"/>
              <a:t> class and </a:t>
            </a:r>
            <a:r>
              <a:rPr lang="en-US" b="1" dirty="0">
                <a:solidFill>
                  <a:srgbClr val="002060"/>
                </a:solidFill>
              </a:rPr>
              <a:t>display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details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objects </a:t>
            </a: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70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 </a:t>
            </a:r>
            <a:r>
              <a:rPr lang="en-I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Shape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{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static class </a:t>
            </a:r>
            <a:r>
              <a:rPr lang="en-IN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Color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{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int red, green, blue;</a:t>
            </a:r>
            <a:b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</a:t>
            </a:r>
            <a:r>
              <a:rPr lang="en-IN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Color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(int red, int green, int blue) {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IN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this.red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=red; 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			   	   </a:t>
            </a:r>
            <a:r>
              <a:rPr lang="en-IN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this.green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= green; </a:t>
            </a:r>
          </a:p>
          <a:p>
            <a:pPr>
              <a:buNone/>
            </a:pP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IN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this.blue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= blue;</a:t>
            </a:r>
            <a:b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                }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	  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public String </a:t>
            </a:r>
            <a:r>
              <a:rPr lang="en-IN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toString</a:t>
            </a: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() {</a:t>
            </a:r>
            <a:b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                        return " red = " + red + " green = " + green + " blue = " + blue;</a:t>
            </a:r>
            <a:b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                }</a:t>
            </a:r>
            <a:br>
              <a:rPr lang="en-IN" sz="18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    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}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429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class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TestColor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{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public static void main(String []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args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Shape.Color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white = new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Shape.Color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(255, 255, 255);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("White </a:t>
            </a:r>
            <a:r>
              <a:rPr lang="en-IN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color</a:t>
            </a: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has values:" + white);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b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</a:br>
            <a:endParaRPr lang="en-IN" sz="18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 </a:t>
            </a:r>
          </a:p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White </a:t>
            </a:r>
            <a:r>
              <a:rPr lang="en-IN" dirty="0" err="1">
                <a:solidFill>
                  <a:srgbClr val="00B050"/>
                </a:solidFill>
              </a:rPr>
              <a:t>color</a:t>
            </a:r>
            <a:r>
              <a:rPr lang="en-IN" dirty="0">
                <a:solidFill>
                  <a:srgbClr val="00B050"/>
                </a:solidFill>
              </a:rPr>
              <a:t> has:  red = 255 green = 255 blue = 255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Static nested classes </a:t>
            </a:r>
            <a:r>
              <a:rPr lang="en-IN" dirty="0"/>
              <a:t>are sometimes referred to as </a:t>
            </a:r>
            <a:r>
              <a:rPr lang="en-IN" b="1" dirty="0">
                <a:solidFill>
                  <a:srgbClr val="0070C0"/>
                </a:solidFill>
              </a:rPr>
              <a:t>static inner classes</a:t>
            </a:r>
            <a:r>
              <a:rPr lang="en-IN" dirty="0"/>
              <a:t>, but they </a:t>
            </a:r>
            <a:r>
              <a:rPr lang="en-IN" b="1" dirty="0">
                <a:solidFill>
                  <a:srgbClr val="002060"/>
                </a:solidFill>
              </a:rPr>
              <a:t>aren't inner classes at all</a:t>
            </a:r>
            <a:r>
              <a:rPr lang="en-IN" dirty="0"/>
              <a:t>, by the </a:t>
            </a:r>
            <a:r>
              <a:rPr lang="en-IN" b="1" dirty="0">
                <a:solidFill>
                  <a:srgbClr val="00B050"/>
                </a:solidFill>
              </a:rPr>
              <a:t>standard definition </a:t>
            </a:r>
            <a:r>
              <a:rPr lang="en-IN" dirty="0"/>
              <a:t>of an </a:t>
            </a:r>
            <a:r>
              <a:rPr lang="en-IN" b="1" dirty="0">
                <a:solidFill>
                  <a:srgbClr val="0070C0"/>
                </a:solidFill>
              </a:rPr>
              <a:t>inner class.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static nested class </a:t>
            </a:r>
            <a:r>
              <a:rPr lang="en-IN" dirty="0"/>
              <a:t>does not have that </a:t>
            </a:r>
            <a:r>
              <a:rPr lang="en-IN" b="1" dirty="0">
                <a:solidFill>
                  <a:srgbClr val="00B050"/>
                </a:solidFill>
              </a:rPr>
              <a:t>special-relationship </a:t>
            </a:r>
            <a:r>
              <a:rPr lang="en-IN" dirty="0"/>
              <a:t>that </a:t>
            </a:r>
            <a:r>
              <a:rPr lang="en-IN" b="1" dirty="0">
                <a:solidFill>
                  <a:srgbClr val="0070C0"/>
                </a:solidFill>
              </a:rPr>
              <a:t>inner classes </a:t>
            </a:r>
            <a:r>
              <a:rPr lang="en-IN" dirty="0"/>
              <a:t>have, i.e. they </a:t>
            </a:r>
            <a:r>
              <a:rPr lang="en-IN" b="1" dirty="0">
                <a:solidFill>
                  <a:srgbClr val="002060"/>
                </a:solidFill>
              </a:rPr>
              <a:t>cannot access</a:t>
            </a:r>
            <a:r>
              <a:rPr lang="en-IN" dirty="0"/>
              <a:t> the </a:t>
            </a:r>
            <a:r>
              <a:rPr lang="en-IN" b="1" dirty="0">
                <a:solidFill>
                  <a:schemeClr val="tx2"/>
                </a:solidFill>
              </a:rPr>
              <a:t>instance methods </a:t>
            </a:r>
            <a:r>
              <a:rPr lang="en-IN" dirty="0"/>
              <a:t>or </a:t>
            </a:r>
            <a:r>
              <a:rPr lang="en-IN" b="1" dirty="0">
                <a:solidFill>
                  <a:schemeClr val="tx2"/>
                </a:solidFill>
              </a:rPr>
              <a:t>variables </a:t>
            </a:r>
            <a:r>
              <a:rPr lang="en-IN" dirty="0"/>
              <a:t>of </a:t>
            </a:r>
            <a:r>
              <a:rPr lang="en-IN" b="1" dirty="0">
                <a:solidFill>
                  <a:srgbClr val="7030A0"/>
                </a:solidFill>
              </a:rPr>
              <a:t>outer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private int weight;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    private static String brand;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static class Wheel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public void rotate()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            // cannot access instance variables of the enclosing class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weight = 5;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// can access static members of the enclosing class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brand = "Honda";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28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Nested Class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Classes</a:t>
            </a:r>
            <a:r>
              <a:rPr lang="en-IN" dirty="0"/>
              <a:t> defined within the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body</a:t>
            </a:r>
            <a:r>
              <a:rPr lang="en-IN" dirty="0"/>
              <a:t> of </a:t>
            </a:r>
            <a:r>
              <a:rPr lang="en-IN" b="1" dirty="0">
                <a:solidFill>
                  <a:srgbClr val="7030A0"/>
                </a:solidFill>
              </a:rPr>
              <a:t>another class </a:t>
            </a:r>
            <a:r>
              <a:rPr lang="en-IN" dirty="0"/>
              <a:t>(or interface) are known as </a:t>
            </a:r>
            <a:r>
              <a:rPr lang="en-IN" b="1" i="1" dirty="0">
                <a:solidFill>
                  <a:srgbClr val="0070C0"/>
                </a:solidFill>
              </a:rPr>
              <a:t>nested classes</a:t>
            </a:r>
            <a:r>
              <a:rPr lang="en-IN" b="1" i="1" dirty="0"/>
              <a:t>. </a:t>
            </a:r>
          </a:p>
          <a:p>
            <a:endParaRPr lang="en-IN" i="1" dirty="0"/>
          </a:p>
          <a:p>
            <a:endParaRPr lang="en-IN" i="1" dirty="0"/>
          </a:p>
          <a:p>
            <a:r>
              <a:rPr lang="en-IN" b="1" dirty="0">
                <a:solidFill>
                  <a:srgbClr val="00B050"/>
                </a:solidFill>
              </a:rPr>
              <a:t>Normally</a:t>
            </a:r>
            <a:r>
              <a:rPr lang="en-IN" i="1" dirty="0"/>
              <a:t> we </a:t>
            </a:r>
            <a:r>
              <a:rPr lang="en-IN" b="1" i="1" dirty="0">
                <a:solidFill>
                  <a:srgbClr val="C00000"/>
                </a:solidFill>
              </a:rPr>
              <a:t>define</a:t>
            </a:r>
            <a:r>
              <a:rPr lang="en-IN" i="1" dirty="0"/>
              <a:t> a </a:t>
            </a:r>
            <a:r>
              <a:rPr lang="en-IN" dirty="0"/>
              <a:t>class, which is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top-level class </a:t>
            </a:r>
            <a:r>
              <a:rPr lang="en-IN" dirty="0"/>
              <a:t>directly belonging to a </a:t>
            </a:r>
            <a:r>
              <a:rPr lang="en-IN" b="1" dirty="0">
                <a:solidFill>
                  <a:srgbClr val="7030A0"/>
                </a:solidFill>
              </a:rPr>
              <a:t>package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In contrast</a:t>
            </a:r>
            <a:r>
              <a:rPr lang="en-IN" dirty="0"/>
              <a:t>, </a:t>
            </a:r>
            <a:r>
              <a:rPr lang="en-IN" b="1" dirty="0">
                <a:solidFill>
                  <a:srgbClr val="002060"/>
                </a:solidFill>
              </a:rPr>
              <a:t>nested classes </a:t>
            </a:r>
            <a:r>
              <a:rPr lang="en-IN" dirty="0"/>
              <a:t>are classes </a:t>
            </a:r>
            <a:r>
              <a:rPr lang="en-IN" b="1" dirty="0">
                <a:solidFill>
                  <a:srgbClr val="C00000"/>
                </a:solidFill>
              </a:rPr>
              <a:t>contained within </a:t>
            </a:r>
            <a:r>
              <a:rPr lang="en-IN" dirty="0"/>
              <a:t>another class or interface.</a:t>
            </a:r>
            <a:endParaRPr lang="en-US" dirty="0"/>
          </a:p>
          <a:p>
            <a:pPr marL="457200" indent="-45720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As we can see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static nested class </a:t>
            </a:r>
            <a:r>
              <a:rPr lang="en-US" dirty="0"/>
              <a:t>cannot have </a:t>
            </a:r>
            <a:r>
              <a:rPr lang="en-US" b="1" dirty="0">
                <a:solidFill>
                  <a:srgbClr val="00B050"/>
                </a:solidFill>
              </a:rPr>
              <a:t>direct access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instance members </a:t>
            </a:r>
            <a:r>
              <a:rPr lang="en-US" dirty="0"/>
              <a:t>of the </a:t>
            </a:r>
            <a:r>
              <a:rPr lang="en-US" b="1" dirty="0">
                <a:solidFill>
                  <a:srgbClr val="0070C0"/>
                </a:solidFill>
              </a:rPr>
              <a:t>enclosing class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However</a:t>
            </a:r>
            <a:r>
              <a:rPr lang="en-US" dirty="0"/>
              <a:t> it </a:t>
            </a:r>
            <a:r>
              <a:rPr lang="en-US" b="1" dirty="0">
                <a:solidFill>
                  <a:srgbClr val="00B050"/>
                </a:solidFill>
              </a:rPr>
              <a:t>can access </a:t>
            </a:r>
            <a:r>
              <a:rPr lang="en-US" dirty="0"/>
              <a:t>these </a:t>
            </a:r>
            <a:r>
              <a:rPr lang="en-US" b="1" dirty="0">
                <a:solidFill>
                  <a:srgbClr val="7030A0"/>
                </a:solidFill>
              </a:rPr>
              <a:t>members</a:t>
            </a:r>
            <a:r>
              <a:rPr lang="en-US" dirty="0"/>
              <a:t> via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object reference </a:t>
            </a:r>
            <a:r>
              <a:rPr lang="en-US" dirty="0"/>
              <a:t>of the </a:t>
            </a:r>
            <a:r>
              <a:rPr lang="en-US" b="1" dirty="0">
                <a:solidFill>
                  <a:srgbClr val="0070C0"/>
                </a:solidFill>
              </a:rPr>
              <a:t>enclosing class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7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private int weight;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    private static String brand;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static class Wheel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public void test(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Car car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car.weight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 = 5000;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("car's weight is: " + </a:t>
            </a:r>
            <a:r>
              <a:rPr lang="en-US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car.weight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}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38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When</a:t>
            </a:r>
            <a:r>
              <a:rPr lang="en-IN" dirty="0"/>
              <a:t> we define an </a:t>
            </a:r>
            <a:r>
              <a:rPr lang="en-IN" b="1" dirty="0">
                <a:solidFill>
                  <a:srgbClr val="0070C0"/>
                </a:solidFill>
              </a:rPr>
              <a:t>inner nested class </a:t>
            </a:r>
            <a:r>
              <a:rPr lang="en-IN" dirty="0"/>
              <a:t>(</a:t>
            </a:r>
            <a:r>
              <a:rPr lang="en-IN" b="1" dirty="0">
                <a:solidFill>
                  <a:srgbClr val="C00000"/>
                </a:solidFill>
              </a:rPr>
              <a:t>or interface</a:t>
            </a:r>
            <a:r>
              <a:rPr lang="en-IN" dirty="0"/>
              <a:t>) </a:t>
            </a:r>
            <a:r>
              <a:rPr lang="en-IN" b="1" dirty="0">
                <a:solidFill>
                  <a:srgbClr val="00B050"/>
                </a:solidFill>
              </a:rPr>
              <a:t>inside an interface</a:t>
            </a:r>
            <a:r>
              <a:rPr lang="en-IN" dirty="0"/>
              <a:t>, the </a:t>
            </a:r>
            <a:r>
              <a:rPr lang="en-IN" b="1" dirty="0">
                <a:solidFill>
                  <a:srgbClr val="7030A0"/>
                </a:solidFill>
              </a:rPr>
              <a:t>nested class </a:t>
            </a:r>
            <a:r>
              <a:rPr lang="en-IN" dirty="0"/>
              <a:t>is declared implicitly </a:t>
            </a:r>
            <a:r>
              <a:rPr lang="en-IN" b="1" dirty="0">
                <a:solidFill>
                  <a:schemeClr val="tx2"/>
                </a:solidFill>
              </a:rPr>
              <a:t>public</a:t>
            </a:r>
            <a:r>
              <a:rPr lang="en-IN" dirty="0"/>
              <a:t> and </a:t>
            </a:r>
            <a:r>
              <a:rPr lang="en-IN" b="1" dirty="0">
                <a:solidFill>
                  <a:schemeClr val="tx2"/>
                </a:solidFill>
              </a:rPr>
              <a:t>static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This point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easy to remember</a:t>
            </a:r>
            <a:r>
              <a:rPr lang="en-IN" dirty="0"/>
              <a:t>: </a:t>
            </a:r>
            <a:r>
              <a:rPr lang="en-IN" b="1" dirty="0">
                <a:solidFill>
                  <a:srgbClr val="7030A0"/>
                </a:solidFill>
              </a:rPr>
              <a:t>any field </a:t>
            </a:r>
            <a:r>
              <a:rPr lang="en-IN" dirty="0"/>
              <a:t>in an </a:t>
            </a:r>
            <a:r>
              <a:rPr lang="en-IN" b="1" dirty="0">
                <a:solidFill>
                  <a:srgbClr val="C00000"/>
                </a:solidFill>
              </a:rPr>
              <a:t>interface </a:t>
            </a:r>
            <a:r>
              <a:rPr lang="en-IN" dirty="0"/>
              <a:t>is </a:t>
            </a:r>
            <a:r>
              <a:rPr lang="en-IN" b="1" dirty="0">
                <a:solidFill>
                  <a:srgbClr val="002060"/>
                </a:solidFill>
              </a:rPr>
              <a:t>implicitly declared </a:t>
            </a:r>
            <a:r>
              <a:rPr lang="en-IN" dirty="0"/>
              <a:t>as</a:t>
            </a:r>
            <a:r>
              <a:rPr lang="en-IN" b="1" dirty="0">
                <a:solidFill>
                  <a:srgbClr val="002060"/>
                </a:solidFill>
              </a:rPr>
              <a:t> </a:t>
            </a:r>
            <a:r>
              <a:rPr lang="en-IN" b="1" dirty="0">
                <a:solidFill>
                  <a:srgbClr val="0070C0"/>
                </a:solidFill>
              </a:rPr>
              <a:t>public</a:t>
            </a:r>
            <a:r>
              <a:rPr lang="en-IN" dirty="0"/>
              <a:t> and </a:t>
            </a:r>
            <a:r>
              <a:rPr lang="en-IN" b="1" dirty="0">
                <a:solidFill>
                  <a:srgbClr val="0070C0"/>
                </a:solidFill>
              </a:rPr>
              <a:t>static</a:t>
            </a:r>
            <a:r>
              <a:rPr lang="en-IN" dirty="0">
                <a:solidFill>
                  <a:srgbClr val="0070C0"/>
                </a:solidFill>
              </a:rPr>
              <a:t>,</a:t>
            </a:r>
            <a:r>
              <a:rPr lang="en-IN" dirty="0"/>
              <a:t> and </a:t>
            </a:r>
            <a:r>
              <a:rPr lang="en-IN" b="1" dirty="0">
                <a:solidFill>
                  <a:srgbClr val="C00000"/>
                </a:solidFill>
              </a:rPr>
              <a:t>static nested classes </a:t>
            </a:r>
            <a:r>
              <a:rPr lang="en-IN" dirty="0"/>
              <a:t>have this </a:t>
            </a:r>
            <a:r>
              <a:rPr lang="en-IN" b="1" dirty="0">
                <a:solidFill>
                  <a:srgbClr val="00B050"/>
                </a:solidFill>
              </a:rPr>
              <a:t>same </a:t>
            </a:r>
            <a:r>
              <a:rPr lang="en-IN" b="1" dirty="0" err="1">
                <a:solidFill>
                  <a:srgbClr val="00B050"/>
                </a:solidFill>
              </a:rPr>
              <a:t>behavior</a:t>
            </a:r>
            <a:r>
              <a:rPr lang="en-IN" b="1" dirty="0">
                <a:solidFill>
                  <a:srgbClr val="00B050"/>
                </a:solidFill>
              </a:rPr>
              <a:t>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Static nested classes </a:t>
            </a:r>
            <a:r>
              <a:rPr lang="en-IN" dirty="0"/>
              <a:t>can be declared </a:t>
            </a:r>
            <a:r>
              <a:rPr lang="en-IN" b="1" dirty="0">
                <a:solidFill>
                  <a:srgbClr val="7030A0"/>
                </a:solidFill>
              </a:rPr>
              <a:t>abstract</a:t>
            </a:r>
            <a:r>
              <a:rPr lang="en-IN" dirty="0"/>
              <a:t> or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b="1" dirty="0">
                <a:solidFill>
                  <a:srgbClr val="7030A0"/>
                </a:solidFill>
              </a:rPr>
              <a:t>final.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public class </a:t>
            </a:r>
            <a:r>
              <a:rPr lang="en-US" b="1" dirty="0" err="1">
                <a:solidFill>
                  <a:srgbClr val="002060"/>
                </a:solidFill>
              </a:rPr>
              <a:t>GeoLocation</a:t>
            </a:r>
            <a:r>
              <a:rPr lang="en-US" b="1" dirty="0">
                <a:solidFill>
                  <a:srgbClr val="002060"/>
                </a:solidFill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public static abstract class </a:t>
            </a:r>
            <a:r>
              <a:rPr lang="en-US" b="1" dirty="0" err="1">
                <a:solidFill>
                  <a:srgbClr val="00B050"/>
                </a:solidFill>
              </a:rPr>
              <a:t>LocationResult</a:t>
            </a:r>
            <a:r>
              <a:rPr lang="en-US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   </a:t>
            </a:r>
            <a:r>
              <a:rPr lang="en-US" b="1" dirty="0">
                <a:solidFill>
                  <a:schemeClr val="tx2"/>
                </a:solidFill>
              </a:rPr>
              <a:t>public abstract void </a:t>
            </a:r>
            <a:r>
              <a:rPr lang="en-US" b="1" dirty="0" err="1">
                <a:solidFill>
                  <a:schemeClr val="tx2"/>
                </a:solidFill>
              </a:rPr>
              <a:t>printLocation</a:t>
            </a:r>
            <a:r>
              <a:rPr lang="en-US" b="1" dirty="0">
                <a:solidFill>
                  <a:schemeClr val="tx2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}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Static nested classes </a:t>
            </a:r>
            <a:r>
              <a:rPr lang="en-IN" dirty="0"/>
              <a:t>can </a:t>
            </a:r>
            <a:r>
              <a:rPr lang="en-IN" b="1" dirty="0">
                <a:solidFill>
                  <a:srgbClr val="00B050"/>
                </a:solidFill>
              </a:rPr>
              <a:t>extend another class </a:t>
            </a:r>
            <a:r>
              <a:rPr lang="en-IN" dirty="0"/>
              <a:t>or it can be </a:t>
            </a:r>
            <a:r>
              <a:rPr lang="en-IN" b="1" dirty="0">
                <a:solidFill>
                  <a:srgbClr val="0070C0"/>
                </a:solidFill>
              </a:rPr>
              <a:t>used</a:t>
            </a:r>
            <a:r>
              <a:rPr lang="en-IN" dirty="0"/>
              <a:t> as a </a:t>
            </a:r>
            <a:r>
              <a:rPr lang="en-IN" b="1" dirty="0">
                <a:solidFill>
                  <a:srgbClr val="7030A0"/>
                </a:solidFill>
              </a:rPr>
              <a:t>base class.</a:t>
            </a:r>
          </a:p>
          <a:p>
            <a:endParaRPr lang="en-US" dirty="0"/>
          </a:p>
          <a:p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For example </a:t>
            </a:r>
            <a:r>
              <a:rPr lang="en-US" dirty="0"/>
              <a:t>, to use the class </a:t>
            </a:r>
            <a:r>
              <a:rPr lang="en-US" b="1" dirty="0" err="1">
                <a:solidFill>
                  <a:srgbClr val="0070C0"/>
                </a:solidFill>
              </a:rPr>
              <a:t>LocationResult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dirty="0"/>
              <a:t>we could </a:t>
            </a:r>
            <a:r>
              <a:rPr lang="en-US" b="1" dirty="0">
                <a:solidFill>
                  <a:srgbClr val="7030A0"/>
                </a:solidFill>
              </a:rPr>
              <a:t>create a class </a:t>
            </a:r>
            <a:r>
              <a:rPr lang="en-US" b="1" dirty="0">
                <a:solidFill>
                  <a:srgbClr val="C00000"/>
                </a:solidFill>
              </a:rPr>
              <a:t>extending</a:t>
            </a:r>
            <a:r>
              <a:rPr lang="en-US" dirty="0"/>
              <a:t> it using </a:t>
            </a:r>
            <a:r>
              <a:rPr lang="en-US" b="1" dirty="0">
                <a:solidFill>
                  <a:srgbClr val="002060"/>
                </a:solidFill>
              </a:rPr>
              <a:t>extends</a:t>
            </a:r>
            <a:r>
              <a:rPr lang="en-US" dirty="0"/>
              <a:t> as shown: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MyLocation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extends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GeoLocation.LocationResult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{ . . .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b="1" dirty="0">
                <a:solidFill>
                  <a:srgbClr val="7030A0"/>
                </a:solidFill>
              </a:rPr>
              <a:t>use it </a:t>
            </a:r>
            <a:r>
              <a:rPr lang="en-US" dirty="0"/>
              <a:t>with 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GeoLocation.LocationResult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instance </a:t>
            </a:r>
            <a:r>
              <a:rPr lang="en-US" dirty="0"/>
              <a:t>= ... </a:t>
            </a:r>
          </a:p>
          <a:p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2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Static nested classes </a:t>
            </a:r>
            <a:r>
              <a:rPr lang="en-IN" dirty="0"/>
              <a:t>can </a:t>
            </a:r>
            <a:r>
              <a:rPr lang="en-IN" b="1" dirty="0">
                <a:solidFill>
                  <a:srgbClr val="00B050"/>
                </a:solidFill>
              </a:rPr>
              <a:t>access</a:t>
            </a:r>
            <a:r>
              <a:rPr lang="en-IN" dirty="0"/>
              <a:t> the </a:t>
            </a:r>
            <a:r>
              <a:rPr lang="en-IN" b="1" dirty="0">
                <a:solidFill>
                  <a:srgbClr val="7030A0"/>
                </a:solidFill>
              </a:rPr>
              <a:t>members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outer class </a:t>
            </a:r>
            <a:r>
              <a:rPr lang="en-IN" dirty="0"/>
              <a:t>(</a:t>
            </a:r>
            <a:r>
              <a:rPr lang="en-IN" b="1" dirty="0">
                <a:solidFill>
                  <a:schemeClr val="tx2"/>
                </a:solidFill>
              </a:rPr>
              <a:t>only static members, obviously</a:t>
            </a:r>
            <a:r>
              <a:rPr lang="en-IN" dirty="0"/>
              <a:t>). </a:t>
            </a:r>
          </a:p>
          <a:p>
            <a:endParaRPr lang="en-US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outer class </a:t>
            </a:r>
            <a:r>
              <a:rPr lang="en-IN" dirty="0"/>
              <a:t>can also </a:t>
            </a:r>
            <a:r>
              <a:rPr lang="en-IN" b="1" dirty="0">
                <a:solidFill>
                  <a:srgbClr val="00B050"/>
                </a:solidFill>
              </a:rPr>
              <a:t>access</a:t>
            </a:r>
            <a:r>
              <a:rPr lang="en-IN" dirty="0"/>
              <a:t> the </a:t>
            </a:r>
            <a:r>
              <a:rPr lang="en-IN" b="1" dirty="0">
                <a:solidFill>
                  <a:srgbClr val="7030A0"/>
                </a:solidFill>
              </a:rPr>
              <a:t>members</a:t>
            </a:r>
            <a:r>
              <a:rPr lang="en-IN" dirty="0"/>
              <a:t> (even private members) of the </a:t>
            </a:r>
            <a:r>
              <a:rPr lang="en-IN" b="1" dirty="0">
                <a:solidFill>
                  <a:srgbClr val="C00000"/>
                </a:solidFill>
              </a:rPr>
              <a:t>nested class </a:t>
            </a:r>
            <a:r>
              <a:rPr lang="en-IN" dirty="0"/>
              <a:t>through an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dirty="0"/>
              <a:t>of </a:t>
            </a:r>
            <a:r>
              <a:rPr lang="en-IN" b="1" dirty="0">
                <a:solidFill>
                  <a:srgbClr val="0070C0"/>
                </a:solidFill>
              </a:rPr>
              <a:t>nested class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we </a:t>
            </a:r>
            <a:r>
              <a:rPr lang="en-IN" b="1" dirty="0">
                <a:solidFill>
                  <a:srgbClr val="00B050"/>
                </a:solidFill>
              </a:rPr>
              <a:t>don’t declare </a:t>
            </a:r>
            <a:r>
              <a:rPr lang="en-IN" dirty="0"/>
              <a:t>an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instance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nested class</a:t>
            </a:r>
            <a:r>
              <a:rPr lang="en-IN" dirty="0"/>
              <a:t>, the </a:t>
            </a:r>
            <a:r>
              <a:rPr lang="en-IN" b="1" dirty="0">
                <a:solidFill>
                  <a:srgbClr val="0070C0"/>
                </a:solidFill>
              </a:rPr>
              <a:t>outer class </a:t>
            </a:r>
            <a:r>
              <a:rPr lang="en-IN" dirty="0"/>
              <a:t>cannot </a:t>
            </a:r>
            <a:r>
              <a:rPr lang="en-IN" b="1" dirty="0">
                <a:solidFill>
                  <a:srgbClr val="C00000"/>
                </a:solidFill>
              </a:rPr>
              <a:t>access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nested class elements</a:t>
            </a:r>
            <a:r>
              <a:rPr lang="en-IN" dirty="0"/>
              <a:t> directly.</a:t>
            </a:r>
          </a:p>
          <a:p>
            <a:endParaRPr lang="en-IN" dirty="0"/>
          </a:p>
          <a:p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Use Of Static Nested Class?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Static nested class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/>
              <a:t>is used in the </a:t>
            </a:r>
            <a:r>
              <a:rPr lang="en-US" b="1" dirty="0">
                <a:solidFill>
                  <a:srgbClr val="00B050"/>
                </a:solidFill>
              </a:rPr>
              <a:t>builder pattern</a:t>
            </a:r>
            <a:r>
              <a:rPr lang="en-US" dirty="0"/>
              <a:t>. 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Static nested class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/>
              <a:t>can </a:t>
            </a:r>
            <a:r>
              <a:rPr lang="en-US" b="1" dirty="0">
                <a:solidFill>
                  <a:srgbClr val="0070C0"/>
                </a:solidFill>
              </a:rPr>
              <a:t>instantiate</a:t>
            </a:r>
            <a:r>
              <a:rPr lang="en-US" dirty="0"/>
              <a:t> it's </a:t>
            </a:r>
            <a:r>
              <a:rPr lang="en-US" b="1" dirty="0">
                <a:solidFill>
                  <a:srgbClr val="7030A0"/>
                </a:solidFill>
              </a:rPr>
              <a:t>outer class </a:t>
            </a:r>
            <a:r>
              <a:rPr lang="en-US" dirty="0"/>
              <a:t>even if it has a </a:t>
            </a:r>
            <a:r>
              <a:rPr lang="en-US" b="1" dirty="0">
                <a:solidFill>
                  <a:schemeClr val="tx2"/>
                </a:solidFill>
              </a:rPr>
              <a:t>private constructor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>
                <a:solidFill>
                  <a:srgbClr val="0070C0"/>
                </a:solidFill>
              </a:rPr>
              <a:t>can not do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same</a:t>
            </a:r>
            <a:r>
              <a:rPr lang="en-US" dirty="0"/>
              <a:t> with the </a:t>
            </a:r>
            <a:r>
              <a:rPr lang="en-US" b="1" dirty="0">
                <a:solidFill>
                  <a:srgbClr val="7030A0"/>
                </a:solidFill>
              </a:rPr>
              <a:t>inner class </a:t>
            </a:r>
            <a:r>
              <a:rPr lang="en-US" dirty="0"/>
              <a:t>as we need to have </a:t>
            </a:r>
            <a:r>
              <a:rPr lang="en-US" b="1" dirty="0">
                <a:solidFill>
                  <a:srgbClr val="C00000"/>
                </a:solidFill>
              </a:rPr>
              <a:t>object </a:t>
            </a:r>
            <a:r>
              <a:rPr lang="en-US" dirty="0"/>
              <a:t>of the </a:t>
            </a:r>
            <a:r>
              <a:rPr lang="en-US" b="1" dirty="0">
                <a:solidFill>
                  <a:srgbClr val="7030A0"/>
                </a:solidFill>
              </a:rPr>
              <a:t>outer class </a:t>
            </a:r>
            <a:r>
              <a:rPr lang="en-US" dirty="0"/>
              <a:t>created </a:t>
            </a:r>
            <a:r>
              <a:rPr lang="en-US" b="1" dirty="0">
                <a:solidFill>
                  <a:srgbClr val="00B050"/>
                </a:solidFill>
              </a:rPr>
              <a:t>prior to </a:t>
            </a:r>
            <a:r>
              <a:rPr lang="en-US" dirty="0"/>
              <a:t>accessing the </a:t>
            </a:r>
            <a:r>
              <a:rPr lang="en-US" b="1" dirty="0"/>
              <a:t>inner class</a:t>
            </a:r>
            <a:r>
              <a:rPr lang="en-US" dirty="0"/>
              <a:t>.</a:t>
            </a:r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59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What Is The Use Of Static Nested Class?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class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(int x)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("x: " + x);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Consolas" panose="020B0609020204030204" pitchFamily="49" charset="0"/>
              </a:rPr>
              <a:t>    static 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class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InnerClass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public static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createOuter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outer = new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(1);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return outer;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public class Test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 It is not possible to create outer instance from outside.</a:t>
            </a:r>
            <a:endParaRPr lang="en-US" sz="16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//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outer = new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(1);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OuterClass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outer=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OuterClass.InnerClass.createOuter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88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Pizza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//required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size;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//optional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withExtraCheese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Boolean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withExtraTomato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Challenge: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Write code to initialize object of Pizza class in a single line of code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54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simplest way </a:t>
            </a:r>
            <a:r>
              <a:rPr lang="en-US" dirty="0"/>
              <a:t>that </a:t>
            </a:r>
            <a:r>
              <a:rPr lang="en-US" b="1" dirty="0">
                <a:solidFill>
                  <a:srgbClr val="00B050"/>
                </a:solidFill>
              </a:rPr>
              <a:t>comes to our mind </a:t>
            </a:r>
            <a:r>
              <a:rPr lang="en-US" dirty="0"/>
              <a:t>for </a:t>
            </a:r>
            <a:r>
              <a:rPr lang="en-US" b="1" dirty="0">
                <a:solidFill>
                  <a:srgbClr val="002060"/>
                </a:solidFill>
              </a:rPr>
              <a:t>instantiating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initializing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Pizza object </a:t>
            </a:r>
            <a:r>
              <a:rPr lang="en-US" dirty="0"/>
              <a:t>is to create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Constructor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Constructor</a:t>
            </a:r>
            <a:r>
              <a:rPr lang="en-US" dirty="0"/>
              <a:t>  will accept </a:t>
            </a:r>
            <a:r>
              <a:rPr lang="en-US" b="1" dirty="0">
                <a:solidFill>
                  <a:srgbClr val="C00000"/>
                </a:solidFill>
              </a:rPr>
              <a:t>4 arguments </a:t>
            </a:r>
            <a:r>
              <a:rPr lang="en-US" dirty="0"/>
              <a:t>and will use them to </a:t>
            </a:r>
            <a:r>
              <a:rPr lang="en-US" b="1" dirty="0">
                <a:solidFill>
                  <a:srgbClr val="0070C0"/>
                </a:solidFill>
              </a:rPr>
              <a:t>initialize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11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b="1" dirty="0">
                <a:solidFill>
                  <a:srgbClr val="C00000"/>
                </a:solidFill>
              </a:rPr>
              <a:t>Car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// members of Car</a:t>
            </a:r>
          </a:p>
          <a:p>
            <a:pPr marL="0" indent="0">
              <a:buNone/>
            </a:pPr>
            <a:r>
              <a:rPr lang="en-US" dirty="0"/>
              <a:t>    class </a:t>
            </a:r>
            <a:r>
              <a:rPr lang="en-US" b="1" dirty="0">
                <a:solidFill>
                  <a:srgbClr val="002060"/>
                </a:solidFill>
              </a:rPr>
              <a:t>Engine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>
                <a:solidFill>
                  <a:srgbClr val="00B050"/>
                </a:solidFill>
              </a:rPr>
              <a:t>// members of Engine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45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Pizza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//required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size;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//optional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withExtraCheese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withExtraTomato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//a public constructor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public Pizza(String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name,String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size,boolean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withExtraCheese,boolean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withExtraTomato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	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this.HDD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=HDD;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	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this.RAM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=RAM;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this.withExtraCheese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withExtraCheese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	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this.withExtraTomato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withExtraTomato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20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Although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code</a:t>
            </a:r>
            <a:r>
              <a:rPr lang="en-US" dirty="0"/>
              <a:t> will </a:t>
            </a:r>
            <a:r>
              <a:rPr lang="en-US" b="1" dirty="0">
                <a:solidFill>
                  <a:srgbClr val="7030A0"/>
                </a:solidFill>
              </a:rPr>
              <a:t>work fine </a:t>
            </a:r>
            <a:r>
              <a:rPr lang="en-US" dirty="0"/>
              <a:t>but there are </a:t>
            </a:r>
            <a:r>
              <a:rPr lang="en-US" b="1" dirty="0">
                <a:solidFill>
                  <a:srgbClr val="00B050"/>
                </a:solidFill>
              </a:rPr>
              <a:t>3 issues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What if we do not want to pass any value to optional parameters ?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What will happen if the class contains many members ? 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How will a new developer who tries to instantiate those class remember the order of arguments ?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80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Another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Computer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//required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HDD;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RAM;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//optional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Challenge: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Write code to initialize object of Computer class in a single line of code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36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simplest way </a:t>
            </a:r>
            <a:r>
              <a:rPr lang="en-US" dirty="0"/>
              <a:t>that </a:t>
            </a:r>
            <a:r>
              <a:rPr lang="en-US" b="1" dirty="0">
                <a:solidFill>
                  <a:srgbClr val="00B050"/>
                </a:solidFill>
              </a:rPr>
              <a:t>comes to our mind </a:t>
            </a:r>
            <a:r>
              <a:rPr lang="en-US" dirty="0"/>
              <a:t>for </a:t>
            </a:r>
            <a:r>
              <a:rPr lang="en-US" b="1" dirty="0">
                <a:solidFill>
                  <a:srgbClr val="002060"/>
                </a:solidFill>
              </a:rPr>
              <a:t>instantiating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initializing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Computer object </a:t>
            </a:r>
            <a:r>
              <a:rPr lang="en-US" dirty="0"/>
              <a:t>is to create 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Constructor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Constructor</a:t>
            </a:r>
            <a:r>
              <a:rPr lang="en-US" dirty="0"/>
              <a:t>  will accept </a:t>
            </a:r>
            <a:r>
              <a:rPr lang="en-US" b="1" dirty="0">
                <a:solidFill>
                  <a:srgbClr val="C00000"/>
                </a:solidFill>
              </a:rPr>
              <a:t>4 arguments </a:t>
            </a:r>
            <a:r>
              <a:rPr lang="en-US" dirty="0"/>
              <a:t>and will use them to </a:t>
            </a:r>
            <a:r>
              <a:rPr lang="en-US" b="1" dirty="0">
                <a:solidFill>
                  <a:srgbClr val="0070C0"/>
                </a:solidFill>
              </a:rPr>
              <a:t>initialize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object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4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class Computer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//required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HDD;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String RAM;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//optional parameters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 //a public constructor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public Computer(String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HDD,String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RAM,Boolean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isGraphicsCardEnabled,Boolean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	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this.HDD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=HDD;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	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this.RAM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=RAM;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this.isGraphicsCardEnabled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	 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this.isBluetoothEnabled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610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Although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code</a:t>
            </a:r>
            <a:r>
              <a:rPr lang="en-US" dirty="0"/>
              <a:t> will </a:t>
            </a:r>
            <a:r>
              <a:rPr lang="en-US" b="1" dirty="0">
                <a:solidFill>
                  <a:srgbClr val="7030A0"/>
                </a:solidFill>
              </a:rPr>
              <a:t>work fine </a:t>
            </a:r>
            <a:r>
              <a:rPr lang="en-US" dirty="0"/>
              <a:t>but there are </a:t>
            </a:r>
            <a:r>
              <a:rPr lang="en-US" b="1" dirty="0">
                <a:solidFill>
                  <a:srgbClr val="00B050"/>
                </a:solidFill>
              </a:rPr>
              <a:t>3 issues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What if we do not want to pass any value to optional parameters ?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What will happen if the class contains many members ? </a:t>
            </a:r>
          </a:p>
          <a:p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How will a new developer who tries to instantiate those class remember the order of arguments ?</a:t>
            </a:r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tx2"/>
                </a:solidFill>
              </a:rPr>
              <a:t>understand</a:t>
            </a:r>
            <a:r>
              <a:rPr lang="en-US" dirty="0"/>
              <a:t> these </a:t>
            </a:r>
            <a:r>
              <a:rPr lang="en-US" b="1" dirty="0">
                <a:solidFill>
                  <a:srgbClr val="00B050"/>
                </a:solidFill>
              </a:rPr>
              <a:t>problems</a:t>
            </a:r>
            <a:r>
              <a:rPr lang="en-US" dirty="0"/>
              <a:t> , imagine we want to instantiate a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SmartHome</a:t>
            </a:r>
            <a:r>
              <a:rPr lang="en-US" dirty="0"/>
              <a:t> class as </a:t>
            </a:r>
            <a:r>
              <a:rPr lang="en-US" b="1" dirty="0">
                <a:solidFill>
                  <a:srgbClr val="0070C0"/>
                </a:solidFill>
              </a:rPr>
              <a:t>shown</a:t>
            </a:r>
            <a:r>
              <a:rPr lang="en-US" dirty="0"/>
              <a:t> in </a:t>
            </a:r>
            <a:r>
              <a:rPr lang="en-US" b="1" dirty="0">
                <a:solidFill>
                  <a:srgbClr val="002060"/>
                </a:solidFill>
              </a:rPr>
              <a:t>next slide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598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SmartHome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String name;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serialNumber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String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addressName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String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addressNumber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String city; 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	private String country; 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String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	private int light1PortNum;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int light2PortNum;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int door1PortNum;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int door2PortNum;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microwavePortNum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	private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tvPortNum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waterHeaterPortNum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	public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SmartHome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(String name,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serialNumber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addressName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addressNumber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String city, String country, String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postalCode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int light1PortNum, int light2PortNum, int door1PortNum, int door2PortNum,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microwavePortNum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tvPortNum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 int </a:t>
            </a:r>
            <a:r>
              <a:rPr lang="en-IN" sz="18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waterHeaterPortNum</a:t>
            </a: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IN" sz="1800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Assigning values in the constructor call</a:t>
            </a:r>
            <a:r>
              <a:rPr lang="en-IN" sz="1800" b="1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IN" sz="1800" b="1" i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 Getters and Setters</a:t>
            </a:r>
            <a:r>
              <a:rPr lang="en-IN" sz="1800" b="1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8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13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0C0"/>
                </a:solidFill>
                <a:effectLst/>
              </a:rPr>
              <a:t>We face </a:t>
            </a:r>
            <a:r>
              <a:rPr lang="en-US" b="1" i="0" dirty="0">
                <a:solidFill>
                  <a:srgbClr val="00B050"/>
                </a:solidFill>
                <a:effectLst/>
              </a:rPr>
              <a:t>too many arguments </a:t>
            </a:r>
            <a:r>
              <a:rPr lang="en-US" b="0" i="0" dirty="0">
                <a:effectLst/>
              </a:rPr>
              <a:t>in the 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</a:rPr>
              <a:t>constructor</a:t>
            </a:r>
            <a:r>
              <a:rPr lang="en-US" b="0" i="0" dirty="0">
                <a:effectLst/>
              </a:rPr>
              <a:t>, and with </a:t>
            </a:r>
            <a:r>
              <a:rPr lang="en-US" b="1" i="0" dirty="0">
                <a:solidFill>
                  <a:schemeClr val="tx2"/>
                </a:solidFill>
                <a:effectLst/>
              </a:rPr>
              <a:t>low type-variety</a:t>
            </a:r>
            <a:r>
              <a:rPr lang="en-US" b="0" i="0" dirty="0">
                <a:effectLst/>
              </a:rPr>
              <a:t>, we'll be </a:t>
            </a:r>
            <a:r>
              <a:rPr lang="en-US" b="1" i="0" dirty="0">
                <a:solidFill>
                  <a:srgbClr val="002060"/>
                </a:solidFill>
                <a:effectLst/>
              </a:rPr>
              <a:t>looking at </a:t>
            </a:r>
            <a:r>
              <a:rPr lang="en-US" b="0" i="0" dirty="0">
                <a:effectLst/>
              </a:rPr>
              <a:t>a </a:t>
            </a:r>
            <a:r>
              <a:rPr lang="en-US" b="1" i="0" dirty="0">
                <a:solidFill>
                  <a:srgbClr val="0070C0"/>
                </a:solidFill>
                <a:effectLst/>
              </a:rPr>
              <a:t>huge constructor call </a:t>
            </a:r>
            <a:r>
              <a:rPr lang="en-US" b="0" i="0" dirty="0">
                <a:effectLst/>
              </a:rPr>
              <a:t>with </a:t>
            </a:r>
            <a:r>
              <a:rPr lang="en-US" b="1" i="0" dirty="0">
                <a:solidFill>
                  <a:srgbClr val="7030A0"/>
                </a:solidFill>
                <a:effectLst/>
              </a:rPr>
              <a:t>no way of knowing what's what</a:t>
            </a:r>
            <a:r>
              <a:rPr lang="en-US" b="0" i="0" dirty="0">
                <a:effectLst/>
              </a:rPr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i="0" dirty="0">
                <a:solidFill>
                  <a:srgbClr val="0070C0"/>
                </a:solidFill>
                <a:effectLst/>
              </a:rPr>
              <a:t>he code </a:t>
            </a:r>
            <a:r>
              <a:rPr lang="en-US" b="0" i="0" dirty="0">
                <a:effectLst/>
              </a:rPr>
              <a:t>has become </a:t>
            </a:r>
            <a:r>
              <a:rPr lang="en-US" b="1" i="0" u="sng" dirty="0">
                <a:solidFill>
                  <a:srgbClr val="00B050"/>
                </a:solidFill>
                <a:effectLst/>
              </a:rPr>
              <a:t>unreadable</a:t>
            </a:r>
            <a:r>
              <a:rPr lang="en-US" b="0" i="0" dirty="0">
                <a:effectLst/>
              </a:rPr>
              <a:t> and </a:t>
            </a:r>
            <a:r>
              <a:rPr lang="en-US" b="1" i="0" u="sng" dirty="0">
                <a:solidFill>
                  <a:srgbClr val="00B050"/>
                </a:solidFill>
                <a:effectLst/>
              </a:rPr>
              <a:t>incomprehensible</a:t>
            </a:r>
            <a:endParaRPr lang="en-US" b="1" u="sng" dirty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69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 Better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This</a:t>
            </a:r>
            <a:r>
              <a:rPr lang="en-US" dirty="0"/>
              <a:t> is where the </a:t>
            </a:r>
            <a:r>
              <a:rPr lang="en-US" b="1" dirty="0">
                <a:solidFill>
                  <a:srgbClr val="C00000"/>
                </a:solidFill>
              </a:rPr>
              <a:t>Builder Pattern </a:t>
            </a:r>
            <a:r>
              <a:rPr lang="en-US" dirty="0"/>
              <a:t>jumps in: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Builder Pattern </a:t>
            </a:r>
            <a:r>
              <a:rPr lang="en-US" dirty="0"/>
              <a:t>separates the </a:t>
            </a:r>
            <a:r>
              <a:rPr lang="en-US" b="1" dirty="0">
                <a:solidFill>
                  <a:srgbClr val="7030A0"/>
                </a:solidFill>
              </a:rPr>
              <a:t>construction</a:t>
            </a:r>
            <a:r>
              <a:rPr lang="en-US" dirty="0"/>
              <a:t> from the </a:t>
            </a:r>
            <a:r>
              <a:rPr lang="en-US" b="1" dirty="0">
                <a:solidFill>
                  <a:srgbClr val="00B050"/>
                </a:solidFill>
              </a:rPr>
              <a:t>representation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What does </a:t>
            </a:r>
            <a:r>
              <a:rPr lang="en-US" dirty="0"/>
              <a:t>this </a:t>
            </a:r>
            <a:r>
              <a:rPr lang="en-US" b="1" dirty="0">
                <a:solidFill>
                  <a:srgbClr val="00B050"/>
                </a:solidFill>
              </a:rPr>
              <a:t>mean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 Better 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construction</a:t>
            </a:r>
            <a:r>
              <a:rPr lang="en-US" dirty="0"/>
              <a:t> is done in the </a:t>
            </a:r>
            <a:r>
              <a:rPr lang="en-US" b="1" dirty="0">
                <a:solidFill>
                  <a:srgbClr val="C00000"/>
                </a:solidFill>
              </a:rPr>
              <a:t>class</a:t>
            </a:r>
            <a:r>
              <a:rPr lang="en-US" dirty="0"/>
              <a:t> itself.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representation</a:t>
            </a:r>
            <a:r>
              <a:rPr lang="en-US" dirty="0"/>
              <a:t> is what </a:t>
            </a:r>
            <a:r>
              <a:rPr lang="en-US" b="1" dirty="0">
                <a:solidFill>
                  <a:srgbClr val="C00000"/>
                </a:solidFill>
              </a:rPr>
              <a:t>we see </a:t>
            </a:r>
            <a:r>
              <a:rPr lang="en-US" dirty="0"/>
              <a:t>as the </a:t>
            </a:r>
            <a:r>
              <a:rPr lang="en-US" b="1" dirty="0">
                <a:solidFill>
                  <a:srgbClr val="0070C0"/>
                </a:solidFill>
              </a:rPr>
              <a:t>user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class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Right now</a:t>
            </a:r>
            <a:r>
              <a:rPr lang="en-US" dirty="0"/>
              <a:t>, our </a:t>
            </a:r>
            <a:r>
              <a:rPr lang="en-US" b="1" dirty="0">
                <a:solidFill>
                  <a:srgbClr val="C00000"/>
                </a:solidFill>
              </a:rPr>
              <a:t>classes</a:t>
            </a:r>
            <a:r>
              <a:rPr lang="en-US" dirty="0"/>
              <a:t> have </a:t>
            </a:r>
            <a:r>
              <a:rPr lang="en-US" b="1" dirty="0">
                <a:solidFill>
                  <a:srgbClr val="0070C0"/>
                </a:solidFill>
              </a:rPr>
              <a:t>these two tied together </a:t>
            </a:r>
            <a:r>
              <a:rPr lang="en-US" dirty="0"/>
              <a:t>- we </a:t>
            </a:r>
            <a:r>
              <a:rPr lang="en-US" b="1" dirty="0">
                <a:solidFill>
                  <a:srgbClr val="002060"/>
                </a:solidFill>
              </a:rPr>
              <a:t>directly call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constructor</a:t>
            </a:r>
            <a:r>
              <a:rPr lang="en-US" dirty="0"/>
              <a:t> with the </a:t>
            </a:r>
            <a:r>
              <a:rPr lang="en-US" b="1" dirty="0">
                <a:solidFill>
                  <a:srgbClr val="7030A0"/>
                </a:solidFill>
              </a:rPr>
              <a:t>passed arguments.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By separating these two</a:t>
            </a:r>
            <a:r>
              <a:rPr lang="en-US" dirty="0"/>
              <a:t>, we can make the </a:t>
            </a:r>
            <a:r>
              <a:rPr lang="en-US" b="1" dirty="0">
                <a:solidFill>
                  <a:srgbClr val="00B050"/>
                </a:solidFill>
              </a:rPr>
              <a:t>representation</a:t>
            </a:r>
            <a:r>
              <a:rPr lang="en-US" dirty="0"/>
              <a:t> of the class </a:t>
            </a:r>
            <a:r>
              <a:rPr lang="en-US" b="1" dirty="0">
                <a:solidFill>
                  <a:srgbClr val="7030A0"/>
                </a:solidFill>
              </a:rPr>
              <a:t>a lot simpler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neater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readable</a:t>
            </a:r>
            <a:r>
              <a:rPr lang="en-US" dirty="0"/>
              <a:t>, while the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constructor</a:t>
            </a:r>
            <a:r>
              <a:rPr lang="en-US" dirty="0"/>
              <a:t> does </a:t>
            </a:r>
            <a:r>
              <a:rPr lang="en-US" b="1" dirty="0">
                <a:solidFill>
                  <a:srgbClr val="C00000"/>
                </a:solidFill>
              </a:rPr>
              <a:t>its part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263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Grouping Related Code Together</a:t>
            </a:r>
            <a:r>
              <a:rPr lang="en-US" b="1" i="1" dirty="0"/>
              <a:t>: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Some classes </a:t>
            </a:r>
            <a:r>
              <a:rPr lang="en-US" dirty="0"/>
              <a:t>are only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useful to others</a:t>
            </a:r>
            <a:r>
              <a:rPr lang="en-US" dirty="0"/>
              <a:t>, e.g. the </a:t>
            </a:r>
            <a:r>
              <a:rPr lang="en-US" b="1" dirty="0">
                <a:solidFill>
                  <a:srgbClr val="002060"/>
                </a:solidFill>
              </a:rPr>
              <a:t>Engine</a:t>
            </a:r>
            <a:r>
              <a:rPr lang="en-US" dirty="0"/>
              <a:t> class and </a:t>
            </a:r>
            <a:r>
              <a:rPr lang="en-US" b="1" dirty="0">
                <a:solidFill>
                  <a:srgbClr val="C00000"/>
                </a:solidFill>
              </a:rPr>
              <a:t>Car</a:t>
            </a:r>
            <a:r>
              <a:rPr lang="en-US" dirty="0"/>
              <a:t> class in the </a:t>
            </a:r>
            <a:r>
              <a:rPr lang="en-US" b="1" dirty="0">
                <a:solidFill>
                  <a:srgbClr val="7030A0"/>
                </a:solidFill>
              </a:rPr>
              <a:t>above example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using </a:t>
            </a:r>
            <a:r>
              <a:rPr lang="en-US" b="1" dirty="0">
                <a:solidFill>
                  <a:srgbClr val="7030A0"/>
                </a:solidFill>
              </a:rPr>
              <a:t>nested classes</a:t>
            </a:r>
            <a:r>
              <a:rPr lang="en-US" dirty="0"/>
              <a:t>, related code is </a:t>
            </a:r>
            <a:r>
              <a:rPr lang="en-US" b="1" dirty="0">
                <a:solidFill>
                  <a:srgbClr val="00B050"/>
                </a:solidFill>
              </a:rPr>
              <a:t>grouped together</a:t>
            </a:r>
            <a:r>
              <a:rPr lang="en-US" dirty="0"/>
              <a:t> which gives us more </a:t>
            </a:r>
            <a:r>
              <a:rPr lang="en-US" b="1" dirty="0">
                <a:solidFill>
                  <a:srgbClr val="C00000"/>
                </a:solidFill>
              </a:rPr>
              <a:t>flexibility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controllability</a:t>
            </a:r>
            <a:r>
              <a:rPr lang="en-US" dirty="0"/>
              <a:t> in writing code.</a:t>
            </a:r>
          </a:p>
        </p:txBody>
      </p:sp>
    </p:spTree>
    <p:extLst>
      <p:ext uri="{BB962C8B-B14F-4D97-AF65-F5344CB8AC3E}">
        <p14:creationId xmlns:p14="http://schemas.microsoft.com/office/powerpoint/2010/main" val="397365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400" dirty="0"/>
              <a:t>How To Implement Builder Design Pattern ?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There </a:t>
            </a:r>
            <a:r>
              <a:rPr lang="en-US" dirty="0"/>
              <a:t>are </a:t>
            </a:r>
            <a:r>
              <a:rPr lang="en-US" b="1" dirty="0">
                <a:solidFill>
                  <a:srgbClr val="00B050"/>
                </a:solidFill>
              </a:rPr>
              <a:t>few steps </a:t>
            </a:r>
            <a:r>
              <a:rPr lang="en-US" dirty="0"/>
              <a:t>to take </a:t>
            </a:r>
            <a:r>
              <a:rPr lang="en-US" b="1" dirty="0">
                <a:solidFill>
                  <a:srgbClr val="C00000"/>
                </a:solidFill>
              </a:rPr>
              <a:t>in order to implement </a:t>
            </a:r>
            <a:r>
              <a:rPr lang="en-US" dirty="0"/>
              <a:t>the </a:t>
            </a:r>
            <a:r>
              <a:rPr lang="en-US" b="1" dirty="0">
                <a:solidFill>
                  <a:srgbClr val="002060"/>
                </a:solidFill>
              </a:rPr>
              <a:t>Builder Pattern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Continuing</a:t>
            </a:r>
            <a:r>
              <a:rPr lang="en-US" dirty="0"/>
              <a:t> with our </a:t>
            </a:r>
            <a:r>
              <a:rPr lang="en-US" b="1" dirty="0">
                <a:solidFill>
                  <a:srgbClr val="00B050"/>
                </a:solidFill>
              </a:rPr>
              <a:t>first example</a:t>
            </a:r>
            <a:r>
              <a:rPr lang="en-US" dirty="0"/>
              <a:t>, we'll use the </a:t>
            </a:r>
            <a:r>
              <a:rPr lang="en-US" b="1" dirty="0">
                <a:solidFill>
                  <a:srgbClr val="C00000"/>
                </a:solidFill>
              </a:rPr>
              <a:t>Computer</a:t>
            </a:r>
            <a:r>
              <a:rPr lang="en-US" dirty="0"/>
              <a:t> class to </a:t>
            </a:r>
            <a:r>
              <a:rPr lang="en-US" b="1" dirty="0">
                <a:solidFill>
                  <a:srgbClr val="7030A0"/>
                </a:solidFill>
              </a:rPr>
              <a:t>show these steps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static builder class </a:t>
            </a:r>
            <a:r>
              <a:rPr lang="en-US" dirty="0"/>
              <a:t>should be </a:t>
            </a:r>
            <a:r>
              <a:rPr lang="en-US" b="1" dirty="0">
                <a:solidFill>
                  <a:srgbClr val="00B050"/>
                </a:solidFill>
              </a:rPr>
              <a:t>nested</a:t>
            </a:r>
            <a:r>
              <a:rPr lang="en-US" dirty="0"/>
              <a:t> in our </a:t>
            </a:r>
            <a:r>
              <a:rPr lang="en-US" b="1" dirty="0">
                <a:solidFill>
                  <a:srgbClr val="C00000"/>
                </a:solidFill>
              </a:rPr>
              <a:t>Computer </a:t>
            </a:r>
            <a:r>
              <a:rPr lang="en-US" dirty="0"/>
              <a:t>class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Computer</a:t>
            </a:r>
            <a:r>
              <a:rPr lang="en-US" dirty="0"/>
              <a:t> constructor </a:t>
            </a:r>
            <a:r>
              <a:rPr lang="en-US" b="1" dirty="0">
                <a:solidFill>
                  <a:srgbClr val="00B050"/>
                </a:solidFill>
              </a:rPr>
              <a:t>should be private </a:t>
            </a:r>
            <a:r>
              <a:rPr lang="en-US" dirty="0"/>
              <a:t>so the </a:t>
            </a:r>
            <a:r>
              <a:rPr lang="en-US" b="1" dirty="0">
                <a:solidFill>
                  <a:srgbClr val="7030A0"/>
                </a:solidFill>
              </a:rPr>
              <a:t>end-user</a:t>
            </a:r>
            <a:r>
              <a:rPr lang="en-US" dirty="0"/>
              <a:t> can't call it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builder class </a:t>
            </a:r>
            <a:r>
              <a:rPr lang="en-US" dirty="0"/>
              <a:t>should have an </a:t>
            </a:r>
            <a:r>
              <a:rPr lang="en-US" b="1" dirty="0">
                <a:solidFill>
                  <a:srgbClr val="7030A0"/>
                </a:solidFill>
              </a:rPr>
              <a:t>intuitive name</a:t>
            </a:r>
            <a:r>
              <a:rPr lang="en-US" dirty="0"/>
              <a:t>, like </a:t>
            </a:r>
            <a:r>
              <a:rPr lang="en-US" b="1" dirty="0" err="1">
                <a:solidFill>
                  <a:srgbClr val="C00000"/>
                </a:solidFill>
              </a:rPr>
              <a:t>ComputerBuilder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ComputerBuilder</a:t>
            </a:r>
            <a:r>
              <a:rPr lang="en-US" dirty="0"/>
              <a:t> class </a:t>
            </a:r>
            <a:r>
              <a:rPr lang="en-US" b="1" dirty="0">
                <a:solidFill>
                  <a:srgbClr val="0070C0"/>
                </a:solidFill>
              </a:rPr>
              <a:t>will have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same fields </a:t>
            </a:r>
            <a:r>
              <a:rPr lang="en-US" dirty="0"/>
              <a:t>as the </a:t>
            </a:r>
            <a:r>
              <a:rPr lang="en-US" b="1" dirty="0">
                <a:solidFill>
                  <a:srgbClr val="C00000"/>
                </a:solidFill>
              </a:rPr>
              <a:t>Computer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3513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400" dirty="0"/>
              <a:t>How To Implement Builder Design Pattern ?</a:t>
            </a:r>
            <a:endParaRPr lang="en-IN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0070C0"/>
                </a:solidFill>
              </a:rPr>
              <a:t>The fields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Computer</a:t>
            </a:r>
            <a:r>
              <a:rPr lang="en-US" dirty="0"/>
              <a:t> class can be </a:t>
            </a:r>
            <a:r>
              <a:rPr lang="en-US" b="1" dirty="0">
                <a:solidFill>
                  <a:srgbClr val="00B050"/>
                </a:solidFill>
              </a:rPr>
              <a:t>final</a:t>
            </a:r>
            <a:r>
              <a:rPr lang="en-US" dirty="0"/>
              <a:t> or </a:t>
            </a:r>
            <a:r>
              <a:rPr lang="en-US" b="1" dirty="0">
                <a:solidFill>
                  <a:srgbClr val="7030A0"/>
                </a:solidFill>
              </a:rPr>
              <a:t>not</a:t>
            </a:r>
            <a:r>
              <a:rPr lang="en-US" dirty="0"/>
              <a:t>, depending if we want it to be </a:t>
            </a:r>
            <a:r>
              <a:rPr lang="en-US" b="1" dirty="0">
                <a:solidFill>
                  <a:srgbClr val="00B050"/>
                </a:solidFill>
              </a:rPr>
              <a:t>immutable</a:t>
            </a:r>
            <a:r>
              <a:rPr lang="en-US" dirty="0"/>
              <a:t> or not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rgbClr val="C00000"/>
                </a:solidFill>
              </a:rPr>
              <a:t>ComputerBuilder</a:t>
            </a:r>
            <a:r>
              <a:rPr lang="en-US" dirty="0"/>
              <a:t> class will </a:t>
            </a:r>
            <a:r>
              <a:rPr lang="en-US" b="1" dirty="0">
                <a:solidFill>
                  <a:srgbClr val="7030A0"/>
                </a:solidFill>
              </a:rPr>
              <a:t>contain methods </a:t>
            </a:r>
            <a:r>
              <a:rPr lang="en-US" dirty="0"/>
              <a:t>that set the </a:t>
            </a:r>
            <a:r>
              <a:rPr lang="en-US" b="1" dirty="0">
                <a:solidFill>
                  <a:srgbClr val="0070C0"/>
                </a:solidFill>
              </a:rPr>
              <a:t>values</a:t>
            </a:r>
            <a:r>
              <a:rPr lang="en-US" dirty="0"/>
              <a:t>, similar to </a:t>
            </a:r>
            <a:r>
              <a:rPr lang="en-US" b="1" dirty="0">
                <a:solidFill>
                  <a:srgbClr val="002060"/>
                </a:solidFill>
              </a:rPr>
              <a:t>setter methods. 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These methods </a:t>
            </a:r>
            <a:r>
              <a:rPr lang="en-US" dirty="0"/>
              <a:t>will feature the </a:t>
            </a:r>
            <a:r>
              <a:rPr lang="en-US" b="1" dirty="0" err="1">
                <a:solidFill>
                  <a:srgbClr val="0070C0"/>
                </a:solidFill>
              </a:rPr>
              <a:t>ComputerBuilder</a:t>
            </a:r>
            <a:r>
              <a:rPr lang="en-US" dirty="0"/>
              <a:t> as the </a:t>
            </a:r>
            <a:r>
              <a:rPr lang="en-US" b="1" dirty="0">
                <a:solidFill>
                  <a:srgbClr val="00B050"/>
                </a:solidFill>
              </a:rPr>
              <a:t>return type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assign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passed values </a:t>
            </a:r>
            <a:r>
              <a:rPr lang="en-US" dirty="0"/>
              <a:t>to the </a:t>
            </a:r>
            <a:r>
              <a:rPr lang="en-US" b="1" dirty="0">
                <a:solidFill>
                  <a:srgbClr val="002060"/>
                </a:solidFill>
              </a:rPr>
              <a:t>fields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static builder class</a:t>
            </a: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static builder class </a:t>
            </a:r>
            <a:r>
              <a:rPr lang="en-US" dirty="0"/>
              <a:t>will contain a </a:t>
            </a:r>
            <a:r>
              <a:rPr lang="en-US" b="1" dirty="0">
                <a:solidFill>
                  <a:srgbClr val="0070C0"/>
                </a:solidFill>
              </a:rPr>
              <a:t>build() </a:t>
            </a:r>
            <a:r>
              <a:rPr lang="en-US" dirty="0"/>
              <a:t>method that </a:t>
            </a:r>
            <a:r>
              <a:rPr lang="en-US" b="1" dirty="0">
                <a:solidFill>
                  <a:srgbClr val="7030A0"/>
                </a:solidFill>
              </a:rPr>
              <a:t>injects these values </a:t>
            </a:r>
            <a:r>
              <a:rPr lang="en-US" dirty="0"/>
              <a:t>into </a:t>
            </a:r>
            <a:r>
              <a:rPr lang="en-US" b="1" dirty="0">
                <a:solidFill>
                  <a:srgbClr val="C00000"/>
                </a:solidFill>
              </a:rPr>
              <a:t>Computer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returns</a:t>
            </a:r>
            <a:r>
              <a:rPr lang="en-US" dirty="0"/>
              <a:t> an </a:t>
            </a:r>
            <a:r>
              <a:rPr lang="en-US" b="1" dirty="0">
                <a:solidFill>
                  <a:srgbClr val="7030A0"/>
                </a:solidFill>
              </a:rPr>
              <a:t>instance</a:t>
            </a:r>
            <a:r>
              <a:rPr lang="en-US" dirty="0"/>
              <a:t> of it.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 class Computer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//required parameters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private String HDD;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private String RAM;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//optional parameters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private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public String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getHDD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return HDD;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public String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getRAM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return RAM;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74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return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public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return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private Computer(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ComputerBuilder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builder)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this.HDD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builder.HDD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this.RAM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builder.RAM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builder.isGraphicsCardEnabled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builder.isBluetoothEnabled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34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//Builder Class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 static class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ComputerBuilder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required parameters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private String HDD;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private String RAM;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optional parameters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private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private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public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ComputerBuilder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(String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hdd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, String ram){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this.HDD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hdd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this.RAM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=ram;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8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ComputerBuilder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isGraphicsCardEnabled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return this;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public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ComputerBuilder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this.isBluetoothEnabled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isBluetoothEnabled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return this;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public Computer build(){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	return new Computer(this);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99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Solution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TestBuilderPattern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Computer comp = new Computer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ComputerBuilder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("500 GB", "2 GB")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setBluetoothEnabled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(true)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setGraphicsCardEnabled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(true)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.build();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4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b="1" dirty="0">
                <a:solidFill>
                  <a:srgbClr val="7030A0"/>
                </a:solidFill>
              </a:rPr>
              <a:t>define</a:t>
            </a:r>
            <a:r>
              <a:rPr lang="en-IN" dirty="0"/>
              <a:t> a </a:t>
            </a:r>
            <a:r>
              <a:rPr lang="en-IN" b="1" dirty="0">
                <a:solidFill>
                  <a:srgbClr val="0070C0"/>
                </a:solidFill>
              </a:rPr>
              <a:t>class</a:t>
            </a:r>
            <a:r>
              <a:rPr lang="en-IN" dirty="0"/>
              <a:t> (</a:t>
            </a:r>
            <a:r>
              <a:rPr lang="en-IN" b="1" dirty="0">
                <a:solidFill>
                  <a:srgbClr val="C00000"/>
                </a:solidFill>
              </a:rPr>
              <a:t>or an interface</a:t>
            </a:r>
            <a:r>
              <a:rPr lang="en-IN" dirty="0"/>
              <a:t>) as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non-static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member</a:t>
            </a:r>
            <a:r>
              <a:rPr lang="en-IN" dirty="0"/>
              <a:t> inside </a:t>
            </a:r>
            <a:r>
              <a:rPr lang="en-IN" b="1" dirty="0">
                <a:solidFill>
                  <a:srgbClr val="0070C0"/>
                </a:solidFill>
              </a:rPr>
              <a:t>another class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chemeClr val="tx2"/>
                </a:solidFill>
              </a:rPr>
              <a:t>How about declaring a class or an interface inside an interface?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As we saw </a:t>
            </a:r>
            <a:r>
              <a:rPr lang="en-IN" dirty="0"/>
              <a:t>in </a:t>
            </a:r>
            <a:r>
              <a:rPr lang="en-IN" b="1" dirty="0">
                <a:solidFill>
                  <a:srgbClr val="002060"/>
                </a:solidFill>
              </a:rPr>
              <a:t>earlier slide </a:t>
            </a:r>
            <a:r>
              <a:rPr lang="en-IN" dirty="0"/>
              <a:t>when we </a:t>
            </a:r>
            <a:r>
              <a:rPr lang="en-IN" b="1" dirty="0">
                <a:solidFill>
                  <a:srgbClr val="C00000"/>
                </a:solidFill>
              </a:rPr>
              <a:t>define</a:t>
            </a:r>
            <a:r>
              <a:rPr lang="en-IN" dirty="0"/>
              <a:t> a </a:t>
            </a:r>
            <a:r>
              <a:rPr lang="en-IN" b="1" dirty="0">
                <a:solidFill>
                  <a:srgbClr val="0070C0"/>
                </a:solidFill>
              </a:rPr>
              <a:t>class</a:t>
            </a:r>
            <a:r>
              <a:rPr lang="en-IN" dirty="0"/>
              <a:t> or an </a:t>
            </a:r>
            <a:r>
              <a:rPr lang="en-IN" b="1" dirty="0">
                <a:solidFill>
                  <a:srgbClr val="0070C0"/>
                </a:solidFill>
              </a:rPr>
              <a:t>interface</a:t>
            </a:r>
            <a:r>
              <a:rPr lang="en-IN" dirty="0"/>
              <a:t> inside an </a:t>
            </a:r>
            <a:r>
              <a:rPr lang="en-IN" b="1" dirty="0">
                <a:solidFill>
                  <a:srgbClr val="C00000"/>
                </a:solidFill>
              </a:rPr>
              <a:t>interface</a:t>
            </a:r>
            <a:r>
              <a:rPr lang="en-IN" dirty="0"/>
              <a:t>, it is </a:t>
            </a:r>
            <a:r>
              <a:rPr lang="en-IN" b="1" u="sng" dirty="0">
                <a:solidFill>
                  <a:srgbClr val="00B050"/>
                </a:solidFill>
              </a:rPr>
              <a:t>implicitly static</a:t>
            </a:r>
            <a:r>
              <a:rPr lang="en-IN" dirty="0"/>
              <a:t>. 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b="1" u="sng" dirty="0">
                <a:solidFill>
                  <a:srgbClr val="7030A0"/>
                </a:solidFill>
              </a:rPr>
              <a:t>So, it is not possible to declare a non-static inner interface! 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9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That leaves </a:t>
            </a:r>
            <a:r>
              <a:rPr lang="en-IN" b="1" dirty="0">
                <a:solidFill>
                  <a:srgbClr val="C00000"/>
                </a:solidFill>
              </a:rPr>
              <a:t>two possibilities</a:t>
            </a:r>
            <a:r>
              <a:rPr lang="en-IN" dirty="0"/>
              <a:t>: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class Outer {</a:t>
            </a:r>
            <a:r>
              <a:rPr lang="en-IN" dirty="0"/>
              <a:t>           </a:t>
            </a:r>
            <a:r>
              <a:rPr lang="en-IN" dirty="0">
                <a:solidFill>
                  <a:srgbClr val="00B050"/>
                </a:solidFill>
              </a:rPr>
              <a:t>// an outer class has an inner class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>
                <a:solidFill>
                  <a:srgbClr val="0070C0"/>
                </a:solidFill>
              </a:rPr>
              <a:t>class Inner { }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70C0"/>
                </a:solidFill>
              </a:rPr>
              <a:t>class Outer { </a:t>
            </a:r>
            <a:r>
              <a:rPr lang="en-IN" dirty="0"/>
              <a:t>          </a:t>
            </a:r>
            <a:r>
              <a:rPr lang="en-IN" dirty="0">
                <a:solidFill>
                  <a:srgbClr val="00B050"/>
                </a:solidFill>
              </a:rPr>
              <a:t>// an outer class has an inner interface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>
                <a:solidFill>
                  <a:srgbClr val="0070C0"/>
                </a:solidFill>
              </a:rPr>
              <a:t>interface Inner { }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}</a:t>
            </a:r>
            <a:br>
              <a:rPr lang="en-IN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Create</a:t>
            </a:r>
            <a:r>
              <a:rPr lang="en-IN" dirty="0"/>
              <a:t> a </a:t>
            </a:r>
            <a:r>
              <a:rPr lang="en-IN" b="1" dirty="0">
                <a:solidFill>
                  <a:srgbClr val="0070C0"/>
                </a:solidFill>
              </a:rPr>
              <a:t>Point</a:t>
            </a:r>
            <a:r>
              <a:rPr lang="en-IN" dirty="0"/>
              <a:t> class </a:t>
            </a:r>
            <a:r>
              <a:rPr lang="en-IN" b="1" dirty="0">
                <a:solidFill>
                  <a:srgbClr val="00B050"/>
                </a:solidFill>
              </a:rPr>
              <a:t>to implement </a:t>
            </a:r>
            <a:r>
              <a:rPr lang="en-IN" dirty="0"/>
              <a:t>the </a:t>
            </a:r>
            <a:r>
              <a:rPr lang="en-IN" b="1" dirty="0" err="1">
                <a:solidFill>
                  <a:srgbClr val="C00000"/>
                </a:solidFill>
              </a:rPr>
              <a:t>center</a:t>
            </a:r>
            <a:r>
              <a:rPr lang="en-IN" dirty="0"/>
              <a:t> of a </a:t>
            </a:r>
            <a:r>
              <a:rPr lang="en-IN" b="1" dirty="0">
                <a:solidFill>
                  <a:srgbClr val="0070C0"/>
                </a:solidFill>
              </a:rPr>
              <a:t>Circle</a:t>
            </a:r>
            <a:r>
              <a:rPr lang="en-IN" dirty="0">
                <a:solidFill>
                  <a:srgbClr val="0070C0"/>
                </a:solidFill>
              </a:rPr>
              <a:t>. </a:t>
            </a: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Since</a:t>
            </a:r>
            <a:r>
              <a:rPr lang="en-IN" dirty="0"/>
              <a:t> we want to </a:t>
            </a:r>
            <a:r>
              <a:rPr lang="en-IN" b="1" dirty="0">
                <a:solidFill>
                  <a:srgbClr val="7030A0"/>
                </a:solidFill>
              </a:rPr>
              <a:t>associate</a:t>
            </a:r>
            <a:r>
              <a:rPr lang="en-IN" dirty="0"/>
              <a:t> each </a:t>
            </a:r>
            <a:r>
              <a:rPr lang="en-IN" b="1" dirty="0">
                <a:solidFill>
                  <a:srgbClr val="0070C0"/>
                </a:solidFill>
              </a:rPr>
              <a:t>Circle</a:t>
            </a:r>
            <a:r>
              <a:rPr lang="en-IN" dirty="0"/>
              <a:t> with a </a:t>
            </a:r>
            <a:r>
              <a:rPr lang="en-IN" b="1" dirty="0" err="1">
                <a:solidFill>
                  <a:srgbClr val="002060"/>
                </a:solidFill>
              </a:rPr>
              <a:t>centerPoint</a:t>
            </a:r>
            <a:r>
              <a:rPr lang="en-IN" dirty="0"/>
              <a:t>, make </a:t>
            </a:r>
            <a:r>
              <a:rPr lang="en-IN" b="1" dirty="0">
                <a:solidFill>
                  <a:srgbClr val="0070C0"/>
                </a:solidFill>
              </a:rPr>
              <a:t>Point</a:t>
            </a:r>
            <a:r>
              <a:rPr lang="en-IN" dirty="0"/>
              <a:t> an inner class of </a:t>
            </a:r>
            <a:r>
              <a:rPr lang="en-IN" b="1" dirty="0">
                <a:solidFill>
                  <a:srgbClr val="0070C0"/>
                </a:solidFill>
              </a:rPr>
              <a:t>Circle.</a:t>
            </a:r>
          </a:p>
          <a:p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Increasing Code Encapsulation</a:t>
            </a:r>
            <a:r>
              <a:rPr lang="en-US" b="1" i="1" dirty="0"/>
              <a:t>: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Consider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previous example </a:t>
            </a:r>
            <a:r>
              <a:rPr lang="en-US" dirty="0"/>
              <a:t>- the nested class </a:t>
            </a:r>
            <a:r>
              <a:rPr lang="en-US" b="1" dirty="0">
                <a:solidFill>
                  <a:srgbClr val="002060"/>
                </a:solidFill>
              </a:rPr>
              <a:t>Engine</a:t>
            </a:r>
            <a:r>
              <a:rPr lang="en-US" dirty="0"/>
              <a:t> is </a:t>
            </a:r>
            <a:r>
              <a:rPr lang="en-US" b="1" dirty="0">
                <a:solidFill>
                  <a:srgbClr val="7030A0"/>
                </a:solidFill>
              </a:rPr>
              <a:t>encapsulated</a:t>
            </a:r>
            <a:r>
              <a:rPr lang="en-US" dirty="0"/>
              <a:t> inside the </a:t>
            </a:r>
            <a:r>
              <a:rPr lang="en-US" b="1" dirty="0">
                <a:solidFill>
                  <a:srgbClr val="C00000"/>
                </a:solidFill>
              </a:rPr>
              <a:t>Car</a:t>
            </a:r>
            <a:r>
              <a:rPr lang="en-US" dirty="0"/>
              <a:t> class, which protects the </a:t>
            </a:r>
            <a:r>
              <a:rPr lang="en-US" b="1" dirty="0">
                <a:solidFill>
                  <a:srgbClr val="002060"/>
                </a:solidFill>
              </a:rPr>
              <a:t>Engine</a:t>
            </a:r>
            <a:r>
              <a:rPr lang="en-US" dirty="0"/>
              <a:t> class from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outside world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02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class </a:t>
            </a:r>
            <a:r>
              <a:rPr lang="en-IN" b="1" dirty="0">
                <a:solidFill>
                  <a:srgbClr val="0070C0"/>
                </a:solidFill>
              </a:rPr>
              <a:t>Point</a:t>
            </a:r>
            <a:r>
              <a:rPr lang="en-IN" dirty="0"/>
              <a:t> should have </a:t>
            </a:r>
            <a:r>
              <a:rPr lang="en-IN" b="1" dirty="0">
                <a:solidFill>
                  <a:srgbClr val="C00000"/>
                </a:solidFill>
              </a:rPr>
              <a:t>2 int variables </a:t>
            </a:r>
            <a:r>
              <a:rPr lang="en-IN" dirty="0"/>
              <a:t>to </a:t>
            </a:r>
            <a:r>
              <a:rPr lang="en-IN" b="1" dirty="0">
                <a:solidFill>
                  <a:srgbClr val="0070C0"/>
                </a:solidFill>
              </a:rPr>
              <a:t>represent </a:t>
            </a:r>
            <a:r>
              <a:rPr lang="en-IN" b="1" dirty="0">
                <a:solidFill>
                  <a:srgbClr val="002060"/>
                </a:solidFill>
              </a:rPr>
              <a:t>x</a:t>
            </a:r>
            <a:r>
              <a:rPr lang="en-IN" dirty="0"/>
              <a:t> and </a:t>
            </a:r>
            <a:r>
              <a:rPr lang="en-IN" b="1" dirty="0">
                <a:solidFill>
                  <a:srgbClr val="002060"/>
                </a:solidFill>
              </a:rPr>
              <a:t>y</a:t>
            </a:r>
            <a:r>
              <a:rPr lang="en-IN" dirty="0"/>
              <a:t> axis value of the </a:t>
            </a:r>
            <a:r>
              <a:rPr lang="en-IN" b="1" dirty="0">
                <a:solidFill>
                  <a:srgbClr val="00B050"/>
                </a:solidFill>
              </a:rPr>
              <a:t>point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Also</a:t>
            </a:r>
            <a:r>
              <a:rPr lang="en-IN" dirty="0"/>
              <a:t> it </a:t>
            </a:r>
            <a:r>
              <a:rPr lang="en-IN" b="1" dirty="0">
                <a:solidFill>
                  <a:srgbClr val="002060"/>
                </a:solidFill>
              </a:rPr>
              <a:t>should have </a:t>
            </a: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parametrized constructor</a:t>
            </a:r>
            <a:r>
              <a:rPr lang="en-IN" dirty="0"/>
              <a:t> to initialize the </a:t>
            </a:r>
            <a:r>
              <a:rPr lang="en-IN" b="1" dirty="0">
                <a:solidFill>
                  <a:srgbClr val="0070C0"/>
                </a:solidFill>
              </a:rPr>
              <a:t>Point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object </a:t>
            </a:r>
            <a:r>
              <a:rPr lang="en-IN" dirty="0"/>
              <a:t>and an overridden </a:t>
            </a:r>
            <a:r>
              <a:rPr lang="en-IN" b="1" dirty="0" err="1">
                <a:solidFill>
                  <a:srgbClr val="0070C0"/>
                </a:solidFill>
              </a:rPr>
              <a:t>toString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  <a:r>
              <a:rPr lang="en-IN" dirty="0"/>
              <a:t>method.</a:t>
            </a:r>
          </a:p>
          <a:p>
            <a:endParaRPr lang="en-IN" dirty="0"/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0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class </a:t>
            </a:r>
            <a:r>
              <a:rPr lang="en-IN" b="1" dirty="0">
                <a:solidFill>
                  <a:srgbClr val="0070C0"/>
                </a:solidFill>
              </a:rPr>
              <a:t>Circle</a:t>
            </a:r>
            <a:r>
              <a:rPr lang="en-IN" dirty="0"/>
              <a:t> should have an </a:t>
            </a:r>
            <a:r>
              <a:rPr lang="en-IN" b="1" dirty="0">
                <a:solidFill>
                  <a:schemeClr val="tx2"/>
                </a:solidFill>
              </a:rPr>
              <a:t>integer radius </a:t>
            </a:r>
            <a:r>
              <a:rPr lang="en-IN" dirty="0"/>
              <a:t>and a </a:t>
            </a:r>
            <a:r>
              <a:rPr lang="en-IN" b="1" dirty="0">
                <a:solidFill>
                  <a:srgbClr val="0070C0"/>
                </a:solidFill>
              </a:rPr>
              <a:t>Point</a:t>
            </a:r>
            <a:r>
              <a:rPr lang="en-IN" dirty="0"/>
              <a:t> object as it’s </a:t>
            </a:r>
            <a:r>
              <a:rPr lang="en-IN" b="1" dirty="0">
                <a:solidFill>
                  <a:srgbClr val="00B050"/>
                </a:solidFill>
              </a:rPr>
              <a:t>data member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Also it should have a </a:t>
            </a:r>
            <a:r>
              <a:rPr lang="en-IN" b="1" dirty="0">
                <a:solidFill>
                  <a:srgbClr val="002060"/>
                </a:solidFill>
              </a:rPr>
              <a:t>triple argument parametrized constructor</a:t>
            </a:r>
            <a:r>
              <a:rPr lang="en-IN" dirty="0"/>
              <a:t> to initialize all the </a:t>
            </a:r>
            <a:r>
              <a:rPr lang="en-IN" b="1" dirty="0">
                <a:solidFill>
                  <a:srgbClr val="7030A0"/>
                </a:solidFill>
              </a:rPr>
              <a:t>data members </a:t>
            </a:r>
            <a:r>
              <a:rPr lang="en-IN" dirty="0"/>
              <a:t>and an overridden </a:t>
            </a:r>
            <a:r>
              <a:rPr lang="en-IN" b="1" dirty="0" err="1">
                <a:solidFill>
                  <a:srgbClr val="0070C0"/>
                </a:solidFill>
              </a:rPr>
              <a:t>toString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  <a:r>
              <a:rPr lang="en-IN" dirty="0"/>
              <a:t>method.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51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public class Circle {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>
                <a:solidFill>
                  <a:srgbClr val="00B050"/>
                </a:solidFill>
              </a:rPr>
              <a:t>// define Point as an inner class within Circle class</a:t>
            </a:r>
            <a:br>
              <a:rPr lang="en-IN" dirty="0"/>
            </a:br>
            <a:r>
              <a:rPr lang="en-IN" dirty="0"/>
              <a:t>        class Point {</a:t>
            </a:r>
            <a:br>
              <a:rPr lang="en-IN" dirty="0"/>
            </a:br>
            <a:r>
              <a:rPr lang="en-IN" dirty="0"/>
              <a:t>                private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xPos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              private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yPos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>
                <a:solidFill>
                  <a:srgbClr val="00B050"/>
                </a:solidFill>
              </a:rPr>
              <a:t>// constructor for an inner class </a:t>
            </a:r>
            <a:br>
              <a:rPr lang="en-IN" dirty="0"/>
            </a:br>
            <a:r>
              <a:rPr lang="en-IN" dirty="0"/>
              <a:t>                public Point(</a:t>
            </a:r>
            <a:r>
              <a:rPr lang="en-IN" dirty="0" err="1"/>
              <a:t>int</a:t>
            </a:r>
            <a:r>
              <a:rPr lang="en-IN" dirty="0"/>
              <a:t> x, </a:t>
            </a:r>
            <a:r>
              <a:rPr lang="en-IN" dirty="0" err="1"/>
              <a:t>int</a:t>
            </a:r>
            <a:r>
              <a:rPr lang="en-IN" dirty="0"/>
              <a:t> y) {</a:t>
            </a:r>
            <a:br>
              <a:rPr lang="en-IN" dirty="0"/>
            </a:br>
            <a:r>
              <a:rPr lang="en-IN" dirty="0"/>
              <a:t>                        </a:t>
            </a:r>
            <a:r>
              <a:rPr lang="en-IN" dirty="0" err="1"/>
              <a:t>xPos</a:t>
            </a:r>
            <a:r>
              <a:rPr lang="en-IN" dirty="0"/>
              <a:t> = x;</a:t>
            </a:r>
            <a:br>
              <a:rPr lang="en-IN" dirty="0"/>
            </a:br>
            <a:r>
              <a:rPr lang="en-IN" dirty="0"/>
              <a:t>                        </a:t>
            </a:r>
            <a:r>
              <a:rPr lang="en-IN" dirty="0" err="1"/>
              <a:t>yPos</a:t>
            </a:r>
            <a:r>
              <a:rPr lang="en-IN" dirty="0"/>
              <a:t> = y;</a:t>
            </a:r>
            <a:br>
              <a:rPr lang="en-IN" dirty="0"/>
            </a:br>
            <a:r>
              <a:rPr lang="en-IN" dirty="0"/>
              <a:t>                }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>
                <a:solidFill>
                  <a:srgbClr val="00B050"/>
                </a:solidFill>
              </a:rPr>
              <a:t>// overridden method</a:t>
            </a:r>
            <a:br>
              <a:rPr lang="en-IN" dirty="0"/>
            </a:br>
            <a:r>
              <a:rPr lang="en-IN" dirty="0"/>
              <a:t>                public String </a:t>
            </a:r>
            <a:r>
              <a:rPr lang="en-IN" dirty="0" err="1"/>
              <a:t>toString</a:t>
            </a:r>
            <a:r>
              <a:rPr lang="en-IN" dirty="0"/>
              <a:t>() {</a:t>
            </a:r>
            <a:br>
              <a:rPr lang="en-IN" dirty="0"/>
            </a:br>
            <a:r>
              <a:rPr lang="en-IN" dirty="0"/>
              <a:t>                        return "(" + </a:t>
            </a:r>
            <a:r>
              <a:rPr lang="en-IN" dirty="0" err="1"/>
              <a:t>xPos</a:t>
            </a:r>
            <a:r>
              <a:rPr lang="en-IN" dirty="0"/>
              <a:t> + "," + </a:t>
            </a:r>
            <a:r>
              <a:rPr lang="en-IN" dirty="0" err="1"/>
              <a:t>yPos</a:t>
            </a:r>
            <a:r>
              <a:rPr lang="en-IN" dirty="0"/>
              <a:t> + ")";</a:t>
            </a:r>
            <a:br>
              <a:rPr lang="en-IN" dirty="0"/>
            </a:br>
            <a:r>
              <a:rPr lang="en-IN" dirty="0"/>
              <a:t>                }</a:t>
            </a:r>
            <a:br>
              <a:rPr lang="en-IN" dirty="0"/>
            </a:br>
            <a:r>
              <a:rPr lang="en-IN" dirty="0"/>
              <a:t>        }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28641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>
                <a:solidFill>
                  <a:srgbClr val="00B050"/>
                </a:solidFill>
              </a:rPr>
              <a:t>// make use of the inner class for declaring a field</a:t>
            </a:r>
            <a:br>
              <a:rPr lang="en-IN" dirty="0"/>
            </a:br>
            <a:r>
              <a:rPr lang="en-IN" dirty="0"/>
              <a:t>        private Point </a:t>
            </a:r>
            <a:r>
              <a:rPr lang="en-IN" dirty="0" err="1"/>
              <a:t>center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        private int radius;</a:t>
            </a:r>
            <a:br>
              <a:rPr lang="en-IN" dirty="0"/>
            </a:br>
            <a:r>
              <a:rPr lang="en-IN" dirty="0"/>
              <a:t>        public Circle(int x, int y, int r) {</a:t>
            </a:r>
            <a:br>
              <a:rPr lang="en-IN" dirty="0"/>
            </a:br>
            <a:r>
              <a:rPr lang="en-IN" dirty="0"/>
              <a:t>                </a:t>
            </a:r>
            <a:r>
              <a:rPr lang="en-IN" dirty="0">
                <a:solidFill>
                  <a:srgbClr val="00B050"/>
                </a:solidFill>
              </a:rPr>
              <a:t>// use of the inner class to instantiate it</a:t>
            </a:r>
            <a:br>
              <a:rPr lang="en-IN" dirty="0"/>
            </a:br>
            <a:r>
              <a:rPr lang="en-IN" dirty="0"/>
              <a:t>                </a:t>
            </a:r>
            <a:r>
              <a:rPr lang="en-IN" dirty="0" err="1"/>
              <a:t>center</a:t>
            </a:r>
            <a:r>
              <a:rPr lang="en-IN" dirty="0"/>
              <a:t> = </a:t>
            </a:r>
            <a:r>
              <a:rPr lang="en-IN" dirty="0" err="1"/>
              <a:t>this.new</a:t>
            </a:r>
            <a:r>
              <a:rPr lang="en-IN" dirty="0"/>
              <a:t> Point(x, y);</a:t>
            </a:r>
            <a:br>
              <a:rPr lang="en-IN" dirty="0"/>
            </a:br>
            <a:r>
              <a:rPr lang="en-IN" dirty="0"/>
              <a:t>                radius = r;</a:t>
            </a:r>
            <a:br>
              <a:rPr lang="en-IN" dirty="0"/>
            </a:br>
            <a:r>
              <a:rPr lang="en-IN" dirty="0"/>
              <a:t>        }</a:t>
            </a:r>
            <a:br>
              <a:rPr lang="en-IN" dirty="0"/>
            </a:br>
            <a:r>
              <a:rPr lang="en-IN" dirty="0"/>
              <a:t>         </a:t>
            </a:r>
            <a:br>
              <a:rPr lang="en-IN" dirty="0"/>
            </a:br>
            <a:r>
              <a:rPr lang="en-IN" dirty="0"/>
              <a:t>        public String </a:t>
            </a:r>
            <a:r>
              <a:rPr lang="en-IN" dirty="0" err="1"/>
              <a:t>toString</a:t>
            </a:r>
            <a:r>
              <a:rPr lang="en-IN" dirty="0"/>
              <a:t>() {</a:t>
            </a:r>
            <a:br>
              <a:rPr lang="en-IN" dirty="0"/>
            </a:br>
            <a:r>
              <a:rPr lang="en-IN" dirty="0"/>
              <a:t>                return "mid point = " + </a:t>
            </a:r>
            <a:r>
              <a:rPr lang="en-IN" dirty="0" err="1"/>
              <a:t>center</a:t>
            </a:r>
            <a:r>
              <a:rPr lang="en-IN" dirty="0"/>
              <a:t> + " and radius = " + radius;</a:t>
            </a:r>
            <a:br>
              <a:rPr lang="en-IN" dirty="0"/>
            </a:br>
            <a:r>
              <a:rPr lang="en-IN" dirty="0"/>
              <a:t>        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        public static void main(String []s) {</a:t>
            </a:r>
            <a:br>
              <a:rPr lang="en-IN" dirty="0"/>
            </a:br>
            <a:r>
              <a:rPr lang="en-IN" dirty="0"/>
              <a:t>                </a:t>
            </a:r>
            <a:r>
              <a:rPr lang="en-IN" dirty="0" err="1"/>
              <a:t>System.out.println</a:t>
            </a:r>
            <a:r>
              <a:rPr lang="en-IN" dirty="0"/>
              <a:t>(new Circle(10, 10, 20));</a:t>
            </a:r>
            <a:br>
              <a:rPr lang="en-IN" dirty="0"/>
            </a:br>
            <a:r>
              <a:rPr lang="en-IN" dirty="0"/>
              <a:t>        }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>
                <a:solidFill>
                  <a:srgbClr val="00B050"/>
                </a:solidFill>
              </a:rPr>
              <a:t>// other methods such as area </a:t>
            </a:r>
            <a:br>
              <a:rPr lang="en-IN" dirty="0"/>
            </a:br>
            <a:r>
              <a:rPr lang="en-IN" dirty="0"/>
              <a:t>}</a:t>
            </a:r>
          </a:p>
          <a:p>
            <a:pPr>
              <a:buNone/>
            </a:pPr>
            <a:r>
              <a:rPr lang="en-US" b="1" dirty="0"/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Mid point=(10,10) and radius=20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Every inner class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associated</a:t>
            </a:r>
            <a:r>
              <a:rPr lang="en-IN" dirty="0"/>
              <a:t> with an </a:t>
            </a:r>
            <a:r>
              <a:rPr lang="en-IN" b="1" dirty="0">
                <a:solidFill>
                  <a:srgbClr val="7030A0"/>
                </a:solidFill>
              </a:rPr>
              <a:t>instance</a:t>
            </a:r>
            <a:r>
              <a:rPr lang="en-IN" dirty="0"/>
              <a:t> of the </a:t>
            </a:r>
            <a:r>
              <a:rPr lang="en-IN" b="1" dirty="0">
                <a:solidFill>
                  <a:srgbClr val="002060"/>
                </a:solidFill>
              </a:rPr>
              <a:t>outer class</a:t>
            </a:r>
            <a:r>
              <a:rPr lang="en-IN" dirty="0"/>
              <a:t>. </a:t>
            </a:r>
            <a:r>
              <a:rPr lang="en-IN" b="1" dirty="0">
                <a:solidFill>
                  <a:srgbClr val="C00000"/>
                </a:solidFill>
              </a:rPr>
              <a:t>In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other words</a:t>
            </a:r>
            <a:r>
              <a:rPr lang="en-IN" dirty="0"/>
              <a:t>, an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is </a:t>
            </a:r>
            <a:r>
              <a:rPr lang="en-IN" b="1" dirty="0">
                <a:solidFill>
                  <a:srgbClr val="7030A0"/>
                </a:solidFill>
              </a:rPr>
              <a:t>always associated</a:t>
            </a:r>
            <a:r>
              <a:rPr lang="en-IN" dirty="0"/>
              <a:t> with an </a:t>
            </a:r>
            <a:r>
              <a:rPr lang="en-IN" b="1" dirty="0">
                <a:solidFill>
                  <a:srgbClr val="00B050"/>
                </a:solidFill>
              </a:rPr>
              <a:t>enclosing object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 descr="classes-inne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18" y="3000372"/>
            <a:ext cx="5572164" cy="32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It means </a:t>
            </a:r>
            <a:r>
              <a:rPr lang="en-IN" dirty="0"/>
              <a:t>that </a:t>
            </a:r>
            <a:r>
              <a:rPr lang="en-IN" b="1" dirty="0">
                <a:solidFill>
                  <a:srgbClr val="00B050"/>
                </a:solidFill>
              </a:rPr>
              <a:t>without</a:t>
            </a:r>
            <a:r>
              <a:rPr lang="en-IN" dirty="0"/>
              <a:t> a </a:t>
            </a:r>
            <a:r>
              <a:rPr lang="en-IN" b="1" dirty="0">
                <a:solidFill>
                  <a:srgbClr val="7030A0"/>
                </a:solidFill>
              </a:rPr>
              <a:t>reference</a:t>
            </a:r>
            <a:r>
              <a:rPr lang="en-IN" dirty="0"/>
              <a:t> to an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outer class</a:t>
            </a:r>
            <a:r>
              <a:rPr lang="en-IN" dirty="0"/>
              <a:t>, </a:t>
            </a:r>
            <a:r>
              <a:rPr lang="en-IN" b="1" dirty="0">
                <a:solidFill>
                  <a:srgbClr val="7030A0"/>
                </a:solidFill>
              </a:rPr>
              <a:t>we can’t instantiate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from a </a:t>
            </a:r>
            <a:r>
              <a:rPr lang="en-IN" b="1" dirty="0">
                <a:solidFill>
                  <a:srgbClr val="00B050"/>
                </a:solidFill>
              </a:rPr>
              <a:t>static method </a:t>
            </a:r>
            <a:r>
              <a:rPr lang="en-IN" dirty="0"/>
              <a:t>of the </a:t>
            </a:r>
            <a:r>
              <a:rPr lang="en-IN" b="1" dirty="0">
                <a:solidFill>
                  <a:srgbClr val="002060"/>
                </a:solidFill>
              </a:rPr>
              <a:t>outer class </a:t>
            </a:r>
            <a:r>
              <a:rPr lang="en-IN" dirty="0"/>
              <a:t>(</a:t>
            </a:r>
            <a:r>
              <a:rPr lang="en-IN" dirty="0">
                <a:solidFill>
                  <a:schemeClr val="tx2"/>
                </a:solidFill>
              </a:rPr>
              <a:t>because, don’t forget, in static code, </a:t>
            </a:r>
            <a:r>
              <a:rPr lang="en-IN" i="1" dirty="0">
                <a:solidFill>
                  <a:schemeClr val="tx2"/>
                </a:solidFill>
              </a:rPr>
              <a:t>there is no </a:t>
            </a:r>
            <a:r>
              <a:rPr lang="en-IN" b="1" dirty="0">
                <a:solidFill>
                  <a:srgbClr val="0070C0"/>
                </a:solidFill>
              </a:rPr>
              <a:t>this</a:t>
            </a:r>
            <a:r>
              <a:rPr lang="en-IN" dirty="0">
                <a:solidFill>
                  <a:schemeClr val="tx2"/>
                </a:solidFill>
              </a:rPr>
              <a:t> </a:t>
            </a:r>
            <a:r>
              <a:rPr lang="en-IN" i="1" dirty="0">
                <a:solidFill>
                  <a:schemeClr val="tx2"/>
                </a:solidFill>
              </a:rPr>
              <a:t>reference</a:t>
            </a:r>
            <a:r>
              <a:rPr lang="en-IN" dirty="0"/>
              <a:t>), or from </a:t>
            </a:r>
            <a:r>
              <a:rPr lang="en-IN" b="1" dirty="0">
                <a:solidFill>
                  <a:srgbClr val="00B050"/>
                </a:solidFill>
              </a:rPr>
              <a:t>any other code </a:t>
            </a:r>
            <a:r>
              <a:rPr lang="en-IN" dirty="0"/>
              <a:t>in </a:t>
            </a:r>
            <a:r>
              <a:rPr lang="en-IN" b="1" dirty="0">
                <a:solidFill>
                  <a:srgbClr val="0070C0"/>
                </a:solidFill>
              </a:rPr>
              <a:t>any other class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Inner class instances </a:t>
            </a:r>
            <a:r>
              <a:rPr lang="en-IN" dirty="0"/>
              <a:t>are </a:t>
            </a:r>
            <a:r>
              <a:rPr lang="en-IN" b="1" dirty="0">
                <a:solidFill>
                  <a:srgbClr val="7030A0"/>
                </a:solidFill>
              </a:rPr>
              <a:t>always handed </a:t>
            </a:r>
            <a:r>
              <a:rPr lang="en-IN" dirty="0"/>
              <a:t>an </a:t>
            </a:r>
            <a:r>
              <a:rPr lang="en-IN" b="1" dirty="0">
                <a:solidFill>
                  <a:srgbClr val="00B050"/>
                </a:solidFill>
              </a:rPr>
              <a:t>implicit reference</a:t>
            </a:r>
            <a:r>
              <a:rPr lang="en-IN" dirty="0"/>
              <a:t> to the </a:t>
            </a:r>
            <a:r>
              <a:rPr lang="en-IN" b="1" dirty="0">
                <a:solidFill>
                  <a:srgbClr val="0070C0"/>
                </a:solidFill>
              </a:rPr>
              <a:t>outer class.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outer</a:t>
            </a:r>
            <a:r>
              <a:rPr lang="en-IN" dirty="0"/>
              <a:t> and </a:t>
            </a:r>
            <a:r>
              <a:rPr lang="en-IN" b="1" dirty="0">
                <a:solidFill>
                  <a:srgbClr val="0070C0"/>
                </a:solidFill>
              </a:rPr>
              <a:t>inner</a:t>
            </a:r>
            <a:r>
              <a:rPr lang="en-IN" dirty="0"/>
              <a:t> classes </a:t>
            </a:r>
            <a:r>
              <a:rPr lang="en-IN" b="1" dirty="0">
                <a:solidFill>
                  <a:srgbClr val="C00000"/>
                </a:solidFill>
              </a:rPr>
              <a:t>share</a:t>
            </a:r>
            <a:r>
              <a:rPr lang="en-IN" dirty="0"/>
              <a:t> a </a:t>
            </a:r>
            <a:r>
              <a:rPr lang="en-IN" b="1" dirty="0">
                <a:solidFill>
                  <a:srgbClr val="00B050"/>
                </a:solidFill>
              </a:rPr>
              <a:t>special relationship</a:t>
            </a:r>
            <a:r>
              <a:rPr lang="en-IN" dirty="0"/>
              <a:t>, like </a:t>
            </a:r>
            <a:r>
              <a:rPr lang="en-IN" b="1" dirty="0">
                <a:solidFill>
                  <a:srgbClr val="C00000"/>
                </a:solidFill>
              </a:rPr>
              <a:t>friends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members</a:t>
            </a:r>
            <a:r>
              <a:rPr lang="en-IN" dirty="0"/>
              <a:t> of </a:t>
            </a:r>
            <a:r>
              <a:rPr lang="en-IN" b="1" dirty="0">
                <a:solidFill>
                  <a:srgbClr val="7030A0"/>
                </a:solidFill>
              </a:rPr>
              <a:t>same family. </a:t>
            </a:r>
            <a:r>
              <a:rPr lang="en-IN" b="1" dirty="0">
                <a:solidFill>
                  <a:srgbClr val="0070C0"/>
                </a:solidFill>
              </a:rPr>
              <a:t>Member accesses </a:t>
            </a:r>
            <a:r>
              <a:rPr lang="en-IN" dirty="0"/>
              <a:t>are 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valid irrespective </a:t>
            </a:r>
            <a:r>
              <a:rPr lang="en-IN" dirty="0"/>
              <a:t>of the </a:t>
            </a:r>
            <a:r>
              <a:rPr lang="en-IN" b="1" dirty="0">
                <a:solidFill>
                  <a:srgbClr val="00B050"/>
                </a:solidFill>
              </a:rPr>
              <a:t>access </a:t>
            </a:r>
            <a:r>
              <a:rPr lang="en-IN" b="1" dirty="0" err="1">
                <a:solidFill>
                  <a:srgbClr val="00B050"/>
                </a:solidFill>
              </a:rPr>
              <a:t>specifiers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dirty="0"/>
              <a:t>such as </a:t>
            </a:r>
            <a:r>
              <a:rPr lang="en-IN" b="1" dirty="0">
                <a:solidFill>
                  <a:srgbClr val="0070C0"/>
                </a:solidFill>
              </a:rPr>
              <a:t>private</a:t>
            </a:r>
            <a:r>
              <a:rPr lang="en-IN" dirty="0">
                <a:solidFill>
                  <a:srgbClr val="0070C0"/>
                </a:solidFill>
              </a:rPr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However, there is subtle difference. </a:t>
            </a:r>
          </a:p>
          <a:p>
            <a:endParaRPr lang="en-IN" dirty="0"/>
          </a:p>
          <a:p>
            <a:r>
              <a:rPr lang="en-IN" dirty="0"/>
              <a:t>We can </a:t>
            </a:r>
            <a:r>
              <a:rPr lang="en-IN" b="1" dirty="0">
                <a:solidFill>
                  <a:srgbClr val="002060"/>
                </a:solidFill>
              </a:rPr>
              <a:t>access members </a:t>
            </a:r>
            <a:r>
              <a:rPr lang="en-IN" dirty="0"/>
              <a:t>of an </a:t>
            </a:r>
            <a:r>
              <a:rPr lang="en-IN" b="1" dirty="0">
                <a:solidFill>
                  <a:srgbClr val="0070C0"/>
                </a:solidFill>
              </a:rPr>
              <a:t>outer class </a:t>
            </a:r>
            <a:r>
              <a:rPr lang="en-IN" dirty="0"/>
              <a:t>within an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without </a:t>
            </a:r>
            <a:r>
              <a:rPr lang="en-IN" b="1" dirty="0">
                <a:solidFill>
                  <a:srgbClr val="C00000"/>
                </a:solidFill>
              </a:rPr>
              <a:t>creating</a:t>
            </a:r>
            <a:r>
              <a:rPr lang="en-IN" dirty="0"/>
              <a:t> an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instance</a:t>
            </a:r>
            <a:r>
              <a:rPr lang="en-IN" dirty="0"/>
              <a:t>; but this is not the case with an </a:t>
            </a:r>
            <a:r>
              <a:rPr lang="en-IN" b="1" dirty="0">
                <a:solidFill>
                  <a:srgbClr val="0070C0"/>
                </a:solidFill>
              </a:rPr>
              <a:t>outer class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We need to </a:t>
            </a:r>
            <a:r>
              <a:rPr lang="en-IN" b="1" dirty="0">
                <a:solidFill>
                  <a:srgbClr val="00B050"/>
                </a:solidFill>
              </a:rPr>
              <a:t>create</a:t>
            </a:r>
            <a:r>
              <a:rPr lang="en-IN" dirty="0"/>
              <a:t> an </a:t>
            </a:r>
            <a:r>
              <a:rPr lang="en-IN" b="1" dirty="0">
                <a:solidFill>
                  <a:srgbClr val="C00000"/>
                </a:solidFill>
              </a:rPr>
              <a:t>instance</a:t>
            </a:r>
            <a:r>
              <a:rPr lang="en-IN" dirty="0"/>
              <a:t> of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in order 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access</a:t>
            </a:r>
            <a:r>
              <a:rPr lang="en-IN" dirty="0"/>
              <a:t> the </a:t>
            </a:r>
            <a:r>
              <a:rPr lang="en-IN" b="1" dirty="0">
                <a:solidFill>
                  <a:schemeClr val="tx2"/>
                </a:solidFill>
              </a:rPr>
              <a:t>members </a:t>
            </a:r>
            <a:r>
              <a:rPr lang="en-IN" dirty="0"/>
              <a:t>(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>any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 members, including private members</a:t>
            </a:r>
            <a:r>
              <a:rPr lang="en-IN" dirty="0"/>
              <a:t>) of the </a:t>
            </a:r>
            <a:r>
              <a:rPr lang="en-IN" b="1" dirty="0">
                <a:solidFill>
                  <a:srgbClr val="0070C0"/>
                </a:solidFill>
              </a:rPr>
              <a:t>inner class.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One limitation </a:t>
            </a:r>
            <a:r>
              <a:rPr lang="en-IN" dirty="0"/>
              <a:t>of </a:t>
            </a:r>
            <a:r>
              <a:rPr lang="en-IN" b="1" dirty="0">
                <a:solidFill>
                  <a:srgbClr val="0070C0"/>
                </a:solidFill>
              </a:rPr>
              <a:t>inner classes </a:t>
            </a:r>
            <a:r>
              <a:rPr lang="en-IN" dirty="0"/>
              <a:t>is that we </a:t>
            </a:r>
            <a:r>
              <a:rPr lang="en-IN" b="1" dirty="0">
                <a:solidFill>
                  <a:schemeClr val="tx2"/>
                </a:solidFill>
              </a:rPr>
              <a:t>cannot declare </a:t>
            </a:r>
            <a:r>
              <a:rPr lang="en-IN" b="1" dirty="0">
                <a:solidFill>
                  <a:srgbClr val="00B050"/>
                </a:solidFill>
              </a:rPr>
              <a:t>static members in an inner class</a:t>
            </a:r>
            <a:r>
              <a:rPr lang="en-IN" dirty="0"/>
              <a:t>, like this:</a:t>
            </a:r>
          </a:p>
          <a:p>
            <a:pPr>
              <a:buNone/>
            </a:pPr>
            <a:r>
              <a:rPr lang="en-IN" i="1" dirty="0">
                <a:solidFill>
                  <a:srgbClr val="0070C0"/>
                </a:solidFill>
              </a:rPr>
              <a:t>class Outer {</a:t>
            </a:r>
            <a:br>
              <a:rPr lang="en-IN" i="1" dirty="0">
                <a:solidFill>
                  <a:srgbClr val="0070C0"/>
                </a:solidFill>
              </a:rPr>
            </a:br>
            <a:r>
              <a:rPr lang="en-IN" i="1" dirty="0">
                <a:solidFill>
                  <a:srgbClr val="0070C0"/>
                </a:solidFill>
              </a:rPr>
              <a:t>        class Inner {</a:t>
            </a:r>
            <a:br>
              <a:rPr lang="en-IN" i="1" dirty="0">
                <a:solidFill>
                  <a:srgbClr val="0070C0"/>
                </a:solidFill>
              </a:rPr>
            </a:br>
            <a:r>
              <a:rPr lang="en-IN" i="1" dirty="0">
                <a:solidFill>
                  <a:srgbClr val="0070C0"/>
                </a:solidFill>
              </a:rPr>
              <a:t>                static </a:t>
            </a:r>
            <a:r>
              <a:rPr lang="en-IN" i="1" dirty="0" err="1">
                <a:solidFill>
                  <a:srgbClr val="0070C0"/>
                </a:solidFill>
              </a:rPr>
              <a:t>int</a:t>
            </a:r>
            <a:r>
              <a:rPr lang="en-IN" i="1" dirty="0">
                <a:solidFill>
                  <a:srgbClr val="0070C0"/>
                </a:solidFill>
              </a:rPr>
              <a:t> </a:t>
            </a:r>
            <a:r>
              <a:rPr lang="en-IN" i="1" dirty="0" err="1">
                <a:solidFill>
                  <a:srgbClr val="0070C0"/>
                </a:solidFill>
              </a:rPr>
              <a:t>i</a:t>
            </a:r>
            <a:r>
              <a:rPr lang="en-IN" i="1" dirty="0">
                <a:solidFill>
                  <a:srgbClr val="0070C0"/>
                </a:solidFill>
              </a:rPr>
              <a:t> = 10;</a:t>
            </a:r>
            <a:br>
              <a:rPr lang="en-IN" i="1" dirty="0">
                <a:solidFill>
                  <a:srgbClr val="0070C0"/>
                </a:solidFill>
              </a:rPr>
            </a:br>
            <a:r>
              <a:rPr lang="en-IN" i="1" dirty="0">
                <a:solidFill>
                  <a:srgbClr val="0070C0"/>
                </a:solidFill>
              </a:rPr>
              <a:t>        }</a:t>
            </a:r>
            <a:br>
              <a:rPr lang="en-IN" i="1" dirty="0">
                <a:solidFill>
                  <a:srgbClr val="0070C0"/>
                </a:solidFill>
              </a:rPr>
            </a:br>
            <a:r>
              <a:rPr lang="en-IN" i="1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IN" dirty="0"/>
              <a:t>If we </a:t>
            </a:r>
            <a:r>
              <a:rPr lang="en-IN" b="1" dirty="0">
                <a:solidFill>
                  <a:srgbClr val="7030A0"/>
                </a:solidFill>
              </a:rPr>
              <a:t>try to do </a:t>
            </a:r>
            <a:r>
              <a:rPr lang="en-IN" dirty="0"/>
              <a:t>so, we’ll get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following compiler error</a:t>
            </a:r>
            <a:r>
              <a:rPr lang="en-IN" dirty="0"/>
              <a:t>:</a:t>
            </a:r>
          </a:p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Outer.java:3: inner classes cannot have static declarations</a:t>
            </a:r>
            <a:br>
              <a:rPr lang="en-IN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                static </a:t>
            </a:r>
            <a:r>
              <a:rPr lang="en-IN" b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 = 10;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Just like </a:t>
            </a:r>
            <a:r>
              <a:rPr lang="en-IN" b="1" dirty="0">
                <a:solidFill>
                  <a:srgbClr val="0070C0"/>
                </a:solidFill>
              </a:rPr>
              <a:t>top-level classes</a:t>
            </a:r>
            <a:r>
              <a:rPr lang="en-IN" dirty="0"/>
              <a:t>, an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can </a:t>
            </a:r>
            <a:r>
              <a:rPr lang="en-IN" b="1" dirty="0">
                <a:solidFill>
                  <a:schemeClr val="tx2"/>
                </a:solidFill>
              </a:rPr>
              <a:t>extend</a:t>
            </a:r>
            <a:r>
              <a:rPr lang="en-IN" dirty="0"/>
              <a:t> a </a:t>
            </a:r>
            <a:r>
              <a:rPr lang="en-IN" b="1" dirty="0">
                <a:solidFill>
                  <a:srgbClr val="00B050"/>
                </a:solidFill>
              </a:rPr>
              <a:t>class</a:t>
            </a:r>
            <a:r>
              <a:rPr lang="en-IN" dirty="0"/>
              <a:t> or can </a:t>
            </a:r>
            <a:r>
              <a:rPr lang="en-IN" b="1" dirty="0">
                <a:solidFill>
                  <a:schemeClr val="tx2"/>
                </a:solidFill>
              </a:rPr>
              <a:t>implement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interfaces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Similarly</a:t>
            </a:r>
            <a:r>
              <a:rPr lang="en-IN" dirty="0"/>
              <a:t>, an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can be </a:t>
            </a:r>
            <a:r>
              <a:rPr lang="en-IN" b="1" dirty="0">
                <a:solidFill>
                  <a:schemeClr val="tx2"/>
                </a:solidFill>
              </a:rPr>
              <a:t>extended </a:t>
            </a:r>
            <a:r>
              <a:rPr lang="en-IN" dirty="0"/>
              <a:t>by </a:t>
            </a:r>
            <a:r>
              <a:rPr lang="en-IN" b="1" dirty="0">
                <a:solidFill>
                  <a:srgbClr val="00B050"/>
                </a:solidFill>
              </a:rPr>
              <a:t>other classes</a:t>
            </a:r>
            <a:r>
              <a:rPr lang="en-IN" dirty="0"/>
              <a:t>, and an </a:t>
            </a:r>
            <a:r>
              <a:rPr lang="en-IN" b="1" dirty="0">
                <a:solidFill>
                  <a:srgbClr val="0070C0"/>
                </a:solidFill>
              </a:rPr>
              <a:t>inner interface </a:t>
            </a:r>
            <a:r>
              <a:rPr lang="en-IN" dirty="0"/>
              <a:t>can be </a:t>
            </a:r>
            <a:r>
              <a:rPr lang="en-IN" b="1" dirty="0">
                <a:solidFill>
                  <a:schemeClr val="tx2"/>
                </a:solidFill>
              </a:rPr>
              <a:t>implemented</a:t>
            </a:r>
            <a:r>
              <a:rPr lang="en-IN" dirty="0"/>
              <a:t> or </a:t>
            </a:r>
            <a:r>
              <a:rPr lang="en-IN" b="1" dirty="0">
                <a:solidFill>
                  <a:schemeClr val="tx2"/>
                </a:solidFill>
              </a:rPr>
              <a:t>extended</a:t>
            </a:r>
            <a:r>
              <a:rPr lang="en-IN" dirty="0"/>
              <a:t> by </a:t>
            </a:r>
            <a:r>
              <a:rPr lang="en-IN" b="1" dirty="0">
                <a:solidFill>
                  <a:srgbClr val="0070C0"/>
                </a:solidFill>
              </a:rPr>
              <a:t>other classes </a:t>
            </a:r>
            <a:r>
              <a:rPr lang="en-IN" dirty="0"/>
              <a:t>or </a:t>
            </a:r>
            <a:r>
              <a:rPr lang="en-IN" b="1" dirty="0">
                <a:solidFill>
                  <a:srgbClr val="0070C0"/>
                </a:solidFill>
              </a:rPr>
              <a:t>interfaces.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An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b="1" dirty="0">
                <a:solidFill>
                  <a:srgbClr val="7030A0"/>
                </a:solidFill>
              </a:rPr>
              <a:t>can be declared </a:t>
            </a:r>
            <a:r>
              <a:rPr lang="en-IN" b="1" dirty="0">
                <a:solidFill>
                  <a:srgbClr val="00B050"/>
                </a:solidFill>
              </a:rPr>
              <a:t>final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or </a:t>
            </a:r>
            <a:r>
              <a:rPr lang="en-IN" b="1" dirty="0">
                <a:solidFill>
                  <a:srgbClr val="00B050"/>
                </a:solidFill>
              </a:rPr>
              <a:t>abstract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If </a:t>
            </a:r>
            <a:r>
              <a:rPr lang="en-IN" dirty="0"/>
              <a:t>we want to </a:t>
            </a:r>
            <a:r>
              <a:rPr lang="en-IN" b="1" dirty="0">
                <a:solidFill>
                  <a:srgbClr val="7030A0"/>
                </a:solidFill>
              </a:rPr>
              <a:t>create</a:t>
            </a:r>
            <a:r>
              <a:rPr lang="en-IN" dirty="0"/>
              <a:t> an </a:t>
            </a:r>
            <a:r>
              <a:rPr lang="en-IN" b="1" dirty="0">
                <a:solidFill>
                  <a:srgbClr val="C00000"/>
                </a:solidFill>
              </a:rPr>
              <a:t>instance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inner class</a:t>
            </a:r>
            <a:r>
              <a:rPr lang="en-IN" dirty="0"/>
              <a:t>, we must have an </a:t>
            </a:r>
            <a:r>
              <a:rPr lang="en-IN" b="1" dirty="0">
                <a:solidFill>
                  <a:srgbClr val="C00000"/>
                </a:solidFill>
              </a:rPr>
              <a:t>instance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outer class</a:t>
            </a:r>
            <a:r>
              <a:rPr lang="en-IN" dirty="0"/>
              <a:t>. </a:t>
            </a:r>
          </a:p>
          <a:p>
            <a:endParaRPr lang="en-US" dirty="0"/>
          </a:p>
          <a:p>
            <a:r>
              <a:rPr lang="en-US" dirty="0"/>
              <a:t>The syntax is:</a:t>
            </a:r>
          </a:p>
          <a:p>
            <a:pPr>
              <a:buNone/>
            </a:pPr>
            <a:r>
              <a:rPr lang="en-US" sz="1800" b="1" dirty="0">
                <a:solidFill>
                  <a:srgbClr val="002060"/>
                </a:solidFill>
              </a:rPr>
              <a:t>&lt;</a:t>
            </a:r>
            <a:r>
              <a:rPr lang="en-US" sz="1800" b="1" dirty="0" err="1">
                <a:solidFill>
                  <a:srgbClr val="002060"/>
                </a:solidFill>
              </a:rPr>
              <a:t>OuterClass.InnerClass</a:t>
            </a:r>
            <a:r>
              <a:rPr lang="en-US" sz="1800" b="1" dirty="0">
                <a:solidFill>
                  <a:srgbClr val="002060"/>
                </a:solidFill>
              </a:rPr>
              <a:t>&gt; &lt;</a:t>
            </a:r>
            <a:r>
              <a:rPr lang="en-US" sz="1800" b="1" dirty="0" err="1">
                <a:solidFill>
                  <a:srgbClr val="002060"/>
                </a:solidFill>
              </a:rPr>
              <a:t>objref</a:t>
            </a:r>
            <a:r>
              <a:rPr lang="en-US" sz="1800" b="1" dirty="0">
                <a:solidFill>
                  <a:srgbClr val="002060"/>
                </a:solidFill>
              </a:rPr>
              <a:t>&gt;=&lt;</a:t>
            </a:r>
            <a:r>
              <a:rPr lang="en-US" sz="1800" b="1" dirty="0" err="1">
                <a:solidFill>
                  <a:srgbClr val="002060"/>
                </a:solidFill>
              </a:rPr>
              <a:t>outerobjref</a:t>
            </a:r>
            <a:r>
              <a:rPr lang="en-US" sz="1800" b="1" dirty="0">
                <a:solidFill>
                  <a:srgbClr val="002060"/>
                </a:solidFill>
              </a:rPr>
              <a:t>&gt;.new &lt;</a:t>
            </a:r>
            <a:r>
              <a:rPr lang="en-US" sz="1800" b="1" dirty="0" err="1">
                <a:solidFill>
                  <a:srgbClr val="002060"/>
                </a:solidFill>
              </a:rPr>
              <a:t>InnerClass</a:t>
            </a:r>
            <a:r>
              <a:rPr lang="en-US" sz="1800" b="1" dirty="0">
                <a:solidFill>
                  <a:srgbClr val="002060"/>
                </a:solidFill>
              </a:rPr>
              <a:t>()&gt;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For example: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Outer out=new Outer();</a:t>
            </a:r>
          </a:p>
          <a:p>
            <a:pPr>
              <a:buNone/>
            </a:pP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Outer.Inner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in=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out.new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  Inner();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B050"/>
                </a:solidFill>
                <a:effectLst/>
                <a:latin typeface="Helvetica Neue"/>
              </a:rPr>
              <a:t>Making the code more readable and maintainable: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Indeed, </a:t>
            </a:r>
            <a:r>
              <a:rPr lang="en-US" b="1" i="0" dirty="0">
                <a:solidFill>
                  <a:srgbClr val="002060"/>
                </a:solidFill>
                <a:effectLst/>
                <a:latin typeface="Helvetica Neue"/>
              </a:rPr>
              <a:t>nested classes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help us </a:t>
            </a:r>
            <a:r>
              <a:rPr lang="en-US" b="1" i="0" dirty="0">
                <a:solidFill>
                  <a:srgbClr val="C00000"/>
                </a:solidFill>
                <a:effectLst/>
                <a:latin typeface="Helvetica Neue"/>
              </a:rPr>
              <a:t>write more readable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</a:t>
            </a:r>
            <a:r>
              <a:rPr lang="en-US" b="1" i="0" dirty="0">
                <a:solidFill>
                  <a:srgbClr val="7030A0"/>
                </a:solidFill>
                <a:effectLst/>
                <a:latin typeface="Helvetica Neue"/>
              </a:rPr>
              <a:t>maintainable code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, as shown in the </a:t>
            </a:r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  <a:t>above example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: when </a:t>
            </a:r>
            <a:r>
              <a:rPr lang="en-US" b="1" i="0" dirty="0">
                <a:solidFill>
                  <a:srgbClr val="0070C0"/>
                </a:solidFill>
                <a:effectLst/>
                <a:latin typeface="Helvetica Neue"/>
              </a:rPr>
              <a:t>reading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the </a:t>
            </a:r>
            <a:r>
              <a:rPr lang="en-US" b="1" i="0" dirty="0">
                <a:solidFill>
                  <a:srgbClr val="C00000"/>
                </a:solidFill>
                <a:effectLst/>
                <a:latin typeface="Helvetica Neue"/>
              </a:rPr>
              <a:t>Car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class, we can also </a:t>
            </a:r>
            <a:r>
              <a:rPr lang="en-US" b="1" i="0" dirty="0">
                <a:solidFill>
                  <a:schemeClr val="tx2"/>
                </a:solidFill>
                <a:effectLst/>
                <a:latin typeface="Helvetica Neue"/>
              </a:rPr>
              <a:t>navigate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to the </a:t>
            </a:r>
            <a:r>
              <a:rPr lang="en-US" b="1" i="0" dirty="0">
                <a:solidFill>
                  <a:srgbClr val="002060"/>
                </a:solidFill>
                <a:effectLst/>
                <a:latin typeface="Helvetica Neue"/>
              </a:rPr>
              <a:t>Engine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class and </a:t>
            </a:r>
            <a:r>
              <a:rPr lang="en-US" b="1" i="0" dirty="0">
                <a:solidFill>
                  <a:srgbClr val="002060"/>
                </a:solidFill>
                <a:effectLst/>
                <a:latin typeface="Helvetica Neue"/>
              </a:rPr>
              <a:t>make update quickly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within the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Helvetica Neue"/>
              </a:rPr>
              <a:t>same source file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Points To Remember About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Can you make a one liner for the previous code ?</a:t>
            </a:r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Yes:</a:t>
            </a:r>
          </a:p>
          <a:p>
            <a:pPr>
              <a:buNone/>
            </a:pP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Outer.Inner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 in=new Outer().new  Inner();</a:t>
            </a:r>
            <a:endParaRPr lang="en-IN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 About SNC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When</a:t>
            </a:r>
            <a:r>
              <a:rPr lang="en-IN" dirty="0"/>
              <a:t> we </a:t>
            </a:r>
            <a:r>
              <a:rPr lang="en-IN" b="1" dirty="0">
                <a:solidFill>
                  <a:srgbClr val="C00000"/>
                </a:solidFill>
              </a:rPr>
              <a:t>define</a:t>
            </a:r>
            <a:r>
              <a:rPr lang="en-IN" dirty="0"/>
              <a:t> an </a:t>
            </a:r>
            <a:r>
              <a:rPr lang="en-IN" b="1" dirty="0">
                <a:solidFill>
                  <a:srgbClr val="0070C0"/>
                </a:solidFill>
              </a:rPr>
              <a:t>inner nested class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or interface</a:t>
            </a:r>
            <a:r>
              <a:rPr lang="en-IN" dirty="0"/>
              <a:t>) </a:t>
            </a:r>
            <a:r>
              <a:rPr lang="en-IN" b="1" dirty="0">
                <a:solidFill>
                  <a:srgbClr val="C00000"/>
                </a:solidFill>
              </a:rPr>
              <a:t>inside</a:t>
            </a:r>
            <a:r>
              <a:rPr lang="en-IN" dirty="0"/>
              <a:t> an </a:t>
            </a:r>
            <a:r>
              <a:rPr lang="en-IN" b="1" dirty="0">
                <a:solidFill>
                  <a:srgbClr val="0070C0"/>
                </a:solidFill>
              </a:rPr>
              <a:t>interface</a:t>
            </a:r>
            <a:r>
              <a:rPr lang="en-IN" dirty="0"/>
              <a:t>, the </a:t>
            </a:r>
            <a:r>
              <a:rPr lang="en-IN" b="1" dirty="0">
                <a:solidFill>
                  <a:srgbClr val="7030A0"/>
                </a:solidFill>
              </a:rPr>
              <a:t>nested class </a:t>
            </a:r>
            <a:r>
              <a:rPr lang="en-IN" dirty="0"/>
              <a:t>is declared </a:t>
            </a:r>
            <a:r>
              <a:rPr lang="en-IN" b="1" dirty="0">
                <a:solidFill>
                  <a:srgbClr val="00B050"/>
                </a:solidFill>
              </a:rPr>
              <a:t>implicitly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public</a:t>
            </a:r>
            <a:r>
              <a:rPr lang="en-IN" dirty="0"/>
              <a:t> and </a:t>
            </a:r>
            <a:r>
              <a:rPr lang="en-IN" b="1" dirty="0">
                <a:solidFill>
                  <a:srgbClr val="002060"/>
                </a:solidFill>
              </a:rPr>
              <a:t>static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This point </a:t>
            </a:r>
            <a:r>
              <a:rPr lang="en-IN" dirty="0"/>
              <a:t>is </a:t>
            </a:r>
            <a:r>
              <a:rPr lang="en-IN" b="1" dirty="0">
                <a:solidFill>
                  <a:srgbClr val="00B050"/>
                </a:solidFill>
              </a:rPr>
              <a:t>easy to remember</a:t>
            </a:r>
            <a:r>
              <a:rPr lang="en-IN" dirty="0"/>
              <a:t>: </a:t>
            </a:r>
            <a:r>
              <a:rPr lang="en-IN" b="1" dirty="0">
                <a:solidFill>
                  <a:srgbClr val="7030A0"/>
                </a:solidFill>
              </a:rPr>
              <a:t>any field </a:t>
            </a:r>
            <a:r>
              <a:rPr lang="en-IN" dirty="0"/>
              <a:t>in an </a:t>
            </a:r>
            <a:r>
              <a:rPr lang="en-IN" b="1" dirty="0">
                <a:solidFill>
                  <a:srgbClr val="C00000"/>
                </a:solidFill>
              </a:rPr>
              <a:t>interface</a:t>
            </a:r>
            <a:r>
              <a:rPr lang="en-IN" dirty="0"/>
              <a:t> is </a:t>
            </a:r>
            <a:r>
              <a:rPr lang="en-IN" b="1" dirty="0">
                <a:solidFill>
                  <a:schemeClr val="tx2"/>
                </a:solidFill>
              </a:rPr>
              <a:t>implicitly declared </a:t>
            </a:r>
            <a:r>
              <a:rPr lang="en-IN" b="1" dirty="0">
                <a:solidFill>
                  <a:srgbClr val="0070C0"/>
                </a:solidFill>
              </a:rPr>
              <a:t>public</a:t>
            </a:r>
            <a:r>
              <a:rPr lang="en-IN" dirty="0"/>
              <a:t> and </a:t>
            </a:r>
            <a:r>
              <a:rPr lang="en-IN" b="1" dirty="0">
                <a:solidFill>
                  <a:srgbClr val="0070C0"/>
                </a:solidFill>
              </a:rPr>
              <a:t>static</a:t>
            </a:r>
            <a:r>
              <a:rPr lang="en-IN" dirty="0">
                <a:solidFill>
                  <a:srgbClr val="0070C0"/>
                </a:solidFill>
              </a:rPr>
              <a:t>,</a:t>
            </a:r>
            <a:r>
              <a:rPr lang="en-IN" dirty="0"/>
              <a:t> and </a:t>
            </a:r>
            <a:r>
              <a:rPr lang="en-IN" b="1" dirty="0">
                <a:solidFill>
                  <a:srgbClr val="0070C0"/>
                </a:solidFill>
              </a:rPr>
              <a:t>static nested classes </a:t>
            </a:r>
            <a:r>
              <a:rPr lang="en-IN" dirty="0"/>
              <a:t>have this </a:t>
            </a:r>
            <a:r>
              <a:rPr lang="en-IN" b="1" dirty="0">
                <a:solidFill>
                  <a:srgbClr val="00B050"/>
                </a:solidFill>
              </a:rPr>
              <a:t>same </a:t>
            </a:r>
            <a:r>
              <a:rPr lang="en-IN" b="1" dirty="0" err="1">
                <a:solidFill>
                  <a:srgbClr val="00B050"/>
                </a:solidFill>
              </a:rPr>
              <a:t>behavior</a:t>
            </a:r>
            <a:r>
              <a:rPr lang="en-IN" dirty="0"/>
              <a:t>.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Referencing Inner/Outer Instance From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Within</a:t>
            </a:r>
            <a:r>
              <a:rPr lang="en-IN" dirty="0"/>
              <a:t> an </a:t>
            </a:r>
            <a:r>
              <a:rPr lang="en-IN" b="1" dirty="0">
                <a:solidFill>
                  <a:srgbClr val="0070C0"/>
                </a:solidFill>
              </a:rPr>
              <a:t>inner class code</a:t>
            </a:r>
            <a:r>
              <a:rPr lang="en-IN" dirty="0"/>
              <a:t>, the </a:t>
            </a:r>
            <a:r>
              <a:rPr lang="en-IN" dirty="0">
                <a:solidFill>
                  <a:srgbClr val="0070C0"/>
                </a:solidFill>
              </a:rPr>
              <a:t>this</a:t>
            </a:r>
            <a:r>
              <a:rPr lang="en-IN" dirty="0"/>
              <a:t> reference </a:t>
            </a:r>
            <a:r>
              <a:rPr lang="en-IN" b="1" dirty="0">
                <a:solidFill>
                  <a:srgbClr val="00B050"/>
                </a:solidFill>
              </a:rPr>
              <a:t>refers to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instance of the inner class</a:t>
            </a:r>
            <a:r>
              <a:rPr lang="en-IN" dirty="0"/>
              <a:t>, since </a:t>
            </a:r>
            <a:r>
              <a:rPr lang="en-IN" dirty="0">
                <a:solidFill>
                  <a:srgbClr val="0070C0"/>
                </a:solidFill>
              </a:rPr>
              <a:t>this</a:t>
            </a:r>
            <a:r>
              <a:rPr lang="en-IN" dirty="0"/>
              <a:t> always refers to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currently executing object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But what if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inner class </a:t>
            </a:r>
            <a:r>
              <a:rPr lang="en-IN" dirty="0"/>
              <a:t>code </a:t>
            </a:r>
            <a:r>
              <a:rPr lang="en-IN" b="1" dirty="0">
                <a:solidFill>
                  <a:srgbClr val="C00000"/>
                </a:solidFill>
              </a:rPr>
              <a:t>wants</a:t>
            </a:r>
            <a:r>
              <a:rPr lang="en-IN" dirty="0"/>
              <a:t> an </a:t>
            </a:r>
            <a:r>
              <a:rPr lang="en-IN" b="1" dirty="0">
                <a:solidFill>
                  <a:srgbClr val="00B050"/>
                </a:solidFill>
              </a:rPr>
              <a:t>explicit reference</a:t>
            </a:r>
            <a:r>
              <a:rPr lang="en-IN" dirty="0"/>
              <a:t> to the </a:t>
            </a:r>
            <a:r>
              <a:rPr lang="en-IN" b="1" dirty="0">
                <a:solidFill>
                  <a:srgbClr val="0070C0"/>
                </a:solidFill>
              </a:rPr>
              <a:t>outer class instance</a:t>
            </a:r>
            <a:r>
              <a:rPr lang="en-IN" dirty="0"/>
              <a:t> that the </a:t>
            </a:r>
            <a:r>
              <a:rPr lang="en-IN" b="1" dirty="0">
                <a:solidFill>
                  <a:srgbClr val="0070C0"/>
                </a:solidFill>
              </a:rPr>
              <a:t>inner instance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tied </a:t>
            </a:r>
            <a:r>
              <a:rPr lang="en-IN" dirty="0"/>
              <a:t>to? </a:t>
            </a:r>
          </a:p>
          <a:p>
            <a:endParaRPr lang="en-IN" dirty="0"/>
          </a:p>
          <a:p>
            <a:r>
              <a:rPr lang="en-IN" dirty="0"/>
              <a:t>In other words, </a:t>
            </a:r>
            <a:r>
              <a:rPr lang="en-IN" b="1" i="1" dirty="0">
                <a:solidFill>
                  <a:schemeClr val="tx2"/>
                </a:solidFill>
              </a:rPr>
              <a:t>how do we reference the “outer</a:t>
            </a:r>
            <a:r>
              <a:rPr lang="en-IN" b="1" dirty="0">
                <a:solidFill>
                  <a:schemeClr val="tx2"/>
                </a:solidFill>
              </a:rPr>
              <a:t> this</a:t>
            </a:r>
            <a:r>
              <a:rPr lang="en-IN" b="1" i="1" dirty="0">
                <a:solidFill>
                  <a:schemeClr val="tx2"/>
                </a:solidFill>
              </a:rPr>
              <a:t>”</a:t>
            </a:r>
            <a:r>
              <a:rPr lang="en-IN" b="1" dirty="0">
                <a:solidFill>
                  <a:schemeClr val="tx2"/>
                </a:solidFill>
              </a:rPr>
              <a:t>? </a:t>
            </a:r>
          </a:p>
          <a:p>
            <a:pPr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Referencing Inner/Outer Instance From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This is done using </a:t>
            </a:r>
            <a:r>
              <a:rPr lang="en-IN" i="1" dirty="0">
                <a:solidFill>
                  <a:srgbClr val="0070C0"/>
                </a:solidFill>
              </a:rPr>
              <a:t>&lt;</a:t>
            </a:r>
            <a:r>
              <a:rPr lang="en-IN" i="1" dirty="0" err="1">
                <a:solidFill>
                  <a:srgbClr val="0070C0"/>
                </a:solidFill>
              </a:rPr>
              <a:t>outerclassname</a:t>
            </a:r>
            <a:r>
              <a:rPr lang="en-IN" i="1" dirty="0">
                <a:solidFill>
                  <a:srgbClr val="0070C0"/>
                </a:solidFill>
              </a:rPr>
              <a:t>&gt;.this.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 descr="getfi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10" y="2143116"/>
            <a:ext cx="7500990" cy="4286280"/>
          </a:xfrm>
          <a:prstGeom prst="rect">
            <a:avLst/>
          </a:prstGeom>
        </p:spPr>
      </p:pic>
      <p:sp>
        <p:nvSpPr>
          <p:cNvPr id="5" name="Rectangular Callout 4"/>
          <p:cNvSpPr/>
          <p:nvPr/>
        </p:nvSpPr>
        <p:spPr>
          <a:xfrm>
            <a:off x="6643702" y="2071678"/>
            <a:ext cx="2500298" cy="1428760"/>
          </a:xfrm>
          <a:prstGeom prst="wedgeRectCallout">
            <a:avLst>
              <a:gd name="adj1" fmla="val -31313"/>
              <a:gd name="adj2" fmla="val 137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C000"/>
                </a:solidFill>
              </a:rPr>
              <a:t>MyOuter</a:t>
            </a:r>
            <a:r>
              <a:rPr lang="en-US" sz="2400" i="1" dirty="0"/>
              <a:t> is the name of the Outer class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Referencing Inner/Outer Instance From Inner Class</a:t>
            </a:r>
            <a:endParaRPr lang="en-IN" dirty="0"/>
          </a:p>
        </p:txBody>
      </p:sp>
      <p:pic>
        <p:nvPicPr>
          <p:cNvPr id="6" name="Content Placeholder 5" descr="getfile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20" y="1643050"/>
            <a:ext cx="7929618" cy="4929222"/>
          </a:xfrm>
        </p:spPr>
      </p:pic>
      <p:sp>
        <p:nvSpPr>
          <p:cNvPr id="7" name="TextBox 6"/>
          <p:cNvSpPr txBox="1"/>
          <p:nvPr/>
        </p:nvSpPr>
        <p:spPr>
          <a:xfrm>
            <a:off x="5643570" y="1571612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 descr="getfile (2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2059994"/>
            <a:ext cx="4857752" cy="16547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4139952" y="1556792"/>
            <a:ext cx="2643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Output: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Conclusions About “this”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To reference </a:t>
            </a:r>
            <a:r>
              <a:rPr lang="en-IN" b="1" dirty="0">
                <a:solidFill>
                  <a:srgbClr val="0070C0"/>
                </a:solidFill>
              </a:rPr>
              <a:t>the inner class instance </a:t>
            </a:r>
            <a:r>
              <a:rPr lang="en-IN" dirty="0"/>
              <a:t>itself from </a:t>
            </a:r>
            <a:r>
              <a:rPr lang="en-IN" b="1" i="1" dirty="0">
                <a:solidFill>
                  <a:srgbClr val="00B050"/>
                </a:solidFill>
              </a:rPr>
              <a:t>within </a:t>
            </a:r>
            <a:r>
              <a:rPr lang="en-IN" dirty="0"/>
              <a:t>the</a:t>
            </a:r>
            <a:r>
              <a:rPr lang="en-IN" b="1" dirty="0">
                <a:solidFill>
                  <a:srgbClr val="00B05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inner class code</a:t>
            </a:r>
            <a:r>
              <a:rPr lang="en-IN" dirty="0"/>
              <a:t>, use </a:t>
            </a:r>
            <a:r>
              <a:rPr lang="en-IN" b="1" dirty="0">
                <a:solidFill>
                  <a:srgbClr val="C00000"/>
                </a:solidFill>
              </a:rPr>
              <a:t>this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To reference </a:t>
            </a:r>
            <a:r>
              <a:rPr lang="en-IN" dirty="0"/>
              <a:t>the “</a:t>
            </a:r>
            <a:r>
              <a:rPr lang="en-IN" i="1" dirty="0">
                <a:solidFill>
                  <a:srgbClr val="0070C0"/>
                </a:solidFill>
              </a:rPr>
              <a:t>outer</a:t>
            </a:r>
            <a:r>
              <a:rPr lang="en-IN" dirty="0">
                <a:solidFill>
                  <a:srgbClr val="0070C0"/>
                </a:solidFill>
              </a:rPr>
              <a:t> this</a:t>
            </a:r>
            <a:r>
              <a:rPr lang="en-IN" dirty="0"/>
              <a:t>” (the outer class instance) </a:t>
            </a:r>
            <a:r>
              <a:rPr lang="en-IN" b="1" dirty="0">
                <a:solidFill>
                  <a:srgbClr val="00B050"/>
                </a:solidFill>
              </a:rPr>
              <a:t>from within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inner class code</a:t>
            </a:r>
            <a:r>
              <a:rPr lang="en-IN" dirty="0"/>
              <a:t>, use </a:t>
            </a:r>
            <a:r>
              <a:rPr lang="en-IN" b="1" dirty="0" err="1">
                <a:solidFill>
                  <a:srgbClr val="0070C0"/>
                </a:solidFill>
              </a:rPr>
              <a:t>NameOfOuterClass.this</a:t>
            </a:r>
            <a:r>
              <a:rPr lang="en-IN" dirty="0"/>
              <a:t>(example, </a:t>
            </a:r>
            <a:r>
              <a:rPr lang="en-IN" b="1" dirty="0" err="1">
                <a:solidFill>
                  <a:srgbClr val="C00000"/>
                </a:solidFill>
              </a:rPr>
              <a:t>MyOuter.this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Modifiers Applied To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b="1" dirty="0">
                <a:solidFill>
                  <a:srgbClr val="0070C0"/>
                </a:solidFill>
              </a:rPr>
              <a:t>regular inner c</a:t>
            </a:r>
            <a:r>
              <a:rPr lang="en-IN" dirty="0"/>
              <a:t>lass is a </a:t>
            </a:r>
            <a:r>
              <a:rPr lang="en-IN" b="1" dirty="0">
                <a:solidFill>
                  <a:srgbClr val="00B050"/>
                </a:solidFill>
              </a:rPr>
              <a:t>member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outer class </a:t>
            </a:r>
            <a:r>
              <a:rPr lang="en-IN" dirty="0"/>
              <a:t>just as </a:t>
            </a:r>
            <a:r>
              <a:rPr lang="en-IN" b="1" dirty="0">
                <a:solidFill>
                  <a:srgbClr val="C00000"/>
                </a:solidFill>
              </a:rPr>
              <a:t>instance variables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methods</a:t>
            </a:r>
            <a:r>
              <a:rPr lang="en-IN" dirty="0"/>
              <a:t> are, so the following </a:t>
            </a:r>
            <a:r>
              <a:rPr lang="en-IN" b="1" dirty="0">
                <a:solidFill>
                  <a:srgbClr val="00B050"/>
                </a:solidFill>
              </a:rPr>
              <a:t>modifiers</a:t>
            </a:r>
            <a:r>
              <a:rPr lang="en-IN" dirty="0"/>
              <a:t> can be </a:t>
            </a:r>
            <a:r>
              <a:rPr lang="en-IN" b="1" dirty="0">
                <a:solidFill>
                  <a:srgbClr val="C00000"/>
                </a:solidFill>
              </a:rPr>
              <a:t>applied </a:t>
            </a:r>
            <a:r>
              <a:rPr lang="en-IN" dirty="0"/>
              <a:t>to an </a:t>
            </a:r>
            <a:r>
              <a:rPr lang="en-IN" b="1" dirty="0">
                <a:solidFill>
                  <a:srgbClr val="0070C0"/>
                </a:solidFill>
              </a:rPr>
              <a:t>inner class:</a:t>
            </a:r>
          </a:p>
          <a:p>
            <a:pPr lvl="1"/>
            <a:endParaRPr lang="en-IN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final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abstract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public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private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protected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static—</a:t>
            </a:r>
            <a:r>
              <a:rPr lang="en-IN" b="1" i="1" dirty="0">
                <a:solidFill>
                  <a:srgbClr val="C00000"/>
                </a:solidFill>
              </a:rPr>
              <a:t>but static turns it into a</a:t>
            </a:r>
            <a:r>
              <a:rPr lang="en-IN" b="1" dirty="0">
                <a:solidFill>
                  <a:srgbClr val="C00000"/>
                </a:solidFill>
              </a:rPr>
              <a:t> static </a:t>
            </a:r>
            <a:r>
              <a:rPr lang="en-IN" b="1" i="1" dirty="0">
                <a:solidFill>
                  <a:srgbClr val="C00000"/>
                </a:solidFill>
              </a:rPr>
              <a:t>nested class, not an inner class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b="1" dirty="0" err="1">
                <a:solidFill>
                  <a:srgbClr val="0070C0"/>
                </a:solidFill>
              </a:rPr>
              <a:t>strictfp</a:t>
            </a: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Nested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</a:t>
            </a:r>
            <a:r>
              <a:rPr lang="en-IN" b="1" u="sng" dirty="0">
                <a:solidFill>
                  <a:srgbClr val="C00000"/>
                </a:solidFill>
              </a:rPr>
              <a:t>four</a:t>
            </a:r>
            <a:r>
              <a:rPr lang="en-IN" dirty="0"/>
              <a:t> types or </a:t>
            </a:r>
            <a:r>
              <a:rPr lang="en-IN" b="1" dirty="0">
                <a:solidFill>
                  <a:srgbClr val="002060"/>
                </a:solidFill>
              </a:rPr>
              <a:t>flavours</a:t>
            </a:r>
            <a:r>
              <a:rPr lang="en-IN" i="1" dirty="0">
                <a:solidFill>
                  <a:srgbClr val="0070C0"/>
                </a:solidFill>
              </a:rPr>
              <a:t> </a:t>
            </a:r>
            <a:r>
              <a:rPr lang="en-IN" dirty="0"/>
              <a:t>of</a:t>
            </a:r>
            <a:r>
              <a:rPr lang="en-IN" i="1" dirty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nested classes </a:t>
            </a:r>
            <a:r>
              <a:rPr lang="en-IN" dirty="0"/>
              <a:t>in </a:t>
            </a:r>
            <a:r>
              <a:rPr lang="en-IN" b="1" dirty="0">
                <a:solidFill>
                  <a:srgbClr val="00B050"/>
                </a:solidFill>
              </a:rPr>
              <a:t>Java: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•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Static nested class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• </a:t>
            </a:r>
            <a:r>
              <a:rPr lang="en-IN" b="1" dirty="0">
                <a:solidFill>
                  <a:srgbClr val="00B050"/>
                </a:solidFill>
              </a:rPr>
              <a:t>Inner class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•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Local inner class</a:t>
            </a: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• </a:t>
            </a:r>
            <a:r>
              <a:rPr lang="en-IN" b="1" dirty="0">
                <a:solidFill>
                  <a:srgbClr val="0070C0"/>
                </a:solidFill>
              </a:rPr>
              <a:t>Anonymous inner class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Nested Classes</a:t>
            </a:r>
            <a:endParaRPr lang="en-IN" dirty="0"/>
          </a:p>
        </p:txBody>
      </p:sp>
      <p:pic>
        <p:nvPicPr>
          <p:cNvPr id="4" name="Content Placeholder 3" descr="getfile (3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571612"/>
            <a:ext cx="8286808" cy="4929222"/>
          </a:xfrm>
        </p:spPr>
      </p:pic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Nested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 </a:t>
            </a:r>
            <a:r>
              <a:rPr lang="en-IN" b="1" u="sng" dirty="0">
                <a:solidFill>
                  <a:schemeClr val="accent6">
                    <a:lumMod val="75000"/>
                  </a:schemeClr>
                </a:solidFill>
              </a:rPr>
              <a:t>local class </a:t>
            </a:r>
            <a:r>
              <a:rPr lang="en-IN" dirty="0"/>
              <a:t>is defined </a:t>
            </a:r>
            <a:r>
              <a:rPr lang="en-IN" b="1" dirty="0">
                <a:solidFill>
                  <a:srgbClr val="C00000"/>
                </a:solidFill>
              </a:rPr>
              <a:t>within a code block </a:t>
            </a:r>
            <a:r>
              <a:rPr lang="en-IN" dirty="0"/>
              <a:t>(code block means a </a:t>
            </a:r>
            <a:r>
              <a:rPr lang="en-IN" b="1" dirty="0">
                <a:solidFill>
                  <a:srgbClr val="7030A0"/>
                </a:solidFill>
              </a:rPr>
              <a:t>method</a:t>
            </a:r>
            <a:r>
              <a:rPr lang="en-IN" dirty="0"/>
              <a:t>, </a:t>
            </a:r>
            <a:r>
              <a:rPr lang="en-IN" b="1" dirty="0">
                <a:solidFill>
                  <a:srgbClr val="7030A0"/>
                </a:solidFill>
              </a:rPr>
              <a:t>constructor</a:t>
            </a:r>
            <a:r>
              <a:rPr lang="en-IN" dirty="0"/>
              <a:t>, or </a:t>
            </a:r>
            <a:r>
              <a:rPr lang="en-IN" b="1" dirty="0">
                <a:solidFill>
                  <a:srgbClr val="7030A0"/>
                </a:solidFill>
              </a:rPr>
              <a:t>initialization block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 </a:t>
            </a:r>
            <a:r>
              <a:rPr lang="en-IN" b="1" u="sng" dirty="0">
                <a:solidFill>
                  <a:srgbClr val="00B050"/>
                </a:solidFill>
              </a:rPr>
              <a:t>non-local </a:t>
            </a:r>
            <a:r>
              <a:rPr lang="en-IN" i="1" dirty="0"/>
              <a:t>class</a:t>
            </a:r>
            <a:r>
              <a:rPr lang="en-IN" dirty="0"/>
              <a:t> is </a:t>
            </a:r>
            <a:r>
              <a:rPr lang="en-IN" b="1" dirty="0">
                <a:solidFill>
                  <a:srgbClr val="C00000"/>
                </a:solidFill>
              </a:rPr>
              <a:t>defined inside </a:t>
            </a:r>
            <a:r>
              <a:rPr lang="en-IN" dirty="0"/>
              <a:t>a </a:t>
            </a:r>
            <a:r>
              <a:rPr lang="en-IN" b="1" dirty="0">
                <a:solidFill>
                  <a:srgbClr val="7030A0"/>
                </a:solidFill>
              </a:rPr>
              <a:t>class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 </a:t>
            </a:r>
            <a:r>
              <a:rPr lang="en-IN" b="1" u="sng" dirty="0">
                <a:solidFill>
                  <a:srgbClr val="C00000"/>
                </a:solidFill>
              </a:rPr>
              <a:t>static class </a:t>
            </a:r>
            <a:r>
              <a:rPr lang="en-IN" dirty="0"/>
              <a:t>is qualified using the </a:t>
            </a:r>
            <a:r>
              <a:rPr lang="en-IN" b="1" dirty="0">
                <a:solidFill>
                  <a:srgbClr val="7030A0"/>
                </a:solidFill>
              </a:rPr>
              <a:t>static</a:t>
            </a:r>
            <a:r>
              <a:rPr lang="en-IN" dirty="0"/>
              <a:t> keyword.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an </a:t>
            </a:r>
            <a:r>
              <a:rPr lang="en-IN" b="1" u="sng" dirty="0">
                <a:solidFill>
                  <a:srgbClr val="0070C0"/>
                </a:solidFill>
              </a:rPr>
              <a:t>anonymous class</a:t>
            </a:r>
            <a:r>
              <a:rPr lang="en-IN" dirty="0"/>
              <a:t>, we </a:t>
            </a:r>
            <a:r>
              <a:rPr lang="en-IN" b="1" dirty="0">
                <a:solidFill>
                  <a:srgbClr val="C00000"/>
                </a:solidFill>
              </a:rPr>
              <a:t>don’t provide the name </a:t>
            </a:r>
            <a:r>
              <a:rPr lang="en-IN" dirty="0"/>
              <a:t>of the </a:t>
            </a:r>
            <a:r>
              <a:rPr lang="en-IN" b="1" dirty="0">
                <a:solidFill>
                  <a:srgbClr val="7030A0"/>
                </a:solidFill>
              </a:rPr>
              <a:t>class</a:t>
            </a:r>
            <a:r>
              <a:rPr lang="en-IN" dirty="0"/>
              <a:t>; we  just define its </a:t>
            </a:r>
            <a:r>
              <a:rPr lang="en-IN" b="1" dirty="0">
                <a:solidFill>
                  <a:srgbClr val="002060"/>
                </a:solidFill>
              </a:rPr>
              <a:t>body</a:t>
            </a:r>
            <a:r>
              <a:rPr lang="en-IN" dirty="0"/>
              <a:t>!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4892</TotalTime>
  <Words>4002</Words>
  <Application>Microsoft Office PowerPoint</Application>
  <PresentationFormat>On-screen Show (4:3)</PresentationFormat>
  <Paragraphs>573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Consolas</vt:lpstr>
      <vt:lpstr>Corbel</vt:lpstr>
      <vt:lpstr>Helvetica Neue</vt:lpstr>
      <vt:lpstr>Clarity</vt:lpstr>
      <vt:lpstr>JAVA  Java Interview boot camp                 Core concepts</vt:lpstr>
      <vt:lpstr>What Is A Nested Class ?</vt:lpstr>
      <vt:lpstr>Example</vt:lpstr>
      <vt:lpstr>Benefits Of Nested Class</vt:lpstr>
      <vt:lpstr>Benefits Of Nested Class</vt:lpstr>
      <vt:lpstr>Benefits Of Nested Class</vt:lpstr>
      <vt:lpstr>Types Of Nested Classes</vt:lpstr>
      <vt:lpstr>Types Of Nested Classes</vt:lpstr>
      <vt:lpstr>Types Of Nested Classes</vt:lpstr>
      <vt:lpstr>Types Of Nested Classes</vt:lpstr>
      <vt:lpstr>Static Nested Class </vt:lpstr>
      <vt:lpstr>Four Types Of Static Nested Class/Interface </vt:lpstr>
      <vt:lpstr>Static Nested Class </vt:lpstr>
      <vt:lpstr>Static Nested Class </vt:lpstr>
      <vt:lpstr>Exercise</vt:lpstr>
      <vt:lpstr>Solution</vt:lpstr>
      <vt:lpstr>Solution</vt:lpstr>
      <vt:lpstr>Points To Remember About SNC</vt:lpstr>
      <vt:lpstr>Points To Remember About SNC</vt:lpstr>
      <vt:lpstr>Points To Remember About SNC</vt:lpstr>
      <vt:lpstr>Points To Remember About SNC</vt:lpstr>
      <vt:lpstr>Points To Remember About SNC</vt:lpstr>
      <vt:lpstr>Points To Remember About SNC</vt:lpstr>
      <vt:lpstr>Points To Remember About SNC</vt:lpstr>
      <vt:lpstr>Points To Remember About SNC</vt:lpstr>
      <vt:lpstr>What Is The Use Of Static Nested Class?</vt:lpstr>
      <vt:lpstr>What Is The Use Of Static Nested Class?</vt:lpstr>
      <vt:lpstr>Example</vt:lpstr>
      <vt:lpstr>Solution 1</vt:lpstr>
      <vt:lpstr>Solution 1</vt:lpstr>
      <vt:lpstr>Problems</vt:lpstr>
      <vt:lpstr>Another Example</vt:lpstr>
      <vt:lpstr>Solution 1</vt:lpstr>
      <vt:lpstr>Solution 1</vt:lpstr>
      <vt:lpstr>Problems</vt:lpstr>
      <vt:lpstr>Problems</vt:lpstr>
      <vt:lpstr>Problems</vt:lpstr>
      <vt:lpstr>A Better Solution</vt:lpstr>
      <vt:lpstr>A Better Solution</vt:lpstr>
      <vt:lpstr>How To Implement Builder Design Pattern ?</vt:lpstr>
      <vt:lpstr>How To Implement Builder Design Pattern ?</vt:lpstr>
      <vt:lpstr>Solution 2</vt:lpstr>
      <vt:lpstr>Solution 2</vt:lpstr>
      <vt:lpstr>Solution 2</vt:lpstr>
      <vt:lpstr>Solution 2</vt:lpstr>
      <vt:lpstr>Solution 2</vt:lpstr>
      <vt:lpstr>Inner Class</vt:lpstr>
      <vt:lpstr>Inner Class</vt:lpstr>
      <vt:lpstr>Exercise</vt:lpstr>
      <vt:lpstr>Exercise</vt:lpstr>
      <vt:lpstr>Exercise</vt:lpstr>
      <vt:lpstr>Example</vt:lpstr>
      <vt:lpstr>Example</vt:lpstr>
      <vt:lpstr>Points To Remember About Inner Class</vt:lpstr>
      <vt:lpstr>Points To Remember About Inner Class</vt:lpstr>
      <vt:lpstr>Points To Remember About Inner Class</vt:lpstr>
      <vt:lpstr>Points To Remember About Inner Class</vt:lpstr>
      <vt:lpstr>Points To Remember About Inner Class</vt:lpstr>
      <vt:lpstr>Points To Remember About Inner Class</vt:lpstr>
      <vt:lpstr>Points To Remember About Inner Class</vt:lpstr>
      <vt:lpstr>Points To Remember About SNC</vt:lpstr>
      <vt:lpstr>Referencing Inner/Outer Instance From Inner Class</vt:lpstr>
      <vt:lpstr>Referencing Inner/Outer Instance From Inner Class</vt:lpstr>
      <vt:lpstr>Referencing Inner/Outer Instance From Inner Class</vt:lpstr>
      <vt:lpstr>Conclusions About “this”</vt:lpstr>
      <vt:lpstr>Modifiers Applied To Inner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585</cp:revision>
  <dcterms:created xsi:type="dcterms:W3CDTF">2012-06-21T20:06:10Z</dcterms:created>
  <dcterms:modified xsi:type="dcterms:W3CDTF">2021-12-03T05:59:30Z</dcterms:modified>
</cp:coreProperties>
</file>