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56" r:id="rId1"/>
  </p:sldMasterIdLst>
  <p:notesMasterIdLst>
    <p:notesMasterId r:id="rId40"/>
  </p:notesMasterIdLst>
  <p:sldIdLst>
    <p:sldId id="1169" r:id="rId2"/>
    <p:sldId id="675" r:id="rId3"/>
    <p:sldId id="676" r:id="rId4"/>
    <p:sldId id="677" r:id="rId5"/>
    <p:sldId id="678" r:id="rId6"/>
    <p:sldId id="679" r:id="rId7"/>
    <p:sldId id="682" r:id="rId8"/>
    <p:sldId id="681" r:id="rId9"/>
    <p:sldId id="680" r:id="rId10"/>
    <p:sldId id="684" r:id="rId11"/>
    <p:sldId id="685" r:id="rId12"/>
    <p:sldId id="686" r:id="rId13"/>
    <p:sldId id="687" r:id="rId14"/>
    <p:sldId id="688" r:id="rId15"/>
    <p:sldId id="689" r:id="rId16"/>
    <p:sldId id="514" r:id="rId17"/>
    <p:sldId id="690" r:id="rId18"/>
    <p:sldId id="691" r:id="rId19"/>
    <p:sldId id="692" r:id="rId20"/>
    <p:sldId id="693" r:id="rId21"/>
    <p:sldId id="694" r:id="rId22"/>
    <p:sldId id="695" r:id="rId23"/>
    <p:sldId id="515" r:id="rId24"/>
    <p:sldId id="261" r:id="rId25"/>
    <p:sldId id="696" r:id="rId26"/>
    <p:sldId id="697" r:id="rId27"/>
    <p:sldId id="698" r:id="rId28"/>
    <p:sldId id="699" r:id="rId29"/>
    <p:sldId id="700" r:id="rId30"/>
    <p:sldId id="702" r:id="rId31"/>
    <p:sldId id="701" r:id="rId32"/>
    <p:sldId id="703" r:id="rId33"/>
    <p:sldId id="704" r:id="rId34"/>
    <p:sldId id="705" r:id="rId35"/>
    <p:sldId id="706" r:id="rId36"/>
    <p:sldId id="707" r:id="rId37"/>
    <p:sldId id="708" r:id="rId38"/>
    <p:sldId id="70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C906C84-17F4-46B7-B92E-5B6E8106A1BA}"/>
    <pc:docChg chg="custSel addSld delSld modSld">
      <pc:chgData name="Sharma Computer Academy" userId="08476b32c11f4418" providerId="LiveId" clId="{9C906C84-17F4-46B7-B92E-5B6E8106A1BA}" dt="2021-12-02T19:59:29.096" v="506" actId="47"/>
      <pc:docMkLst>
        <pc:docMk/>
      </pc:docMkLst>
      <pc:sldChg chg="modSp">
        <pc:chgData name="Sharma Computer Academy" userId="08476b32c11f4418" providerId="LiveId" clId="{9C906C84-17F4-46B7-B92E-5B6E8106A1BA}" dt="2021-12-02T19:53:43.543" v="455" actId="113"/>
        <pc:sldMkLst>
          <pc:docMk/>
          <pc:sldMk cId="3539045414" sldId="509"/>
        </pc:sldMkLst>
        <pc:spChg chg="mod">
          <ac:chgData name="Sharma Computer Academy" userId="08476b32c11f4418" providerId="LiveId" clId="{9C906C84-17F4-46B7-B92E-5B6E8106A1BA}" dt="2021-12-02T19:53:43.543" v="455" actId="113"/>
          <ac:spMkLst>
            <pc:docMk/>
            <pc:sldMk cId="3539045414" sldId="50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06C84-17F4-46B7-B92E-5B6E8106A1BA}" dt="2021-12-02T19:57:11.300" v="475" actId="113"/>
        <pc:sldMkLst>
          <pc:docMk/>
          <pc:sldMk cId="1594430930" sldId="511"/>
        </pc:sldMkLst>
        <pc:spChg chg="mod">
          <ac:chgData name="Sharma Computer Academy" userId="08476b32c11f4418" providerId="LiveId" clId="{9C906C84-17F4-46B7-B92E-5B6E8106A1BA}" dt="2021-12-02T19:57:11.300" v="475" actId="113"/>
          <ac:spMkLst>
            <pc:docMk/>
            <pc:sldMk cId="1594430930" sldId="51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06C84-17F4-46B7-B92E-5B6E8106A1BA}" dt="2021-12-02T19:58:33.295" v="501" actId="27636"/>
        <pc:sldMkLst>
          <pc:docMk/>
          <pc:sldMk cId="1594430930" sldId="648"/>
        </pc:sldMkLst>
        <pc:spChg chg="mod">
          <ac:chgData name="Sharma Computer Academy" userId="08476b32c11f4418" providerId="LiveId" clId="{9C906C84-17F4-46B7-B92E-5B6E8106A1BA}" dt="2021-12-02T19:58:33.295" v="501" actId="27636"/>
          <ac:spMkLst>
            <pc:docMk/>
            <pc:sldMk cId="1594430930" sldId="648"/>
            <ac:spMk id="3" creationId="{00000000-0000-0000-0000-000000000000}"/>
          </ac:spMkLst>
        </pc:spChg>
      </pc:sldChg>
      <pc:sldChg chg="modSp del">
        <pc:chgData name="Sharma Computer Academy" userId="08476b32c11f4418" providerId="LiveId" clId="{9C906C84-17F4-46B7-B92E-5B6E8106A1BA}" dt="2021-12-02T19:59:29.096" v="506" actId="47"/>
        <pc:sldMkLst>
          <pc:docMk/>
          <pc:sldMk cId="1594430930" sldId="649"/>
        </pc:sldMkLst>
        <pc:spChg chg="mod">
          <ac:chgData name="Sharma Computer Academy" userId="08476b32c11f4418" providerId="LiveId" clId="{9C906C84-17F4-46B7-B92E-5B6E8106A1BA}" dt="2021-12-02T19:58:58.477" v="505" actId="114"/>
          <ac:spMkLst>
            <pc:docMk/>
            <pc:sldMk cId="1594430930" sldId="649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06C84-17F4-46B7-B92E-5B6E8106A1BA}" dt="2021-11-27T22:43:42.208" v="426" actId="47"/>
        <pc:sldMkLst>
          <pc:docMk/>
          <pc:sldMk cId="2790269104" sldId="653"/>
        </pc:sldMkLst>
      </pc:sldChg>
      <pc:sldChg chg="modSp">
        <pc:chgData name="Sharma Computer Academy" userId="08476b32c11f4418" providerId="LiveId" clId="{9C906C84-17F4-46B7-B92E-5B6E8106A1BA}" dt="2021-11-27T22:42:10.043" v="425" actId="113"/>
        <pc:sldMkLst>
          <pc:docMk/>
          <pc:sldMk cId="1594430930" sldId="654"/>
        </pc:sldMkLst>
        <pc:spChg chg="mod">
          <ac:chgData name="Sharma Computer Academy" userId="08476b32c11f4418" providerId="LiveId" clId="{9C906C84-17F4-46B7-B92E-5B6E8106A1BA}" dt="2021-11-27T22:42:10.043" v="425" actId="113"/>
          <ac:spMkLst>
            <pc:docMk/>
            <pc:sldMk cId="1594430930" sldId="65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06C84-17F4-46B7-B92E-5B6E8106A1BA}" dt="2021-11-27T22:24:49.492" v="29" actId="6549"/>
        <pc:sldMkLst>
          <pc:docMk/>
          <pc:sldMk cId="1594430930" sldId="655"/>
        </pc:sldMkLst>
        <pc:spChg chg="mod">
          <ac:chgData name="Sharma Computer Academy" userId="08476b32c11f4418" providerId="LiveId" clId="{9C906C84-17F4-46B7-B92E-5B6E8106A1BA}" dt="2021-11-27T22:24:49.492" v="29" actId="6549"/>
          <ac:spMkLst>
            <pc:docMk/>
            <pc:sldMk cId="1594430930" sldId="65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06C84-17F4-46B7-B92E-5B6E8106A1BA}" dt="2021-12-02T19:51:53.854" v="438" actId="113"/>
        <pc:sldMkLst>
          <pc:docMk/>
          <pc:sldMk cId="1218025349" sldId="1173"/>
        </pc:sldMkLst>
        <pc:spChg chg="mod">
          <ac:chgData name="Sharma Computer Academy" userId="08476b32c11f4418" providerId="LiveId" clId="{9C906C84-17F4-46B7-B92E-5B6E8106A1BA}" dt="2021-12-02T19:51:53.854" v="438" actId="113"/>
          <ac:spMkLst>
            <pc:docMk/>
            <pc:sldMk cId="1218025349" sldId="117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06C84-17F4-46B7-B92E-5B6E8106A1BA}" dt="2021-12-02T19:51:03.080" v="432" actId="113"/>
        <pc:sldMkLst>
          <pc:docMk/>
          <pc:sldMk cId="3973655954" sldId="1174"/>
        </pc:sldMkLst>
        <pc:spChg chg="mod">
          <ac:chgData name="Sharma Computer Academy" userId="08476b32c11f4418" providerId="LiveId" clId="{9C906C84-17F4-46B7-B92E-5B6E8106A1BA}" dt="2021-12-02T19:51:03.080" v="432" actId="113"/>
          <ac:spMkLst>
            <pc:docMk/>
            <pc:sldMk cId="3973655954" sldId="117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06C84-17F4-46B7-B92E-5B6E8106A1BA}" dt="2021-12-02T19:54:04.907" v="456" actId="47"/>
        <pc:sldMkLst>
          <pc:docMk/>
          <pc:sldMk cId="2102019737" sldId="1175"/>
        </pc:sldMkLst>
      </pc:sldChg>
      <pc:sldChg chg="del">
        <pc:chgData name="Sharma Computer Academy" userId="08476b32c11f4418" providerId="LiveId" clId="{9C906C84-17F4-46B7-B92E-5B6E8106A1BA}" dt="2021-11-27T22:25:03.285" v="30" actId="47"/>
        <pc:sldMkLst>
          <pc:docMk/>
          <pc:sldMk cId="567169249" sldId="1186"/>
        </pc:sldMkLst>
      </pc:sldChg>
      <pc:sldChg chg="modSp">
        <pc:chgData name="Sharma Computer Academy" userId="08476b32c11f4418" providerId="LiveId" clId="{9C906C84-17F4-46B7-B92E-5B6E8106A1BA}" dt="2021-11-27T22:26:17.681" v="139" actId="20577"/>
        <pc:sldMkLst>
          <pc:docMk/>
          <pc:sldMk cId="2326545265" sldId="1188"/>
        </pc:sldMkLst>
        <pc:spChg chg="mod">
          <ac:chgData name="Sharma Computer Academy" userId="08476b32c11f4418" providerId="LiveId" clId="{9C906C84-17F4-46B7-B92E-5B6E8106A1BA}" dt="2021-11-27T22:26:17.681" v="139" actId="20577"/>
          <ac:spMkLst>
            <pc:docMk/>
            <pc:sldMk cId="2326545265" sldId="1188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9C906C84-17F4-46B7-B92E-5B6E8106A1BA}" dt="2021-11-27T22:30:19.854" v="421" actId="20577"/>
        <pc:sldMkLst>
          <pc:docMk/>
          <pc:sldMk cId="1904362126" sldId="1204"/>
        </pc:sldMkLst>
        <pc:spChg chg="mod">
          <ac:chgData name="Sharma Computer Academy" userId="08476b32c11f4418" providerId="LiveId" clId="{9C906C84-17F4-46B7-B92E-5B6E8106A1BA}" dt="2021-11-27T22:30:19.854" v="421" actId="20577"/>
          <ac:spMkLst>
            <pc:docMk/>
            <pc:sldMk cId="1904362126" sldId="1204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9C906C84-17F4-46B7-B92E-5B6E8106A1BA}" dt="2021-11-27T22:30:00.381" v="411" actId="20577"/>
        <pc:sldMkLst>
          <pc:docMk/>
          <pc:sldMk cId="1008207079" sldId="1205"/>
        </pc:sldMkLst>
        <pc:spChg chg="mod">
          <ac:chgData name="Sharma Computer Academy" userId="08476b32c11f4418" providerId="LiveId" clId="{9C906C84-17F4-46B7-B92E-5B6E8106A1BA}" dt="2021-11-27T22:30:00.381" v="411" actId="20577"/>
          <ac:spMkLst>
            <pc:docMk/>
            <pc:sldMk cId="1008207079" sldId="12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06C84-17F4-46B7-B92E-5B6E8106A1BA}" dt="2021-11-27T22:30:54.468" v="422" actId="20577"/>
        <pc:sldMkLst>
          <pc:docMk/>
          <pc:sldMk cId="243480040" sldId="1206"/>
        </pc:sldMkLst>
        <pc:spChg chg="mod">
          <ac:chgData name="Sharma Computer Academy" userId="08476b32c11f4418" providerId="LiveId" clId="{9C906C84-17F4-46B7-B92E-5B6E8106A1BA}" dt="2021-11-27T22:30:54.468" v="422" actId="20577"/>
          <ac:spMkLst>
            <pc:docMk/>
            <pc:sldMk cId="243480040" sldId="120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06C84-17F4-46B7-B92E-5B6E8106A1BA}" dt="2021-11-27T22:31:01.666" v="423" actId="47"/>
        <pc:sldMkLst>
          <pc:docMk/>
          <pc:sldMk cId="3145058367" sldId="1207"/>
        </pc:sldMkLst>
      </pc:sldChg>
      <pc:sldChg chg="del">
        <pc:chgData name="Sharma Computer Academy" userId="08476b32c11f4418" providerId="LiveId" clId="{9C906C84-17F4-46B7-B92E-5B6E8106A1BA}" dt="2021-11-27T22:31:13.289" v="424" actId="47"/>
        <pc:sldMkLst>
          <pc:docMk/>
          <pc:sldMk cId="1403188634" sldId="1208"/>
        </pc:sldMkLst>
      </pc:sldChg>
      <pc:sldChg chg="modSp">
        <pc:chgData name="Sharma Computer Academy" userId="08476b32c11f4418" providerId="LiveId" clId="{9C906C84-17F4-46B7-B92E-5B6E8106A1BA}" dt="2021-11-27T22:27:46.331" v="144" actId="20577"/>
        <pc:sldMkLst>
          <pc:docMk/>
          <pc:sldMk cId="3789113475" sldId="1209"/>
        </pc:sldMkLst>
        <pc:spChg chg="mod">
          <ac:chgData name="Sharma Computer Academy" userId="08476b32c11f4418" providerId="LiveId" clId="{9C906C84-17F4-46B7-B92E-5B6E8106A1BA}" dt="2021-11-27T22:27:46.331" v="144" actId="20577"/>
          <ac:spMkLst>
            <pc:docMk/>
            <pc:sldMk cId="3789113475" sldId="1209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8C11700E-242E-4EEF-8906-F220BE10C8BD}"/>
    <pc:docChg chg="delSld">
      <pc:chgData name="Sharma Computer Academy" userId="08476b32c11f4418" providerId="LiveId" clId="{8C11700E-242E-4EEF-8906-F220BE10C8BD}" dt="2021-12-05T09:50:51.236" v="1" actId="47"/>
      <pc:docMkLst>
        <pc:docMk/>
      </pc:docMkLst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3539045414" sldId="257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3539045414" sldId="509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511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512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513"/>
        </pc:sldMkLst>
      </pc:sldChg>
      <pc:sldChg chg="del">
        <pc:chgData name="Sharma Computer Academy" userId="08476b32c11f4418" providerId="LiveId" clId="{8C11700E-242E-4EEF-8906-F220BE10C8BD}" dt="2021-12-05T09:50:51.236" v="1" actId="47"/>
        <pc:sldMkLst>
          <pc:docMk/>
          <pc:sldMk cId="4274056649" sldId="618"/>
        </pc:sldMkLst>
      </pc:sldChg>
      <pc:sldChg chg="del">
        <pc:chgData name="Sharma Computer Academy" userId="08476b32c11f4418" providerId="LiveId" clId="{8C11700E-242E-4EEF-8906-F220BE10C8BD}" dt="2021-12-05T09:50:51.236" v="1" actId="47"/>
        <pc:sldMkLst>
          <pc:docMk/>
          <pc:sldMk cId="4274056649" sldId="619"/>
        </pc:sldMkLst>
      </pc:sldChg>
      <pc:sldChg chg="del">
        <pc:chgData name="Sharma Computer Academy" userId="08476b32c11f4418" providerId="LiveId" clId="{8C11700E-242E-4EEF-8906-F220BE10C8BD}" dt="2021-12-05T09:50:51.236" v="1" actId="47"/>
        <pc:sldMkLst>
          <pc:docMk/>
          <pc:sldMk cId="4274056649" sldId="620"/>
        </pc:sldMkLst>
      </pc:sldChg>
      <pc:sldChg chg="del">
        <pc:chgData name="Sharma Computer Academy" userId="08476b32c11f4418" providerId="LiveId" clId="{8C11700E-242E-4EEF-8906-F220BE10C8BD}" dt="2021-12-05T09:50:51.236" v="1" actId="47"/>
        <pc:sldMkLst>
          <pc:docMk/>
          <pc:sldMk cId="4274056649" sldId="621"/>
        </pc:sldMkLst>
      </pc:sldChg>
      <pc:sldChg chg="del">
        <pc:chgData name="Sharma Computer Academy" userId="08476b32c11f4418" providerId="LiveId" clId="{8C11700E-242E-4EEF-8906-F220BE10C8BD}" dt="2021-12-05T09:50:51.236" v="1" actId="47"/>
        <pc:sldMkLst>
          <pc:docMk/>
          <pc:sldMk cId="4274056649" sldId="622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47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48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50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51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52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54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55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409598770" sldId="656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57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58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59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60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61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62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63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64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65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66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67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68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69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70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71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72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94430930" sldId="673"/>
        </pc:sldMkLst>
      </pc:sldChg>
      <pc:sldChg chg="del">
        <pc:chgData name="Sharma Computer Academy" userId="08476b32c11f4418" providerId="LiveId" clId="{8C11700E-242E-4EEF-8906-F220BE10C8BD}" dt="2021-12-05T09:50:51.236" v="1" actId="47"/>
        <pc:sldMkLst>
          <pc:docMk/>
          <pc:sldMk cId="4274056649" sldId="710"/>
        </pc:sldMkLst>
      </pc:sldChg>
      <pc:sldChg chg="del">
        <pc:chgData name="Sharma Computer Academy" userId="08476b32c11f4418" providerId="LiveId" clId="{8C11700E-242E-4EEF-8906-F220BE10C8BD}" dt="2021-12-05T09:50:51.236" v="1" actId="47"/>
        <pc:sldMkLst>
          <pc:docMk/>
          <pc:sldMk cId="4274056649" sldId="711"/>
        </pc:sldMkLst>
      </pc:sldChg>
      <pc:sldChg chg="del">
        <pc:chgData name="Sharma Computer Academy" userId="08476b32c11f4418" providerId="LiveId" clId="{8C11700E-242E-4EEF-8906-F220BE10C8BD}" dt="2021-12-05T09:50:51.236" v="1" actId="47"/>
        <pc:sldMkLst>
          <pc:docMk/>
          <pc:sldMk cId="4274056649" sldId="712"/>
        </pc:sldMkLst>
      </pc:sldChg>
      <pc:sldChg chg="del">
        <pc:chgData name="Sharma Computer Academy" userId="08476b32c11f4418" providerId="LiveId" clId="{8C11700E-242E-4EEF-8906-F220BE10C8BD}" dt="2021-12-05T09:50:51.236" v="1" actId="47"/>
        <pc:sldMkLst>
          <pc:docMk/>
          <pc:sldMk cId="4274056649" sldId="713"/>
        </pc:sldMkLst>
      </pc:sldChg>
      <pc:sldChg chg="del">
        <pc:chgData name="Sharma Computer Academy" userId="08476b32c11f4418" providerId="LiveId" clId="{8C11700E-242E-4EEF-8906-F220BE10C8BD}" dt="2021-12-05T09:50:51.236" v="1" actId="47"/>
        <pc:sldMkLst>
          <pc:docMk/>
          <pc:sldMk cId="4274056649" sldId="714"/>
        </pc:sldMkLst>
      </pc:sldChg>
      <pc:sldChg chg="del">
        <pc:chgData name="Sharma Computer Academy" userId="08476b32c11f4418" providerId="LiveId" clId="{8C11700E-242E-4EEF-8906-F220BE10C8BD}" dt="2021-12-05T09:50:51.236" v="1" actId="47"/>
        <pc:sldMkLst>
          <pc:docMk/>
          <pc:sldMk cId="4274056649" sldId="715"/>
        </pc:sldMkLst>
      </pc:sldChg>
      <pc:sldChg chg="del">
        <pc:chgData name="Sharma Computer Academy" userId="08476b32c11f4418" providerId="LiveId" clId="{8C11700E-242E-4EEF-8906-F220BE10C8BD}" dt="2021-12-05T09:50:51.236" v="1" actId="47"/>
        <pc:sldMkLst>
          <pc:docMk/>
          <pc:sldMk cId="4274056649" sldId="716"/>
        </pc:sldMkLst>
      </pc:sldChg>
      <pc:sldChg chg="del">
        <pc:chgData name="Sharma Computer Academy" userId="08476b32c11f4418" providerId="LiveId" clId="{8C11700E-242E-4EEF-8906-F220BE10C8BD}" dt="2021-12-05T09:50:51.236" v="1" actId="47"/>
        <pc:sldMkLst>
          <pc:docMk/>
          <pc:sldMk cId="4274056649" sldId="717"/>
        </pc:sldMkLst>
      </pc:sldChg>
      <pc:sldChg chg="del">
        <pc:chgData name="Sharma Computer Academy" userId="08476b32c11f4418" providerId="LiveId" clId="{8C11700E-242E-4EEF-8906-F220BE10C8BD}" dt="2021-12-05T09:50:51.236" v="1" actId="47"/>
        <pc:sldMkLst>
          <pc:docMk/>
          <pc:sldMk cId="4274056649" sldId="718"/>
        </pc:sldMkLst>
      </pc:sldChg>
      <pc:sldChg chg="del">
        <pc:chgData name="Sharma Computer Academy" userId="08476b32c11f4418" providerId="LiveId" clId="{8C11700E-242E-4EEF-8906-F220BE10C8BD}" dt="2021-12-05T09:50:51.236" v="1" actId="47"/>
        <pc:sldMkLst>
          <pc:docMk/>
          <pc:sldMk cId="4274056649" sldId="719"/>
        </pc:sldMkLst>
      </pc:sldChg>
      <pc:sldChg chg="del">
        <pc:chgData name="Sharma Computer Academy" userId="08476b32c11f4418" providerId="LiveId" clId="{8C11700E-242E-4EEF-8906-F220BE10C8BD}" dt="2021-12-05T09:50:51.236" v="1" actId="47"/>
        <pc:sldMkLst>
          <pc:docMk/>
          <pc:sldMk cId="4274056649" sldId="720"/>
        </pc:sldMkLst>
      </pc:sldChg>
      <pc:sldChg chg="del">
        <pc:chgData name="Sharma Computer Academy" userId="08476b32c11f4418" providerId="LiveId" clId="{8C11700E-242E-4EEF-8906-F220BE10C8BD}" dt="2021-12-05T09:50:51.236" v="1" actId="47"/>
        <pc:sldMkLst>
          <pc:docMk/>
          <pc:sldMk cId="4274056649" sldId="721"/>
        </pc:sldMkLst>
      </pc:sldChg>
      <pc:sldChg chg="del">
        <pc:chgData name="Sharma Computer Academy" userId="08476b32c11f4418" providerId="LiveId" clId="{8C11700E-242E-4EEF-8906-F220BE10C8BD}" dt="2021-12-05T09:50:51.236" v="1" actId="47"/>
        <pc:sldMkLst>
          <pc:docMk/>
          <pc:sldMk cId="4274056649" sldId="722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983897352" sldId="1170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3422598140" sldId="1171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436452283" sldId="1172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218025349" sldId="1173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3973655954" sldId="1174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2898568976" sldId="1177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2495038087" sldId="1178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718706307" sldId="1179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3096280454" sldId="1180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3034709340" sldId="1181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4284385239" sldId="1182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94798867" sldId="1183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4057788164" sldId="1184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3242926630" sldId="1185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554741048" sldId="1187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2326545265" sldId="1188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756347400" sldId="1189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376486835" sldId="1190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4169996045" sldId="1191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701149687" sldId="1192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4216103738" sldId="1193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406049884" sldId="1194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300598716" sldId="1195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996913966" sldId="1196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3097692758" sldId="1197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2262632330" sldId="1198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4223529237" sldId="1199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3351347479" sldId="1200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46403553" sldId="1201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93340218" sldId="1202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458351186" sldId="1203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904362126" sldId="1204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1008207079" sldId="1205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243480040" sldId="1206"/>
        </pc:sldMkLst>
      </pc:sldChg>
      <pc:sldChg chg="del">
        <pc:chgData name="Sharma Computer Academy" userId="08476b32c11f4418" providerId="LiveId" clId="{8C11700E-242E-4EEF-8906-F220BE10C8BD}" dt="2021-12-05T09:50:35.705" v="0" actId="47"/>
        <pc:sldMkLst>
          <pc:docMk/>
          <pc:sldMk cId="3789113475" sldId="12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12/5/2021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CHAPTER 18</a:t>
            </a:r>
            <a:endParaRPr lang="en-IN" sz="4400" b="1" dirty="0">
              <a:solidFill>
                <a:schemeClr val="tx1"/>
              </a:solidFill>
            </a:endParaRP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Nested/Inner Classes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Declare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variable</a:t>
            </a:r>
            <a:r>
              <a:rPr lang="en-US" dirty="0"/>
              <a:t> as </a:t>
            </a:r>
            <a:r>
              <a:rPr lang="en-US" b="1" dirty="0">
                <a:solidFill>
                  <a:srgbClr val="0070C0"/>
                </a:solidFill>
              </a:rPr>
              <a:t>final</a:t>
            </a:r>
          </a:p>
          <a:p>
            <a:endParaRPr lang="en-US" dirty="0"/>
          </a:p>
          <a:p>
            <a:r>
              <a:rPr lang="en-IN" b="1" dirty="0">
                <a:solidFill>
                  <a:srgbClr val="7030A0"/>
                </a:solidFill>
              </a:rPr>
              <a:t>Marking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local variable </a:t>
            </a:r>
            <a:r>
              <a:rPr lang="en-IN" dirty="0">
                <a:solidFill>
                  <a:srgbClr val="0070C0"/>
                </a:solidFill>
              </a:rPr>
              <a:t>z</a:t>
            </a:r>
            <a:r>
              <a:rPr lang="en-IN" dirty="0"/>
              <a:t> as </a:t>
            </a:r>
            <a:r>
              <a:rPr lang="en-IN" dirty="0">
                <a:solidFill>
                  <a:srgbClr val="0070C0"/>
                </a:solidFill>
              </a:rPr>
              <a:t>final</a:t>
            </a:r>
            <a:r>
              <a:rPr lang="en-IN" dirty="0"/>
              <a:t> </a:t>
            </a:r>
            <a:r>
              <a:rPr lang="en-IN" b="1" dirty="0">
                <a:solidFill>
                  <a:srgbClr val="00B050"/>
                </a:solidFill>
              </a:rPr>
              <a:t>fixes</a:t>
            </a:r>
            <a:r>
              <a:rPr lang="en-IN" dirty="0"/>
              <a:t> the </a:t>
            </a:r>
            <a:r>
              <a:rPr lang="en-IN" b="1" dirty="0">
                <a:solidFill>
                  <a:schemeClr val="tx2"/>
                </a:solidFill>
              </a:rPr>
              <a:t>problem</a:t>
            </a:r>
            <a:r>
              <a:rPr lang="en-IN" dirty="0"/>
              <a:t>:</a:t>
            </a:r>
          </a:p>
          <a:p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final String z = "local var";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>
                <a:solidFill>
                  <a:srgbClr val="00B050"/>
                </a:solidFill>
              </a:rPr>
              <a:t>// Now inner object 					   //   can use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Modifiers Applied To Local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same rules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apply to </a:t>
            </a:r>
            <a:r>
              <a:rPr lang="en-IN" b="1" dirty="0">
                <a:solidFill>
                  <a:srgbClr val="00B050"/>
                </a:solidFill>
              </a:rPr>
              <a:t>modifiers</a:t>
            </a:r>
            <a:r>
              <a:rPr lang="en-IN" dirty="0"/>
              <a:t> about </a:t>
            </a:r>
            <a:r>
              <a:rPr lang="en-IN" b="1" dirty="0">
                <a:solidFill>
                  <a:srgbClr val="7030A0"/>
                </a:solidFill>
              </a:rPr>
              <a:t>local variables</a:t>
            </a:r>
            <a:r>
              <a:rPr lang="en-IN" dirty="0"/>
              <a:t> also </a:t>
            </a:r>
            <a:r>
              <a:rPr lang="en-IN" b="1" dirty="0">
                <a:solidFill>
                  <a:srgbClr val="C00000"/>
                </a:solidFill>
              </a:rPr>
              <a:t>apply to </a:t>
            </a:r>
            <a:r>
              <a:rPr lang="en-IN" b="1" dirty="0">
                <a:solidFill>
                  <a:srgbClr val="0070C0"/>
                </a:solidFill>
              </a:rPr>
              <a:t>method-local inner classes 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We can’t</a:t>
            </a:r>
            <a:r>
              <a:rPr lang="en-IN" dirty="0"/>
              <a:t>,  </a:t>
            </a:r>
            <a:r>
              <a:rPr lang="en-IN" b="1" dirty="0">
                <a:solidFill>
                  <a:srgbClr val="7030A0"/>
                </a:solidFill>
              </a:rPr>
              <a:t>mark </a:t>
            </a:r>
            <a:r>
              <a:rPr lang="en-IN" dirty="0"/>
              <a:t>a </a:t>
            </a:r>
            <a:r>
              <a:rPr lang="en-IN" b="1" dirty="0">
                <a:solidFill>
                  <a:srgbClr val="0070C0"/>
                </a:solidFill>
              </a:rPr>
              <a:t>method-local inner class</a:t>
            </a:r>
            <a:r>
              <a:rPr lang="en-IN" dirty="0"/>
              <a:t> as </a:t>
            </a:r>
            <a:r>
              <a:rPr lang="en-IN" b="1" dirty="0">
                <a:solidFill>
                  <a:srgbClr val="C00000"/>
                </a:solidFill>
              </a:rPr>
              <a:t>public</a:t>
            </a:r>
            <a:r>
              <a:rPr lang="en-IN" dirty="0"/>
              <a:t>, </a:t>
            </a:r>
            <a:r>
              <a:rPr lang="en-IN" b="1" dirty="0">
                <a:solidFill>
                  <a:srgbClr val="C00000"/>
                </a:solidFill>
              </a:rPr>
              <a:t>private</a:t>
            </a:r>
            <a:r>
              <a:rPr lang="en-IN" dirty="0"/>
              <a:t>, </a:t>
            </a:r>
            <a:r>
              <a:rPr lang="en-IN" b="1" dirty="0">
                <a:solidFill>
                  <a:srgbClr val="C00000"/>
                </a:solidFill>
              </a:rPr>
              <a:t>protected</a:t>
            </a:r>
            <a:r>
              <a:rPr lang="en-IN" dirty="0">
                <a:solidFill>
                  <a:srgbClr val="0070C0"/>
                </a:solidFill>
              </a:rPr>
              <a:t>,</a:t>
            </a:r>
            <a:r>
              <a:rPr lang="en-IN" dirty="0"/>
              <a:t> </a:t>
            </a:r>
            <a:r>
              <a:rPr lang="en-IN" b="1" dirty="0">
                <a:solidFill>
                  <a:srgbClr val="C00000"/>
                </a:solidFill>
              </a:rPr>
              <a:t>static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and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transient</a:t>
            </a:r>
            <a:r>
              <a:rPr lang="en-IN" dirty="0"/>
              <a:t>, and the like. 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For the purpose </a:t>
            </a:r>
            <a:r>
              <a:rPr lang="en-IN" dirty="0"/>
              <a:t>of the </a:t>
            </a:r>
            <a:r>
              <a:rPr lang="en-IN" b="1" dirty="0">
                <a:solidFill>
                  <a:srgbClr val="C00000"/>
                </a:solidFill>
              </a:rPr>
              <a:t>interview</a:t>
            </a:r>
            <a:r>
              <a:rPr lang="en-IN" dirty="0"/>
              <a:t>, the </a:t>
            </a:r>
            <a:r>
              <a:rPr lang="en-IN" b="1" dirty="0">
                <a:solidFill>
                  <a:srgbClr val="002060"/>
                </a:solidFill>
              </a:rPr>
              <a:t>only modifiers </a:t>
            </a:r>
            <a:r>
              <a:rPr lang="en-IN" b="1" dirty="0">
                <a:solidFill>
                  <a:srgbClr val="C00000"/>
                </a:solidFill>
              </a:rPr>
              <a:t>we </a:t>
            </a:r>
            <a:r>
              <a:rPr lang="en-IN" b="1" i="1" dirty="0">
                <a:solidFill>
                  <a:srgbClr val="C00000"/>
                </a:solidFill>
              </a:rPr>
              <a:t>can</a:t>
            </a:r>
            <a:r>
              <a:rPr lang="en-IN" b="1" dirty="0">
                <a:solidFill>
                  <a:srgbClr val="C00000"/>
                </a:solidFill>
              </a:rPr>
              <a:t> apply </a:t>
            </a:r>
            <a:r>
              <a:rPr lang="en-IN" dirty="0"/>
              <a:t>to a </a:t>
            </a:r>
            <a:r>
              <a:rPr lang="en-IN" b="1" dirty="0">
                <a:solidFill>
                  <a:srgbClr val="0070C0"/>
                </a:solidFill>
              </a:rPr>
              <a:t>method-local inner class </a:t>
            </a:r>
            <a:r>
              <a:rPr lang="en-IN" dirty="0"/>
              <a:t>are </a:t>
            </a:r>
            <a:r>
              <a:rPr lang="en-IN" b="1" dirty="0">
                <a:solidFill>
                  <a:srgbClr val="00B050"/>
                </a:solidFill>
              </a:rPr>
              <a:t>abstract</a:t>
            </a:r>
            <a:r>
              <a:rPr lang="en-IN" dirty="0"/>
              <a:t> and </a:t>
            </a:r>
            <a:r>
              <a:rPr lang="en-IN" b="1" dirty="0">
                <a:solidFill>
                  <a:srgbClr val="00B050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Anonymous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 </a:t>
            </a:r>
            <a:r>
              <a:rPr lang="en-IN" b="1" dirty="0">
                <a:solidFill>
                  <a:srgbClr val="0070C0"/>
                </a:solidFill>
              </a:rPr>
              <a:t>anonymous inner class </a:t>
            </a:r>
            <a:r>
              <a:rPr lang="en-IN" dirty="0"/>
              <a:t>is the </a:t>
            </a:r>
            <a:r>
              <a:rPr lang="en-IN" b="1" dirty="0">
                <a:solidFill>
                  <a:srgbClr val="C00000"/>
                </a:solidFill>
              </a:rPr>
              <a:t>same as </a:t>
            </a:r>
            <a:r>
              <a:rPr lang="en-IN" dirty="0"/>
              <a:t>a </a:t>
            </a:r>
            <a:r>
              <a:rPr lang="en-IN" b="1" dirty="0">
                <a:solidFill>
                  <a:srgbClr val="0070C0"/>
                </a:solidFill>
              </a:rPr>
              <a:t>local inner class </a:t>
            </a:r>
            <a:r>
              <a:rPr lang="en-IN" dirty="0"/>
              <a:t>with </a:t>
            </a:r>
            <a:r>
              <a:rPr lang="en-IN" b="1" dirty="0">
                <a:solidFill>
                  <a:srgbClr val="C00000"/>
                </a:solidFill>
              </a:rPr>
              <a:t>one difference</a:t>
            </a:r>
            <a:r>
              <a:rPr lang="en-IN" dirty="0"/>
              <a:t>: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it does not have a name.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Since</a:t>
            </a:r>
            <a:r>
              <a:rPr lang="en-IN" dirty="0"/>
              <a:t> it </a:t>
            </a:r>
            <a:r>
              <a:rPr lang="en-IN" b="1" dirty="0">
                <a:solidFill>
                  <a:schemeClr val="tx2"/>
                </a:solidFill>
              </a:rPr>
              <a:t>does not have a name</a:t>
            </a:r>
            <a:r>
              <a:rPr lang="en-IN" dirty="0"/>
              <a:t>, it </a:t>
            </a:r>
            <a:r>
              <a:rPr lang="en-IN" b="1" dirty="0">
                <a:solidFill>
                  <a:srgbClr val="00B050"/>
                </a:solidFill>
              </a:rPr>
              <a:t>cannot have </a:t>
            </a:r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constructor. </a:t>
            </a:r>
          </a:p>
          <a:p>
            <a:endParaRPr lang="en-IN" dirty="0"/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So then how we can create objects of an anonymous class if it does not have a constructor ?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Anonymous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 </a:t>
            </a:r>
            <a:r>
              <a:rPr lang="en-IN" b="1" dirty="0">
                <a:solidFill>
                  <a:srgbClr val="0070C0"/>
                </a:solidFill>
              </a:rPr>
              <a:t>anonymous class </a:t>
            </a:r>
            <a:r>
              <a:rPr lang="en-IN" dirty="0"/>
              <a:t>is a </a:t>
            </a:r>
            <a:r>
              <a:rPr lang="en-IN" b="1" dirty="0">
                <a:solidFill>
                  <a:srgbClr val="C00000"/>
                </a:solidFill>
              </a:rPr>
              <a:t>one-time</a:t>
            </a:r>
            <a:r>
              <a:rPr lang="en-IN" dirty="0"/>
              <a:t> class.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We define </a:t>
            </a:r>
            <a:r>
              <a:rPr lang="en-IN" dirty="0"/>
              <a:t>an </a:t>
            </a:r>
            <a:r>
              <a:rPr lang="en-IN" b="1" dirty="0">
                <a:solidFill>
                  <a:srgbClr val="0070C0"/>
                </a:solidFill>
              </a:rPr>
              <a:t>anonymous class 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create</a:t>
            </a:r>
            <a:r>
              <a:rPr lang="en-IN" dirty="0"/>
              <a:t> its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en-IN" dirty="0"/>
              <a:t> at the </a:t>
            </a:r>
            <a:r>
              <a:rPr lang="en-IN" b="1" dirty="0">
                <a:solidFill>
                  <a:srgbClr val="00B050"/>
                </a:solidFill>
              </a:rPr>
              <a:t>same time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 </a:t>
            </a:r>
            <a:r>
              <a:rPr lang="en-IN" b="1" dirty="0">
                <a:solidFill>
                  <a:schemeClr val="tx2"/>
                </a:solidFill>
              </a:rPr>
              <a:t>cannot create </a:t>
            </a:r>
            <a:r>
              <a:rPr lang="en-IN" b="1" dirty="0">
                <a:solidFill>
                  <a:srgbClr val="7030A0"/>
                </a:solidFill>
              </a:rPr>
              <a:t>more than one object </a:t>
            </a:r>
            <a:r>
              <a:rPr lang="en-IN" dirty="0"/>
              <a:t>of an </a:t>
            </a:r>
            <a:r>
              <a:rPr lang="en-IN" b="1" dirty="0">
                <a:solidFill>
                  <a:srgbClr val="0070C0"/>
                </a:solidFill>
              </a:rPr>
              <a:t>anonymous class. 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Anonymous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Since</a:t>
            </a:r>
            <a:r>
              <a:rPr lang="en-IN" dirty="0"/>
              <a:t> </a:t>
            </a:r>
            <a:r>
              <a:rPr lang="en-IN" b="1" dirty="0">
                <a:solidFill>
                  <a:srgbClr val="0070C0"/>
                </a:solidFill>
              </a:rPr>
              <a:t>anonymous class declaration </a:t>
            </a:r>
            <a:r>
              <a:rPr lang="en-IN" dirty="0"/>
              <a:t>and its </a:t>
            </a:r>
            <a:r>
              <a:rPr lang="en-IN" b="1" dirty="0">
                <a:solidFill>
                  <a:srgbClr val="C00000"/>
                </a:solidFill>
              </a:rPr>
              <a:t>object creation</a:t>
            </a:r>
            <a:r>
              <a:rPr lang="en-IN" dirty="0"/>
              <a:t> are </a:t>
            </a:r>
            <a:r>
              <a:rPr lang="en-IN" b="1" u="sng" dirty="0">
                <a:solidFill>
                  <a:srgbClr val="00B050"/>
                </a:solidFill>
              </a:rPr>
              <a:t>interlaced</a:t>
            </a:r>
            <a:r>
              <a:rPr lang="en-IN" dirty="0"/>
              <a:t>, an </a:t>
            </a:r>
            <a:r>
              <a:rPr lang="en-IN" b="1" dirty="0">
                <a:solidFill>
                  <a:srgbClr val="0070C0"/>
                </a:solidFill>
              </a:rPr>
              <a:t>anonymous class </a:t>
            </a:r>
            <a:r>
              <a:rPr lang="en-IN" dirty="0"/>
              <a:t>is </a:t>
            </a:r>
            <a:r>
              <a:rPr lang="en-IN" b="1" dirty="0">
                <a:solidFill>
                  <a:schemeClr val="tx2"/>
                </a:solidFill>
              </a:rPr>
              <a:t>always created </a:t>
            </a:r>
            <a:r>
              <a:rPr lang="en-IN" dirty="0"/>
              <a:t>using the </a:t>
            </a:r>
            <a:r>
              <a:rPr lang="en-IN" b="1" dirty="0">
                <a:solidFill>
                  <a:srgbClr val="0070C0"/>
                </a:solidFill>
              </a:rPr>
              <a:t>new</a:t>
            </a:r>
            <a:r>
              <a:rPr lang="en-IN" dirty="0"/>
              <a:t> operator as </a:t>
            </a:r>
            <a:r>
              <a:rPr lang="en-IN" b="1" dirty="0">
                <a:solidFill>
                  <a:schemeClr val="tx2"/>
                </a:solidFill>
              </a:rPr>
              <a:t>part of an expression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general syntax </a:t>
            </a:r>
            <a:r>
              <a:rPr lang="en-IN" dirty="0"/>
              <a:t>for </a:t>
            </a:r>
            <a:r>
              <a:rPr lang="en-IN" b="1" dirty="0">
                <a:solidFill>
                  <a:srgbClr val="7030A0"/>
                </a:solidFill>
              </a:rPr>
              <a:t>creating</a:t>
            </a:r>
            <a:r>
              <a:rPr lang="en-IN" dirty="0"/>
              <a:t> an </a:t>
            </a:r>
            <a:r>
              <a:rPr lang="en-IN" b="1" dirty="0">
                <a:solidFill>
                  <a:srgbClr val="0070C0"/>
                </a:solidFill>
              </a:rPr>
              <a:t>anonymous class</a:t>
            </a:r>
            <a:r>
              <a:rPr lang="en-IN" dirty="0"/>
              <a:t> and </a:t>
            </a:r>
            <a:r>
              <a:rPr lang="en-IN" b="1" dirty="0">
                <a:solidFill>
                  <a:srgbClr val="C00000"/>
                </a:solidFill>
              </a:rPr>
              <a:t>its object </a:t>
            </a:r>
            <a:r>
              <a:rPr lang="en-IN" dirty="0"/>
              <a:t>is as follows: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new &lt;interface-name or class-name&gt; (&lt;argument-list&gt;) {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// Anonymous class body goes here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Anonymous Inner Class</a:t>
            </a:r>
            <a:endParaRPr lang="en-IN" dirty="0"/>
          </a:p>
        </p:txBody>
      </p:sp>
      <p:pic>
        <p:nvPicPr>
          <p:cNvPr id="4" name="Content Placeholder 3" descr="getfile (7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643050"/>
            <a:ext cx="7715304" cy="4643470"/>
          </a:xfrm>
        </p:spPr>
      </p:pic>
      <p:sp>
        <p:nvSpPr>
          <p:cNvPr id="5" name="Rectangular Callout 4"/>
          <p:cNvSpPr/>
          <p:nvPr/>
        </p:nvSpPr>
        <p:spPr>
          <a:xfrm>
            <a:off x="6429388" y="1714488"/>
            <a:ext cx="1857388" cy="1827094"/>
          </a:xfrm>
          <a:prstGeom prst="wedgeRectCallout">
            <a:avLst>
              <a:gd name="adj1" fmla="val -93773"/>
              <a:gd name="adj2" fmla="val 77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is where the </a:t>
            </a:r>
            <a:r>
              <a:rPr lang="en-US" b="1" dirty="0">
                <a:solidFill>
                  <a:srgbClr val="FFC000"/>
                </a:solidFill>
              </a:rPr>
              <a:t>anonymous class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/>
              <a:t>is starting </a:t>
            </a:r>
            <a:endParaRPr lang="en-IN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4143372" y="5286388"/>
            <a:ext cx="1857388" cy="1214446"/>
          </a:xfrm>
          <a:prstGeom prst="wedgeRectCallout">
            <a:avLst>
              <a:gd name="adj1" fmla="val -205518"/>
              <a:gd name="adj2" fmla="val -15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is where the </a:t>
            </a:r>
            <a:r>
              <a:rPr lang="en-US" b="1" dirty="0">
                <a:solidFill>
                  <a:srgbClr val="FFC000"/>
                </a:solidFill>
              </a:rPr>
              <a:t>anonymous class </a:t>
            </a:r>
            <a:r>
              <a:rPr lang="en-US" b="1" dirty="0"/>
              <a:t>is ending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We define </a:t>
            </a:r>
            <a:r>
              <a:rPr lang="en-IN" b="1" dirty="0">
                <a:solidFill>
                  <a:srgbClr val="FFC000"/>
                </a:solidFill>
              </a:rPr>
              <a:t>two classes</a:t>
            </a:r>
            <a:r>
              <a:rPr lang="en-IN" dirty="0"/>
              <a:t>: </a:t>
            </a:r>
            <a:r>
              <a:rPr lang="en-IN" b="1" dirty="0">
                <a:solidFill>
                  <a:srgbClr val="0070C0"/>
                </a:solidFill>
              </a:rPr>
              <a:t>Popcorn </a:t>
            </a:r>
            <a:r>
              <a:rPr lang="en-IN" dirty="0"/>
              <a:t>and </a:t>
            </a:r>
            <a:r>
              <a:rPr lang="en-IN" b="1" dirty="0">
                <a:solidFill>
                  <a:srgbClr val="0070C0"/>
                </a:solidFill>
              </a:rPr>
              <a:t>Food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 </a:t>
            </a:r>
            <a:r>
              <a:rPr lang="en-IN" b="1" dirty="0">
                <a:solidFill>
                  <a:srgbClr val="0070C0"/>
                </a:solidFill>
              </a:rPr>
              <a:t>Popcorn</a:t>
            </a:r>
            <a:r>
              <a:rPr lang="en-IN" dirty="0"/>
              <a:t> has </a:t>
            </a:r>
            <a:r>
              <a:rPr lang="en-IN" b="1" dirty="0">
                <a:solidFill>
                  <a:srgbClr val="C00000"/>
                </a:solidFill>
              </a:rPr>
              <a:t>one method</a:t>
            </a:r>
            <a:r>
              <a:rPr lang="en-IN" dirty="0"/>
              <a:t>: </a:t>
            </a:r>
            <a:r>
              <a:rPr lang="en-IN" b="1" dirty="0">
                <a:solidFill>
                  <a:srgbClr val="7030A0"/>
                </a:solidFill>
              </a:rPr>
              <a:t>pop().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 </a:t>
            </a:r>
            <a:r>
              <a:rPr lang="en-IN" b="1" dirty="0">
                <a:solidFill>
                  <a:srgbClr val="0070C0"/>
                </a:solidFill>
              </a:rPr>
              <a:t>Food</a:t>
            </a:r>
            <a:r>
              <a:rPr lang="en-IN" dirty="0"/>
              <a:t> has </a:t>
            </a:r>
            <a:r>
              <a:rPr lang="en-IN" b="1" dirty="0">
                <a:solidFill>
                  <a:srgbClr val="C00000"/>
                </a:solidFill>
              </a:rPr>
              <a:t>one instance variable</a:t>
            </a:r>
            <a:r>
              <a:rPr lang="en-IN" dirty="0"/>
              <a:t>, declared as type </a:t>
            </a:r>
            <a:r>
              <a:rPr lang="en-IN" b="1" dirty="0">
                <a:solidFill>
                  <a:srgbClr val="0070C0"/>
                </a:solidFill>
              </a:rPr>
              <a:t>Popcorn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 </a:t>
            </a:r>
            <a:r>
              <a:rPr lang="en-IN" b="1" dirty="0">
                <a:solidFill>
                  <a:srgbClr val="0070C0"/>
                </a:solidFill>
              </a:rPr>
              <a:t>Food</a:t>
            </a:r>
            <a:r>
              <a:rPr lang="en-IN" dirty="0"/>
              <a:t> has </a:t>
            </a:r>
            <a:r>
              <a:rPr lang="en-IN" b="1" dirty="0">
                <a:solidFill>
                  <a:srgbClr val="C00000"/>
                </a:solidFill>
              </a:rPr>
              <a:t>no methods.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Now the most important thing : </a:t>
            </a:r>
          </a:p>
          <a:p>
            <a:pPr>
              <a:buNone/>
            </a:pPr>
            <a:r>
              <a:rPr lang="en-IN" b="1" dirty="0"/>
              <a:t>   Can you tell </a:t>
            </a:r>
            <a:r>
              <a:rPr lang="en-IN" b="1" i="1" dirty="0">
                <a:solidFill>
                  <a:srgbClr val="C00000"/>
                </a:solidFill>
              </a:rPr>
              <a:t>to whom </a:t>
            </a:r>
            <a:r>
              <a:rPr lang="en-IN" b="1" i="1" dirty="0">
                <a:solidFill>
                  <a:srgbClr val="0070C0"/>
                </a:solidFill>
              </a:rPr>
              <a:t>p</a:t>
            </a: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b="1" i="1" dirty="0">
                <a:solidFill>
                  <a:srgbClr val="C00000"/>
                </a:solidFill>
              </a:rPr>
              <a:t>is referring </a:t>
            </a:r>
            <a:r>
              <a:rPr lang="en-IN" b="1" dirty="0"/>
              <a:t>?</a:t>
            </a:r>
          </a:p>
          <a:p>
            <a:endParaRPr lang="en-IN" dirty="0"/>
          </a:p>
          <a:p>
            <a:r>
              <a:rPr lang="en-IN" dirty="0"/>
              <a:t>The </a:t>
            </a:r>
            <a:r>
              <a:rPr lang="en-IN" b="1" dirty="0">
                <a:solidFill>
                  <a:srgbClr val="0070C0"/>
                </a:solidFill>
              </a:rPr>
              <a:t>Popcorn</a:t>
            </a:r>
            <a:r>
              <a:rPr lang="en-IN" dirty="0"/>
              <a:t> reference variable </a:t>
            </a:r>
            <a:r>
              <a:rPr lang="en-IN" b="1" dirty="0">
                <a:solidFill>
                  <a:srgbClr val="0070C0"/>
                </a:solidFill>
              </a:rPr>
              <a:t>p</a:t>
            </a:r>
            <a:r>
              <a:rPr lang="en-IN" dirty="0"/>
              <a:t> refers </a:t>
            </a:r>
            <a:r>
              <a:rPr lang="en-IN" b="1" i="1" dirty="0">
                <a:solidFill>
                  <a:schemeClr val="bg2">
                    <a:lumMod val="50000"/>
                  </a:schemeClr>
                </a:solidFill>
              </a:rPr>
              <a:t>not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 to an instance </a:t>
            </a:r>
            <a:r>
              <a:rPr lang="en-IN" dirty="0"/>
              <a:t>of </a:t>
            </a:r>
            <a:r>
              <a:rPr lang="en-IN" b="1" dirty="0">
                <a:solidFill>
                  <a:srgbClr val="0070C0"/>
                </a:solidFill>
              </a:rPr>
              <a:t>Popcorn</a:t>
            </a:r>
            <a:r>
              <a:rPr lang="en-IN" dirty="0"/>
              <a:t>, but to </a:t>
            </a:r>
            <a:r>
              <a:rPr lang="en-IN" i="1" dirty="0"/>
              <a:t>an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instance of an anonymous (unnamed) subclass </a:t>
            </a:r>
            <a:r>
              <a:rPr lang="en-IN" i="1" dirty="0"/>
              <a:t>of</a:t>
            </a:r>
            <a:r>
              <a:rPr lang="en-IN" dirty="0"/>
              <a:t> </a:t>
            </a:r>
            <a:r>
              <a:rPr lang="en-IN" b="1" dirty="0">
                <a:solidFill>
                  <a:srgbClr val="0070C0"/>
                </a:solidFill>
              </a:rPr>
              <a:t>Popcorn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48264"/>
          </a:xfrm>
        </p:spPr>
        <p:txBody>
          <a:bodyPr>
            <a:normAutofit/>
          </a:bodyPr>
          <a:lstStyle/>
          <a:p>
            <a:r>
              <a:rPr lang="en-IN" b="1" dirty="0"/>
              <a:t>Look at the code again: </a:t>
            </a:r>
            <a:r>
              <a:rPr lang="en-IN" b="1" i="1" dirty="0">
                <a:solidFill>
                  <a:srgbClr val="FF0000"/>
                </a:solidFill>
              </a:rPr>
              <a:t>How is line 2 read ? </a:t>
            </a:r>
          </a:p>
          <a:p>
            <a:pPr>
              <a:buNone/>
            </a:pPr>
            <a:r>
              <a:rPr lang="en-IN" b="1" dirty="0"/>
              <a:t>  </a:t>
            </a:r>
            <a:endParaRPr lang="en-IN" dirty="0"/>
          </a:p>
        </p:txBody>
      </p:sp>
      <p:pic>
        <p:nvPicPr>
          <p:cNvPr id="4" name="Picture 3" descr="getfile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071678"/>
            <a:ext cx="7000924" cy="3000396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2627784" y="373963"/>
            <a:ext cx="6715172" cy="1143008"/>
          </a:xfrm>
          <a:prstGeom prst="wedgeRectCallout">
            <a:avLst>
              <a:gd name="adj1" fmla="val -12546"/>
              <a:gd name="adj2" fmla="val 102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Declare a reference variable  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rgbClr val="FFC000"/>
                </a:solidFill>
              </a:rPr>
              <a:t>p</a:t>
            </a:r>
            <a:r>
              <a:rPr lang="en-US" b="1" dirty="0"/>
              <a:t> , of type </a:t>
            </a:r>
            <a:r>
              <a:rPr lang="en-US" b="1" dirty="0">
                <a:solidFill>
                  <a:srgbClr val="FFC000"/>
                </a:solidFill>
              </a:rPr>
              <a:t>Popcorn</a:t>
            </a:r>
            <a:r>
              <a:rPr lang="en-US" b="1" dirty="0"/>
              <a:t>. Then declare a class that has no name but  that is a subclass of </a:t>
            </a:r>
            <a:r>
              <a:rPr lang="en-US" b="1" dirty="0">
                <a:solidFill>
                  <a:srgbClr val="FFC000"/>
                </a:solidFill>
              </a:rPr>
              <a:t>Popcorn</a:t>
            </a:r>
            <a:r>
              <a:rPr lang="en-US" b="1" dirty="0"/>
              <a:t>  and here is the curly brace  that opens class body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48264"/>
          </a:xfrm>
        </p:spPr>
        <p:txBody>
          <a:bodyPr>
            <a:normAutofit/>
          </a:bodyPr>
          <a:lstStyle/>
          <a:p>
            <a:r>
              <a:rPr lang="en-IN" b="1" dirty="0"/>
              <a:t>Look at the code again: </a:t>
            </a:r>
            <a:r>
              <a:rPr lang="en-IN" b="1" i="1" dirty="0">
                <a:solidFill>
                  <a:srgbClr val="FF0000"/>
                </a:solidFill>
              </a:rPr>
              <a:t>How is line 3 read ? </a:t>
            </a:r>
          </a:p>
          <a:p>
            <a:pPr>
              <a:buNone/>
            </a:pPr>
            <a:r>
              <a:rPr lang="en-IN" b="1" dirty="0"/>
              <a:t>  </a:t>
            </a:r>
            <a:endParaRPr lang="en-IN" dirty="0"/>
          </a:p>
        </p:txBody>
      </p:sp>
      <p:pic>
        <p:nvPicPr>
          <p:cNvPr id="4" name="Picture 3" descr="getfile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071678"/>
            <a:ext cx="7000924" cy="3000396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785918" y="428604"/>
            <a:ext cx="6715172" cy="1643074"/>
          </a:xfrm>
          <a:prstGeom prst="wedgeRectCallout">
            <a:avLst>
              <a:gd name="adj1" fmla="val -52390"/>
              <a:gd name="adj2" fmla="val 99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Line 3 is the first statement within the new class and is </a:t>
            </a:r>
            <a:r>
              <a:rPr lang="en-IN" b="1" dirty="0"/>
              <a:t>actually </a:t>
            </a:r>
            <a:r>
              <a:rPr lang="en-IN" b="1" dirty="0">
                <a:solidFill>
                  <a:srgbClr val="FFC000"/>
                </a:solidFill>
              </a:rPr>
              <a:t>overriding</a:t>
            </a:r>
            <a:r>
              <a:rPr lang="en-IN" b="1" dirty="0"/>
              <a:t> the </a:t>
            </a:r>
            <a:r>
              <a:rPr lang="en-IN" b="1" dirty="0">
                <a:solidFill>
                  <a:srgbClr val="FFC000"/>
                </a:solidFill>
              </a:rPr>
              <a:t>pop() </a:t>
            </a:r>
            <a:r>
              <a:rPr lang="en-IN" b="1" dirty="0"/>
              <a:t>method of the </a:t>
            </a:r>
            <a:r>
              <a:rPr lang="en-IN" b="1" dirty="0" err="1"/>
              <a:t>superclass</a:t>
            </a:r>
            <a:r>
              <a:rPr lang="en-IN" b="1" dirty="0"/>
              <a:t> </a:t>
            </a:r>
            <a:r>
              <a:rPr lang="en-IN" b="1" dirty="0">
                <a:solidFill>
                  <a:srgbClr val="FFC000"/>
                </a:solidFill>
              </a:rPr>
              <a:t>Popcorn</a:t>
            </a:r>
            <a:r>
              <a:rPr lang="en-IN" b="1" dirty="0"/>
              <a:t>. This is the whole point of making an anonymous inner class—</a:t>
            </a:r>
            <a:r>
              <a:rPr lang="en-IN" b="1" i="1" dirty="0">
                <a:solidFill>
                  <a:srgbClr val="FFC000"/>
                </a:solidFill>
              </a:rPr>
              <a:t>to override one or more methods of the </a:t>
            </a:r>
            <a:r>
              <a:rPr lang="en-IN" b="1" i="1" dirty="0" err="1">
                <a:solidFill>
                  <a:srgbClr val="FFC000"/>
                </a:solidFill>
              </a:rPr>
              <a:t>superclass</a:t>
            </a:r>
            <a:r>
              <a:rPr lang="en-IN" b="1" i="1" dirty="0">
                <a:solidFill>
                  <a:srgbClr val="FFC000"/>
                </a:solidFill>
              </a:rPr>
              <a:t>!(or to implement methods of an interface)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Local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 </a:t>
            </a:r>
            <a:r>
              <a:rPr lang="en-IN" b="1" dirty="0">
                <a:solidFill>
                  <a:srgbClr val="0070C0"/>
                </a:solidFill>
              </a:rPr>
              <a:t>local inner </a:t>
            </a:r>
            <a:r>
              <a:rPr lang="en-IN" i="1" dirty="0"/>
              <a:t>class</a:t>
            </a:r>
            <a:r>
              <a:rPr lang="en-IN" dirty="0"/>
              <a:t> is </a:t>
            </a:r>
            <a:r>
              <a:rPr lang="en-IN" b="1" dirty="0">
                <a:solidFill>
                  <a:srgbClr val="7030A0"/>
                </a:solidFill>
              </a:rPr>
              <a:t>defined</a:t>
            </a:r>
            <a:r>
              <a:rPr lang="en-IN" dirty="0"/>
              <a:t> in a </a:t>
            </a:r>
            <a:r>
              <a:rPr lang="en-IN" b="1" dirty="0">
                <a:solidFill>
                  <a:srgbClr val="C00000"/>
                </a:solidFill>
              </a:rPr>
              <a:t>code block </a:t>
            </a:r>
            <a:r>
              <a:rPr lang="en-IN" dirty="0"/>
              <a:t>(</a:t>
            </a:r>
            <a:r>
              <a:rPr lang="en-IN" i="1" dirty="0">
                <a:solidFill>
                  <a:srgbClr val="0070C0"/>
                </a:solidFill>
              </a:rPr>
              <a:t>for example in a method body</a:t>
            </a:r>
            <a:r>
              <a:rPr lang="en-IN" dirty="0"/>
              <a:t>). 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Unlike static nested classes </a:t>
            </a: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inner classes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local inner classes</a:t>
            </a:r>
            <a:r>
              <a:rPr lang="en-IN" dirty="0"/>
              <a:t> are </a:t>
            </a:r>
            <a:r>
              <a:rPr lang="en-IN" b="1" u="sng" dirty="0">
                <a:solidFill>
                  <a:srgbClr val="00B050"/>
                </a:solidFill>
              </a:rPr>
              <a:t>not members of an outer class</a:t>
            </a:r>
            <a:r>
              <a:rPr lang="en-IN" dirty="0"/>
              <a:t>; they are </a:t>
            </a:r>
            <a:r>
              <a:rPr lang="en-IN" b="1" dirty="0">
                <a:solidFill>
                  <a:schemeClr val="tx2"/>
                </a:solidFill>
              </a:rPr>
              <a:t>just local</a:t>
            </a:r>
            <a:r>
              <a:rPr lang="en-IN" dirty="0"/>
              <a:t> to the </a:t>
            </a:r>
            <a:r>
              <a:rPr lang="en-IN" b="1" dirty="0">
                <a:solidFill>
                  <a:srgbClr val="002060"/>
                </a:solidFill>
              </a:rPr>
              <a:t>method</a:t>
            </a:r>
            <a:r>
              <a:rPr lang="en-IN" dirty="0"/>
              <a:t> or </a:t>
            </a:r>
            <a:r>
              <a:rPr lang="en-IN" b="1" dirty="0">
                <a:solidFill>
                  <a:srgbClr val="C00000"/>
                </a:solidFill>
              </a:rPr>
              <a:t>code</a:t>
            </a:r>
            <a:r>
              <a:rPr lang="en-IN" dirty="0"/>
              <a:t> in which they are </a:t>
            </a:r>
            <a:r>
              <a:rPr lang="en-IN" b="1" dirty="0">
                <a:solidFill>
                  <a:srgbClr val="7030A0"/>
                </a:solidFill>
              </a:rPr>
              <a:t>defined.</a:t>
            </a:r>
            <a:r>
              <a:rPr lang="en-IN" dirty="0"/>
              <a:t> 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Syntax:</a:t>
            </a:r>
            <a:endParaRPr lang="en-IN" b="1" u="sng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SomeClass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  <a:b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void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someFunction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</a:t>
            </a:r>
            <a:b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 class Local { }</a:t>
            </a:r>
            <a:b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}</a:t>
            </a:r>
            <a:b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48264"/>
          </a:xfrm>
        </p:spPr>
        <p:txBody>
          <a:bodyPr>
            <a:normAutofit/>
          </a:bodyPr>
          <a:lstStyle/>
          <a:p>
            <a:r>
              <a:rPr lang="en-IN" b="1" dirty="0"/>
              <a:t>Look at the code again: </a:t>
            </a:r>
            <a:r>
              <a:rPr lang="en-IN" b="1" i="1" dirty="0">
                <a:solidFill>
                  <a:srgbClr val="FF0000"/>
                </a:solidFill>
              </a:rPr>
              <a:t>How is line 4 read ? </a:t>
            </a:r>
          </a:p>
          <a:p>
            <a:pPr>
              <a:buNone/>
            </a:pPr>
            <a:r>
              <a:rPr lang="en-IN" b="1" dirty="0"/>
              <a:t>  </a:t>
            </a:r>
            <a:endParaRPr lang="en-IN" dirty="0"/>
          </a:p>
        </p:txBody>
      </p:sp>
      <p:pic>
        <p:nvPicPr>
          <p:cNvPr id="4" name="Picture 3" descr="getfile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071678"/>
            <a:ext cx="7000924" cy="3000396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500694" y="1214422"/>
            <a:ext cx="3286148" cy="1643074"/>
          </a:xfrm>
          <a:prstGeom prst="wedgeRectCallout">
            <a:avLst>
              <a:gd name="adj1" fmla="val -142823"/>
              <a:gd name="adj2" fmla="val 86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Line 4 is the first (and in this case </a:t>
            </a:r>
            <a:r>
              <a:rPr lang="en-IN" b="1" i="1" dirty="0"/>
              <a:t>only</a:t>
            </a:r>
            <a:r>
              <a:rPr lang="en-IN" b="1" dirty="0"/>
              <a:t>) statement within the overriding </a:t>
            </a:r>
            <a:r>
              <a:rPr lang="en-IN" b="1" dirty="0">
                <a:solidFill>
                  <a:srgbClr val="FFC000"/>
                </a:solidFill>
              </a:rPr>
              <a:t>pop() </a:t>
            </a:r>
            <a:r>
              <a:rPr lang="en-IN" b="1" dirty="0"/>
              <a:t>method. Nothing special there.</a:t>
            </a:r>
            <a:endParaRPr lang="en-IN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48264"/>
          </a:xfrm>
        </p:spPr>
        <p:txBody>
          <a:bodyPr>
            <a:normAutofit/>
          </a:bodyPr>
          <a:lstStyle/>
          <a:p>
            <a:r>
              <a:rPr lang="en-IN" b="1" dirty="0"/>
              <a:t>Look at the code again: </a:t>
            </a:r>
            <a:r>
              <a:rPr lang="en-IN" b="1" i="1" dirty="0">
                <a:solidFill>
                  <a:srgbClr val="FF0000"/>
                </a:solidFill>
              </a:rPr>
              <a:t>How is line 5 read ? </a:t>
            </a:r>
          </a:p>
          <a:p>
            <a:pPr>
              <a:buNone/>
            </a:pPr>
            <a:r>
              <a:rPr lang="en-IN" b="1" dirty="0"/>
              <a:t>  </a:t>
            </a:r>
            <a:endParaRPr lang="en-IN" dirty="0"/>
          </a:p>
        </p:txBody>
      </p:sp>
      <p:pic>
        <p:nvPicPr>
          <p:cNvPr id="4" name="Picture 3" descr="getfile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071678"/>
            <a:ext cx="7000924" cy="3000396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357818" y="3929066"/>
            <a:ext cx="3286148" cy="1643074"/>
          </a:xfrm>
          <a:prstGeom prst="wedgeRectCallout">
            <a:avLst>
              <a:gd name="adj1" fmla="val -163140"/>
              <a:gd name="adj2" fmla="val -36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Line 5 is the closing curly brace of the </a:t>
            </a:r>
            <a:r>
              <a:rPr lang="en-IN" b="1" dirty="0">
                <a:solidFill>
                  <a:srgbClr val="FFC000"/>
                </a:solidFill>
              </a:rPr>
              <a:t>pop() </a:t>
            </a:r>
            <a:r>
              <a:rPr lang="en-IN" b="1" dirty="0"/>
              <a:t>method. Again </a:t>
            </a:r>
            <a:r>
              <a:rPr lang="en-IN" b="1" i="1" dirty="0">
                <a:solidFill>
                  <a:srgbClr val="0070C0"/>
                </a:solidFill>
              </a:rPr>
              <a:t>Nothing special</a:t>
            </a:r>
            <a:r>
              <a:rPr lang="en-IN" b="1" dirty="0">
                <a:solidFill>
                  <a:srgbClr val="0070C0"/>
                </a:solidFill>
              </a:rPr>
              <a:t>.</a:t>
            </a:r>
            <a:endParaRPr lang="en-IN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48264"/>
          </a:xfrm>
        </p:spPr>
        <p:txBody>
          <a:bodyPr>
            <a:normAutofit/>
          </a:bodyPr>
          <a:lstStyle/>
          <a:p>
            <a:r>
              <a:rPr lang="en-IN" b="1" dirty="0"/>
              <a:t>Look at the code again: </a:t>
            </a:r>
            <a:r>
              <a:rPr lang="en-IN" b="1" i="1" dirty="0">
                <a:solidFill>
                  <a:srgbClr val="FF0000"/>
                </a:solidFill>
              </a:rPr>
              <a:t>How is line 6 read ? </a:t>
            </a:r>
          </a:p>
          <a:p>
            <a:pPr>
              <a:buNone/>
            </a:pPr>
            <a:r>
              <a:rPr lang="en-IN" b="1" dirty="0"/>
              <a:t>  </a:t>
            </a:r>
            <a:endParaRPr lang="en-IN" dirty="0"/>
          </a:p>
        </p:txBody>
      </p:sp>
      <p:pic>
        <p:nvPicPr>
          <p:cNvPr id="4" name="Picture 3" descr="getfile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071678"/>
            <a:ext cx="7000924" cy="3000396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3714744" y="3786166"/>
            <a:ext cx="5072098" cy="2857544"/>
          </a:xfrm>
          <a:prstGeom prst="wedgeRectCallout">
            <a:avLst>
              <a:gd name="adj1" fmla="val -94462"/>
              <a:gd name="adj2" fmla="val -14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Line 6 includes a </a:t>
            </a:r>
            <a:r>
              <a:rPr lang="en-IN" b="1" i="1" dirty="0"/>
              <a:t>curly brace </a:t>
            </a:r>
            <a:r>
              <a:rPr lang="en-IN" b="1" i="1" dirty="0">
                <a:solidFill>
                  <a:srgbClr val="FFC000"/>
                </a:solidFill>
              </a:rPr>
              <a:t>closing off the anonymous class definition</a:t>
            </a:r>
            <a:r>
              <a:rPr lang="en-IN" b="1" i="1" dirty="0"/>
              <a:t>. But it also</a:t>
            </a:r>
            <a:r>
              <a:rPr lang="en-IN" b="1" dirty="0"/>
              <a:t> has </a:t>
            </a:r>
            <a:r>
              <a:rPr lang="en-IN" b="1" i="1" dirty="0"/>
              <a:t>the </a:t>
            </a:r>
            <a:r>
              <a:rPr lang="en-IN" b="1" i="1" dirty="0">
                <a:solidFill>
                  <a:srgbClr val="0070C0"/>
                </a:solidFill>
              </a:rPr>
              <a:t>semicolon</a:t>
            </a:r>
            <a:r>
              <a:rPr lang="en-IN" b="1" i="1" dirty="0"/>
              <a:t> that ends the statement started on line 2</a:t>
            </a:r>
            <a:r>
              <a:rPr lang="en-IN" b="1" dirty="0"/>
              <a:t>—the statement where it all </a:t>
            </a:r>
            <a:r>
              <a:rPr lang="en-IN" b="1" dirty="0">
                <a:solidFill>
                  <a:srgbClr val="FFC000"/>
                </a:solidFill>
              </a:rPr>
              <a:t>began—the statement declaring and initializing the </a:t>
            </a:r>
            <a:r>
              <a:rPr lang="en-IN" b="1" dirty="0">
                <a:solidFill>
                  <a:srgbClr val="0070C0"/>
                </a:solidFill>
              </a:rPr>
              <a:t>Popcorn</a:t>
            </a:r>
            <a:r>
              <a:rPr lang="en-IN" b="1" dirty="0">
                <a:solidFill>
                  <a:srgbClr val="FF0000"/>
                </a:solidFill>
              </a:rPr>
              <a:t> </a:t>
            </a:r>
            <a:r>
              <a:rPr lang="en-IN" b="1" dirty="0">
                <a:solidFill>
                  <a:srgbClr val="FFC000"/>
                </a:solidFill>
              </a:rPr>
              <a:t>reference variable</a:t>
            </a:r>
            <a:r>
              <a:rPr lang="en-IN" b="1" dirty="0"/>
              <a:t>. And what you’re left with is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a Popcorn reference to a brand-new </a:t>
            </a:r>
            <a:r>
              <a:rPr lang="en-IN" b="1" i="1" dirty="0">
                <a:solidFill>
                  <a:schemeClr val="tx2">
                    <a:lumMod val="75000"/>
                  </a:schemeClr>
                </a:solidFill>
              </a:rPr>
              <a:t>instance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 of a brand-new, just-in-time, anonymous (no name)</a:t>
            </a:r>
            <a:r>
              <a:rPr lang="en-IN" b="1" i="1" dirty="0">
                <a:solidFill>
                  <a:schemeClr val="tx2">
                    <a:lumMod val="75000"/>
                  </a:schemeClr>
                </a:solidFill>
              </a:rPr>
              <a:t>subclass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 of Popcorn.</a:t>
            </a:r>
            <a:endParaRPr lang="en-IN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Caution!!! Be Careful!</a:t>
            </a:r>
            <a:endParaRPr lang="en-IN" dirty="0"/>
          </a:p>
        </p:txBody>
      </p:sp>
      <p:pic>
        <p:nvPicPr>
          <p:cNvPr id="4" name="Content Placeholder 3" descr="getfile (9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857364"/>
            <a:ext cx="7072362" cy="2571768"/>
          </a:xfrm>
        </p:spPr>
      </p:pic>
      <p:sp>
        <p:nvSpPr>
          <p:cNvPr id="5" name="Rectangular Callout 4"/>
          <p:cNvSpPr/>
          <p:nvPr/>
        </p:nvSpPr>
        <p:spPr>
          <a:xfrm>
            <a:off x="1714480" y="4643446"/>
            <a:ext cx="7215238" cy="1785950"/>
          </a:xfrm>
          <a:prstGeom prst="wedgeRectCallout">
            <a:avLst>
              <a:gd name="adj1" fmla="val -55835"/>
              <a:gd name="adj2" fmla="val -108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closing semicolon is hard to spot</a:t>
            </a:r>
            <a:r>
              <a:rPr lang="en-IN" b="1" dirty="0">
                <a:solidFill>
                  <a:srgbClr val="FF0000"/>
                </a:solidFill>
              </a:rPr>
              <a:t>. Watch for code like this: </a:t>
            </a:r>
            <a:r>
              <a:rPr lang="en-IN" b="1" dirty="0"/>
              <a:t>You’ll need to be </a:t>
            </a:r>
            <a:r>
              <a:rPr lang="en-IN" b="1" i="1" dirty="0">
                <a:solidFill>
                  <a:srgbClr val="FF0000"/>
                </a:solidFill>
              </a:rPr>
              <a:t>especially careful</a:t>
            </a:r>
            <a:r>
              <a:rPr lang="en-IN" b="1" dirty="0"/>
              <a:t> about the syntax when inner classes are involved, because </a:t>
            </a:r>
            <a:r>
              <a:rPr lang="en-IN" b="1" dirty="0">
                <a:solidFill>
                  <a:srgbClr val="FF0000"/>
                </a:solidFill>
              </a:rPr>
              <a:t>the code on line 6 looks perfectly natural. It’s rare to see semicolons following curly braces</a:t>
            </a:r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Point To Remember!!!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Rules of Polymorphism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are in </a:t>
            </a:r>
            <a:r>
              <a:rPr lang="en-IN" b="1" dirty="0">
                <a:solidFill>
                  <a:srgbClr val="00B050"/>
                </a:solidFill>
              </a:rPr>
              <a:t>action</a:t>
            </a:r>
            <a:r>
              <a:rPr lang="en-IN" dirty="0"/>
              <a:t> when </a:t>
            </a:r>
            <a:r>
              <a:rPr lang="en-IN" b="1" dirty="0">
                <a:solidFill>
                  <a:srgbClr val="0070C0"/>
                </a:solidFill>
              </a:rPr>
              <a:t>anonymous inner classes</a:t>
            </a:r>
            <a:r>
              <a:rPr lang="en-IN" dirty="0"/>
              <a:t> are </a:t>
            </a:r>
            <a:r>
              <a:rPr lang="en-IN" b="1" dirty="0">
                <a:solidFill>
                  <a:srgbClr val="C00000"/>
                </a:solidFill>
              </a:rPr>
              <a:t>involved</a:t>
            </a:r>
            <a:r>
              <a:rPr lang="en-IN" dirty="0"/>
              <a:t>. </a:t>
            </a:r>
          </a:p>
          <a:p>
            <a:r>
              <a:rPr lang="en-IN" b="1" dirty="0">
                <a:solidFill>
                  <a:srgbClr val="7030A0"/>
                </a:solidFill>
              </a:rPr>
              <a:t>We can </a:t>
            </a:r>
            <a:r>
              <a:rPr lang="en-IN" dirty="0"/>
              <a:t>only </a:t>
            </a:r>
            <a:r>
              <a:rPr lang="en-IN" b="1" dirty="0">
                <a:solidFill>
                  <a:srgbClr val="C00000"/>
                </a:solidFill>
              </a:rPr>
              <a:t>call methods </a:t>
            </a:r>
            <a:r>
              <a:rPr lang="en-IN" dirty="0"/>
              <a:t>on </a:t>
            </a:r>
            <a:r>
              <a:rPr lang="en-IN" b="1" dirty="0">
                <a:solidFill>
                  <a:srgbClr val="0070C0"/>
                </a:solidFill>
              </a:rPr>
              <a:t>an anonymous inner class object</a:t>
            </a:r>
            <a:r>
              <a:rPr lang="en-IN" dirty="0"/>
              <a:t> that are </a:t>
            </a:r>
            <a:r>
              <a:rPr lang="en-IN" b="1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the </a:t>
            </a:r>
            <a:r>
              <a:rPr lang="en-IN" b="1" dirty="0">
                <a:solidFill>
                  <a:srgbClr val="7030A0"/>
                </a:solidFill>
              </a:rPr>
              <a:t>reference </a:t>
            </a:r>
            <a:r>
              <a:rPr lang="en-IN" dirty="0"/>
              <a:t>variable type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getfile (10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286124"/>
            <a:ext cx="7786742" cy="33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Point To Remember!!!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So in the interview</a:t>
            </a:r>
            <a:r>
              <a:rPr lang="en-IN" dirty="0"/>
              <a:t>, we </a:t>
            </a:r>
            <a:r>
              <a:rPr lang="en-IN" b="1" dirty="0">
                <a:solidFill>
                  <a:srgbClr val="00B050"/>
                </a:solidFill>
              </a:rPr>
              <a:t>must be able </a:t>
            </a:r>
            <a:r>
              <a:rPr lang="en-IN" dirty="0"/>
              <a:t>to </a:t>
            </a:r>
            <a:r>
              <a:rPr lang="en-IN" b="1" dirty="0">
                <a:solidFill>
                  <a:srgbClr val="0070C0"/>
                </a:solidFill>
              </a:rPr>
              <a:t>spot</a:t>
            </a:r>
            <a:r>
              <a:rPr lang="en-IN" dirty="0"/>
              <a:t> an </a:t>
            </a:r>
            <a:r>
              <a:rPr lang="en-IN" b="1" dirty="0">
                <a:solidFill>
                  <a:srgbClr val="0070C0"/>
                </a:solidFill>
              </a:rPr>
              <a:t>anonymous inner class </a:t>
            </a:r>
            <a:r>
              <a:rPr lang="en-IN" dirty="0"/>
              <a:t>that—</a:t>
            </a:r>
            <a:r>
              <a:rPr lang="en-IN" b="1" dirty="0">
                <a:solidFill>
                  <a:srgbClr val="00B050"/>
                </a:solidFill>
              </a:rPr>
              <a:t>rather than overriding </a:t>
            </a:r>
            <a:r>
              <a:rPr lang="en-IN" dirty="0"/>
              <a:t>a method of the </a:t>
            </a:r>
            <a:r>
              <a:rPr lang="en-IN" b="1" dirty="0">
                <a:solidFill>
                  <a:srgbClr val="FFC000"/>
                </a:solidFill>
              </a:rPr>
              <a:t>superclass</a:t>
            </a:r>
            <a:r>
              <a:rPr lang="en-IN" dirty="0"/>
              <a:t>—</a:t>
            </a:r>
            <a:r>
              <a:rPr lang="en-IN" b="1" dirty="0">
                <a:solidFill>
                  <a:srgbClr val="7030A0"/>
                </a:solidFill>
              </a:rPr>
              <a:t>defines</a:t>
            </a:r>
            <a:r>
              <a:rPr lang="en-IN" dirty="0"/>
              <a:t> its </a:t>
            </a:r>
            <a:r>
              <a:rPr lang="en-IN" b="1" dirty="0">
                <a:solidFill>
                  <a:srgbClr val="002060"/>
                </a:solidFill>
              </a:rPr>
              <a:t>own new method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2060"/>
                </a:solidFill>
              </a:rPr>
              <a:t>method definition </a:t>
            </a:r>
            <a:r>
              <a:rPr lang="en-IN" dirty="0"/>
              <a:t>isn’t the </a:t>
            </a:r>
            <a:r>
              <a:rPr lang="en-IN" b="1" dirty="0">
                <a:solidFill>
                  <a:srgbClr val="C00000"/>
                </a:solidFill>
              </a:rPr>
              <a:t>problem</a:t>
            </a:r>
            <a:r>
              <a:rPr lang="en-IN" dirty="0"/>
              <a:t>, though; the </a:t>
            </a:r>
            <a:r>
              <a:rPr lang="en-IN" b="1" dirty="0">
                <a:solidFill>
                  <a:srgbClr val="0070C0"/>
                </a:solidFill>
              </a:rPr>
              <a:t>real issue </a:t>
            </a:r>
            <a:r>
              <a:rPr lang="en-IN" dirty="0"/>
              <a:t>is, </a:t>
            </a:r>
            <a:r>
              <a:rPr lang="en-IN" b="1" dirty="0">
                <a:solidFill>
                  <a:schemeClr val="tx2"/>
                </a:solidFill>
              </a:rPr>
              <a:t>how do you invoke that new method</a:t>
            </a:r>
            <a:r>
              <a:rPr lang="en-IN" dirty="0"/>
              <a:t>?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Point To Remember!!!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getfile (1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428736"/>
            <a:ext cx="8001056" cy="51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Way Of Writing Anonymous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We can also </a:t>
            </a:r>
            <a:r>
              <a:rPr lang="en-IN" dirty="0"/>
              <a:t>create an </a:t>
            </a:r>
            <a:r>
              <a:rPr lang="en-IN" b="1" i="1" dirty="0">
                <a:solidFill>
                  <a:srgbClr val="0070C0"/>
                </a:solidFill>
              </a:rPr>
              <a:t>anonymous </a:t>
            </a:r>
            <a:r>
              <a:rPr lang="en-IN" dirty="0">
                <a:solidFill>
                  <a:srgbClr val="0070C0"/>
                </a:solidFill>
              </a:rPr>
              <a:t>implementer</a:t>
            </a:r>
            <a:r>
              <a:rPr lang="en-IN" dirty="0"/>
              <a:t> of the specified </a:t>
            </a:r>
            <a:r>
              <a:rPr lang="en-IN" b="1" dirty="0">
                <a:solidFill>
                  <a:srgbClr val="0070C0"/>
                </a:solidFill>
              </a:rPr>
              <a:t>interface </a:t>
            </a:r>
            <a:r>
              <a:rPr lang="en-IN" dirty="0"/>
              <a:t>type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getfile (1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571744"/>
            <a:ext cx="8001056" cy="40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Way Of Writing Anonymous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getfile (1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571744"/>
            <a:ext cx="8001056" cy="4071966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4286248" y="1214422"/>
            <a:ext cx="4643470" cy="2928958"/>
          </a:xfrm>
          <a:prstGeom prst="wedgeRectCallout">
            <a:avLst>
              <a:gd name="adj1" fmla="val -57092"/>
              <a:gd name="adj2" fmla="val 51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The code below , like the </a:t>
            </a:r>
            <a:r>
              <a:rPr lang="en-IN" b="1" dirty="0">
                <a:solidFill>
                  <a:srgbClr val="0070C0"/>
                </a:solidFill>
              </a:rPr>
              <a:t>Popcorn</a:t>
            </a:r>
            <a:r>
              <a:rPr lang="en-IN" b="1" dirty="0"/>
              <a:t> example, still creates an instance of an anonymous inner class, but this time, the new just-in-time class is an implementer of the </a:t>
            </a:r>
            <a:r>
              <a:rPr lang="en-IN" b="1" dirty="0" err="1">
                <a:solidFill>
                  <a:srgbClr val="0070C0"/>
                </a:solidFill>
              </a:rPr>
              <a:t>Cookable</a:t>
            </a:r>
            <a:r>
              <a:rPr lang="en-IN" b="1" dirty="0"/>
              <a:t> interface. </a:t>
            </a:r>
          </a:p>
          <a:p>
            <a:endParaRPr lang="en-IN" b="1" dirty="0"/>
          </a:p>
          <a:p>
            <a:r>
              <a:rPr lang="en-IN" b="1" i="1" dirty="0">
                <a:solidFill>
                  <a:srgbClr val="FF0000"/>
                </a:solidFill>
              </a:rPr>
              <a:t>Also note that this is the only time you will ever see the syntax:</a:t>
            </a:r>
          </a:p>
          <a:p>
            <a:r>
              <a:rPr lang="en-IN" b="1" i="1" dirty="0">
                <a:solidFill>
                  <a:srgbClr val="0070C0"/>
                </a:solidFill>
              </a:rPr>
              <a:t>new </a:t>
            </a:r>
            <a:r>
              <a:rPr lang="en-IN" b="1" i="1" dirty="0" err="1">
                <a:solidFill>
                  <a:srgbClr val="0070C0"/>
                </a:solidFill>
              </a:rPr>
              <a:t>Cookable</a:t>
            </a:r>
            <a:r>
              <a:rPr lang="en-IN" b="1" i="1" dirty="0">
                <a:solidFill>
                  <a:srgbClr val="0070C0"/>
                </a:solidFill>
              </a:rPr>
              <a:t>()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Second Way Of Writing Anonymous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So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how do we read </a:t>
            </a: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statement </a:t>
            </a:r>
          </a:p>
          <a:p>
            <a:pPr>
              <a:buNone/>
            </a:pPr>
            <a:r>
              <a:rPr lang="en-IN" dirty="0"/>
              <a:t>  </a:t>
            </a:r>
            <a:r>
              <a:rPr lang="en-IN" i="1" dirty="0" err="1">
                <a:solidFill>
                  <a:srgbClr val="0070C0"/>
                </a:solidFill>
              </a:rPr>
              <a:t>Cookable</a:t>
            </a:r>
            <a:r>
              <a:rPr lang="en-IN" i="1" dirty="0">
                <a:solidFill>
                  <a:srgbClr val="0070C0"/>
                </a:solidFill>
              </a:rPr>
              <a:t> c = new </a:t>
            </a:r>
            <a:r>
              <a:rPr lang="en-IN" i="1" dirty="0" err="1">
                <a:solidFill>
                  <a:srgbClr val="0070C0"/>
                </a:solidFill>
              </a:rPr>
              <a:t>Cookable</a:t>
            </a:r>
            <a:r>
              <a:rPr lang="en-IN" i="1" dirty="0">
                <a:solidFill>
                  <a:srgbClr val="0070C0"/>
                </a:solidFill>
              </a:rPr>
              <a:t>() {</a:t>
            </a:r>
          </a:p>
          <a:p>
            <a:endParaRPr lang="en-IN" dirty="0"/>
          </a:p>
          <a:p>
            <a:r>
              <a:rPr lang="en-IN" b="1" dirty="0"/>
              <a:t>“Declare a </a:t>
            </a:r>
            <a:r>
              <a:rPr lang="en-IN" b="1" dirty="0">
                <a:solidFill>
                  <a:srgbClr val="0070C0"/>
                </a:solidFill>
              </a:rPr>
              <a:t>reference variable </a:t>
            </a:r>
            <a:r>
              <a:rPr lang="en-IN" b="1" dirty="0"/>
              <a:t>of type </a:t>
            </a:r>
            <a:r>
              <a:rPr lang="en-IN" b="1" dirty="0" err="1">
                <a:solidFill>
                  <a:srgbClr val="FF0000"/>
                </a:solidFill>
              </a:rPr>
              <a:t>Cookable</a:t>
            </a:r>
            <a:r>
              <a:rPr lang="en-IN" b="1" dirty="0"/>
              <a:t> that, obviously, will refer to an object from a class that implements the </a:t>
            </a:r>
            <a:r>
              <a:rPr lang="en-IN" b="1" dirty="0" err="1">
                <a:solidFill>
                  <a:srgbClr val="FF0000"/>
                </a:solidFill>
              </a:rPr>
              <a:t>Cookable</a:t>
            </a:r>
            <a:r>
              <a:rPr lang="en-IN" b="1" dirty="0">
                <a:solidFill>
                  <a:srgbClr val="FF0000"/>
                </a:solidFill>
              </a:rPr>
              <a:t> </a:t>
            </a:r>
            <a:r>
              <a:rPr lang="en-IN" b="1" dirty="0"/>
              <a:t>interface”.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Instantiating Local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When</a:t>
            </a:r>
            <a:r>
              <a:rPr lang="en-IN" dirty="0"/>
              <a:t> we </a:t>
            </a:r>
            <a:r>
              <a:rPr lang="en-IN" b="1" dirty="0">
                <a:solidFill>
                  <a:srgbClr val="7030A0"/>
                </a:solidFill>
              </a:rPr>
              <a:t>declare</a:t>
            </a:r>
            <a:r>
              <a:rPr lang="en-IN" i="1" dirty="0"/>
              <a:t> </a:t>
            </a:r>
            <a:r>
              <a:rPr lang="en-IN" dirty="0"/>
              <a:t> the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dirty="0"/>
              <a:t>it </a:t>
            </a:r>
            <a:r>
              <a:rPr lang="en-IN" b="1" dirty="0">
                <a:solidFill>
                  <a:srgbClr val="00B050"/>
                </a:solidFill>
              </a:rPr>
              <a:t>doesn’t mean </a:t>
            </a:r>
            <a:r>
              <a:rPr lang="en-IN" dirty="0"/>
              <a:t>we created an </a:t>
            </a:r>
            <a:r>
              <a:rPr lang="en-IN" b="1" dirty="0">
                <a:solidFill>
                  <a:srgbClr val="C00000"/>
                </a:solidFill>
              </a:rPr>
              <a:t>instance</a:t>
            </a:r>
            <a:r>
              <a:rPr lang="en-IN" dirty="0"/>
              <a:t> of it.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So</a:t>
            </a:r>
            <a:r>
              <a:rPr lang="en-IN" dirty="0"/>
              <a:t> to </a:t>
            </a:r>
            <a:r>
              <a:rPr lang="en-IN" b="1" dirty="0">
                <a:solidFill>
                  <a:srgbClr val="00B050"/>
                </a:solidFill>
              </a:rPr>
              <a:t>use</a:t>
            </a:r>
            <a:r>
              <a:rPr lang="en-IN" dirty="0"/>
              <a:t> the </a:t>
            </a:r>
            <a:r>
              <a:rPr lang="en-IN" b="1" dirty="0">
                <a:solidFill>
                  <a:srgbClr val="0070C0"/>
                </a:solidFill>
              </a:rPr>
              <a:t>inner class</a:t>
            </a:r>
            <a:r>
              <a:rPr lang="en-IN" dirty="0"/>
              <a:t>, we </a:t>
            </a:r>
            <a:r>
              <a:rPr lang="en-IN" b="1" dirty="0">
                <a:solidFill>
                  <a:srgbClr val="C00000"/>
                </a:solidFill>
              </a:rPr>
              <a:t>must make </a:t>
            </a:r>
            <a:r>
              <a:rPr lang="en-IN" dirty="0"/>
              <a:t>an </a:t>
            </a:r>
            <a:r>
              <a:rPr lang="en-IN" b="1" dirty="0">
                <a:solidFill>
                  <a:srgbClr val="00B050"/>
                </a:solidFill>
              </a:rPr>
              <a:t>instance</a:t>
            </a:r>
            <a:r>
              <a:rPr lang="en-IN" dirty="0"/>
              <a:t> of it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somewhere </a:t>
            </a:r>
            <a:r>
              <a:rPr lang="en-IN" b="1" i="1" dirty="0">
                <a:solidFill>
                  <a:schemeClr val="bg2">
                    <a:lumMod val="50000"/>
                  </a:schemeClr>
                </a:solidFill>
              </a:rPr>
              <a:t>within the method but below the inner class definition</a:t>
            </a:r>
            <a:r>
              <a:rPr lang="en-IN" dirty="0"/>
              <a:t>(or the </a:t>
            </a:r>
            <a:r>
              <a:rPr lang="en-IN" b="1" dirty="0">
                <a:solidFill>
                  <a:srgbClr val="002060"/>
                </a:solidFill>
              </a:rPr>
              <a:t>compiler</a:t>
            </a:r>
            <a:r>
              <a:rPr lang="en-IN" dirty="0"/>
              <a:t> won’t be </a:t>
            </a:r>
            <a:r>
              <a:rPr lang="en-IN" b="1" dirty="0">
                <a:solidFill>
                  <a:srgbClr val="7030A0"/>
                </a:solidFill>
              </a:rPr>
              <a:t>able to find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inner class</a:t>
            </a:r>
            <a:r>
              <a:rPr lang="en-IN" dirty="0"/>
              <a:t>)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Point To Remember!!!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One more thing </a:t>
            </a:r>
            <a:r>
              <a:rPr lang="en-IN" dirty="0"/>
              <a:t>to </a:t>
            </a:r>
            <a:r>
              <a:rPr lang="en-IN" b="1" dirty="0">
                <a:solidFill>
                  <a:srgbClr val="7030A0"/>
                </a:solidFill>
              </a:rPr>
              <a:t>keep in mind </a:t>
            </a:r>
            <a:r>
              <a:rPr lang="en-IN" dirty="0"/>
              <a:t>about </a:t>
            </a:r>
            <a:r>
              <a:rPr lang="en-IN" b="1" dirty="0">
                <a:solidFill>
                  <a:srgbClr val="0070C0"/>
                </a:solidFill>
              </a:rPr>
              <a:t>anonymous interface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implementers</a:t>
            </a:r>
            <a:r>
              <a:rPr lang="en-IN" dirty="0">
                <a:solidFill>
                  <a:srgbClr val="FF0000"/>
                </a:solidFill>
              </a:rPr>
              <a:t>—</a:t>
            </a:r>
            <a:r>
              <a:rPr lang="en-IN" b="1" dirty="0">
                <a:solidFill>
                  <a:srgbClr val="00B050"/>
                </a:solidFill>
              </a:rPr>
              <a:t>they can implement only one interface.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There simply isn’t </a:t>
            </a:r>
            <a:r>
              <a:rPr lang="en-IN" dirty="0"/>
              <a:t>any </a:t>
            </a:r>
            <a:r>
              <a:rPr lang="en-IN" b="1" dirty="0">
                <a:solidFill>
                  <a:srgbClr val="00B050"/>
                </a:solidFill>
              </a:rPr>
              <a:t>mechanism</a:t>
            </a:r>
            <a:r>
              <a:rPr lang="en-IN" dirty="0"/>
              <a:t> to say that our </a:t>
            </a:r>
            <a:r>
              <a:rPr lang="en-IN" b="1" dirty="0">
                <a:solidFill>
                  <a:srgbClr val="0070C0"/>
                </a:solidFill>
              </a:rPr>
              <a:t>anonymous inner class </a:t>
            </a:r>
            <a:r>
              <a:rPr lang="en-IN" dirty="0"/>
              <a:t>is going to </a:t>
            </a:r>
            <a:r>
              <a:rPr lang="en-IN" b="1" dirty="0">
                <a:solidFill>
                  <a:srgbClr val="C00000"/>
                </a:solidFill>
              </a:rPr>
              <a:t>implement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multiple interfaces. 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Point To Remember!!!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fact,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an anonymous inner class can’t even extend a class and implement an interface at the same time. </a:t>
            </a:r>
          </a:p>
          <a:p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dirty="0"/>
              <a:t>has to </a:t>
            </a:r>
            <a:r>
              <a:rPr lang="en-IN" b="1" dirty="0">
                <a:solidFill>
                  <a:srgbClr val="C00000"/>
                </a:solidFill>
              </a:rPr>
              <a:t>choose</a:t>
            </a:r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either to be </a:t>
            </a:r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subclass</a:t>
            </a:r>
            <a:r>
              <a:rPr lang="en-IN" dirty="0"/>
              <a:t> of a </a:t>
            </a:r>
            <a:r>
              <a:rPr lang="en-IN" b="1" dirty="0">
                <a:solidFill>
                  <a:srgbClr val="0070C0"/>
                </a:solidFill>
              </a:rPr>
              <a:t>named class</a:t>
            </a:r>
            <a:r>
              <a:rPr lang="en-IN" dirty="0"/>
              <a:t>—and </a:t>
            </a:r>
            <a:r>
              <a:rPr lang="en-IN" b="1" dirty="0">
                <a:solidFill>
                  <a:srgbClr val="00B050"/>
                </a:solidFill>
              </a:rPr>
              <a:t>not directly implement </a:t>
            </a:r>
            <a:r>
              <a:rPr lang="en-IN" dirty="0"/>
              <a:t>any </a:t>
            </a:r>
            <a:r>
              <a:rPr lang="en-IN" b="1" dirty="0">
                <a:solidFill>
                  <a:srgbClr val="0070C0"/>
                </a:solidFill>
              </a:rPr>
              <a:t>interfaces</a:t>
            </a:r>
            <a:r>
              <a:rPr lang="en-IN" dirty="0"/>
              <a:t> at all—</a:t>
            </a:r>
            <a:r>
              <a:rPr lang="en-IN" i="1" dirty="0"/>
              <a:t>or</a:t>
            </a:r>
            <a:r>
              <a:rPr lang="en-IN" dirty="0"/>
              <a:t> to </a:t>
            </a:r>
            <a:r>
              <a:rPr lang="en-IN" b="1" dirty="0">
                <a:solidFill>
                  <a:srgbClr val="00B050"/>
                </a:solidFill>
              </a:rPr>
              <a:t>implement a single interface</a:t>
            </a:r>
            <a:r>
              <a:rPr lang="en-IN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Caution!!! Be Careful!</a:t>
            </a:r>
            <a:endParaRPr lang="en-IN" dirty="0"/>
          </a:p>
        </p:txBody>
      </p:sp>
      <p:sp>
        <p:nvSpPr>
          <p:cNvPr id="5" name="Rectangular Callout 4"/>
          <p:cNvSpPr/>
          <p:nvPr/>
        </p:nvSpPr>
        <p:spPr>
          <a:xfrm>
            <a:off x="3929026" y="1285860"/>
            <a:ext cx="5214974" cy="571504"/>
          </a:xfrm>
          <a:prstGeom prst="wedgeRectCallout">
            <a:avLst>
              <a:gd name="adj1" fmla="val -59731"/>
              <a:gd name="adj2" fmla="val 166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>
                <a:solidFill>
                  <a:srgbClr val="FF0000"/>
                </a:solidFill>
              </a:rPr>
              <a:t>The following is not legal: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9" name="Content Placeholder 8" descr="getfile (14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2571744"/>
            <a:ext cx="7929618" cy="357190"/>
          </a:xfrm>
        </p:spPr>
      </p:pic>
      <p:sp>
        <p:nvSpPr>
          <p:cNvPr id="10" name="Rectangular Callout 9"/>
          <p:cNvSpPr/>
          <p:nvPr/>
        </p:nvSpPr>
        <p:spPr>
          <a:xfrm>
            <a:off x="3643306" y="3143248"/>
            <a:ext cx="5214974" cy="1214446"/>
          </a:xfrm>
          <a:prstGeom prst="wedgeRectCallout">
            <a:avLst>
              <a:gd name="adj1" fmla="val -62236"/>
              <a:gd name="adj2" fmla="val 60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/>
              <a:t>whereas the following is</a:t>
            </a:r>
            <a:r>
              <a:rPr lang="en-IN" b="1" i="1" dirty="0">
                <a:solidFill>
                  <a:srgbClr val="FF0000"/>
                </a:solidFill>
              </a:rPr>
              <a:t> legal</a:t>
            </a:r>
            <a:r>
              <a:rPr lang="en-IN" b="1" i="1" dirty="0"/>
              <a:t>, because it’s </a:t>
            </a:r>
            <a:r>
              <a:rPr lang="en-IN" b="1" i="1" dirty="0">
                <a:solidFill>
                  <a:srgbClr val="FF0000"/>
                </a:solidFill>
              </a:rPr>
              <a:t>instantiating an implementer </a:t>
            </a:r>
            <a:r>
              <a:rPr lang="en-IN" b="1" i="1" dirty="0"/>
              <a:t>of the </a:t>
            </a:r>
            <a:r>
              <a:rPr lang="en-IN" b="1" i="1" dirty="0" err="1">
                <a:solidFill>
                  <a:srgbClr val="0070C0"/>
                </a:solidFill>
              </a:rPr>
              <a:t>Runnable</a:t>
            </a:r>
            <a:r>
              <a:rPr lang="en-IN" b="1" i="1" dirty="0"/>
              <a:t> interface (an anonymous implementation class):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1" name="Picture 10" descr="getfile (1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4786322"/>
            <a:ext cx="6357982" cy="15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Third Way Of Writing Anonymous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getfile (1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214554"/>
            <a:ext cx="8001056" cy="4357717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3714744" y="2071678"/>
            <a:ext cx="3643338" cy="612648"/>
          </a:xfrm>
          <a:prstGeom prst="wedgeRectCallout">
            <a:avLst>
              <a:gd name="adj1" fmla="val -101704"/>
              <a:gd name="adj2" fmla="val 162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How will you  call  the method </a:t>
            </a:r>
            <a:r>
              <a:rPr lang="en-US" b="1" dirty="0" err="1">
                <a:solidFill>
                  <a:srgbClr val="FFC000"/>
                </a:solidFill>
              </a:rPr>
              <a:t>doStuff</a:t>
            </a:r>
            <a:r>
              <a:rPr lang="en-US" b="1" dirty="0">
                <a:solidFill>
                  <a:srgbClr val="FFC000"/>
                </a:solidFill>
              </a:rPr>
              <a:t>( ) </a:t>
            </a:r>
            <a:r>
              <a:rPr lang="en-US" b="1" dirty="0"/>
              <a:t>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Third Way Of Writing Anonymous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One solution </a:t>
            </a:r>
            <a:r>
              <a:rPr lang="en-IN" dirty="0"/>
              <a:t>is to first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create a class that implements Foo</a:t>
            </a:r>
            <a:r>
              <a:rPr lang="en-IN" dirty="0"/>
              <a:t>, and then </a:t>
            </a:r>
            <a:r>
              <a:rPr lang="en-IN" b="1" dirty="0">
                <a:solidFill>
                  <a:srgbClr val="7030A0"/>
                </a:solidFill>
              </a:rPr>
              <a:t>we need </a:t>
            </a:r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instance</a:t>
            </a:r>
            <a:r>
              <a:rPr lang="en-IN" dirty="0"/>
              <a:t> of that class to pass to the </a:t>
            </a:r>
            <a:r>
              <a:rPr lang="en-IN" b="1" dirty="0">
                <a:solidFill>
                  <a:srgbClr val="0070C0"/>
                </a:solidFill>
              </a:rPr>
              <a:t>Bar </a:t>
            </a:r>
            <a:r>
              <a:rPr lang="en-IN" dirty="0"/>
              <a:t>class’s </a:t>
            </a:r>
            <a:r>
              <a:rPr lang="en-IN" b="1" dirty="0" err="1">
                <a:solidFill>
                  <a:srgbClr val="7030A0"/>
                </a:solidFill>
              </a:rPr>
              <a:t>doStuff</a:t>
            </a:r>
            <a:r>
              <a:rPr lang="en-IN" b="1" dirty="0">
                <a:solidFill>
                  <a:srgbClr val="7030A0"/>
                </a:solidFill>
              </a:rPr>
              <a:t>() </a:t>
            </a:r>
            <a:r>
              <a:rPr lang="en-IN" dirty="0"/>
              <a:t>method.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A much better solution </a:t>
            </a:r>
            <a:r>
              <a:rPr lang="en-US" dirty="0"/>
              <a:t>is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simply define an anonymous inner class, right inside the argument.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Third Way Of Writing Anonymous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getfile (1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500174"/>
            <a:ext cx="7429552" cy="492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 Of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We’re calling</a:t>
            </a:r>
            <a:r>
              <a:rPr lang="en-IN" dirty="0">
                <a:solidFill>
                  <a:srgbClr val="00B050"/>
                </a:solidFill>
              </a:rPr>
              <a:t> </a:t>
            </a:r>
            <a:r>
              <a:rPr lang="en-IN" b="1" dirty="0" err="1">
                <a:solidFill>
                  <a:srgbClr val="7030A0"/>
                </a:solidFill>
              </a:rPr>
              <a:t>doStuff</a:t>
            </a:r>
            <a:r>
              <a:rPr lang="en-IN" b="1" dirty="0">
                <a:solidFill>
                  <a:srgbClr val="7030A0"/>
                </a:solidFill>
              </a:rPr>
              <a:t>() </a:t>
            </a:r>
            <a:r>
              <a:rPr lang="en-IN" dirty="0"/>
              <a:t>on a </a:t>
            </a:r>
            <a:r>
              <a:rPr lang="en-IN" b="1" dirty="0">
                <a:solidFill>
                  <a:srgbClr val="0070C0"/>
                </a:solidFill>
              </a:rPr>
              <a:t>Bar</a:t>
            </a:r>
            <a:r>
              <a:rPr lang="en-IN" dirty="0"/>
              <a:t> object, and we make both an </a:t>
            </a:r>
            <a:r>
              <a:rPr lang="en-IN" b="1" dirty="0">
                <a:solidFill>
                  <a:srgbClr val="C00000"/>
                </a:solidFill>
              </a:rPr>
              <a:t>implementation</a:t>
            </a:r>
            <a:r>
              <a:rPr lang="en-IN" dirty="0"/>
              <a:t> class and an </a:t>
            </a:r>
            <a:r>
              <a:rPr lang="en-IN" b="1" dirty="0">
                <a:solidFill>
                  <a:srgbClr val="C00000"/>
                </a:solidFill>
              </a:rPr>
              <a:t>instance</a:t>
            </a:r>
            <a:r>
              <a:rPr lang="en-IN" dirty="0"/>
              <a:t> of that class, </a:t>
            </a:r>
            <a:r>
              <a:rPr lang="en-IN" b="1" dirty="0">
                <a:solidFill>
                  <a:srgbClr val="0070C0"/>
                </a:solidFill>
              </a:rPr>
              <a:t>all right here </a:t>
            </a:r>
            <a:r>
              <a:rPr lang="en-IN" dirty="0"/>
              <a:t>in the argument to </a:t>
            </a:r>
            <a:r>
              <a:rPr lang="en-IN" b="1" dirty="0" err="1">
                <a:solidFill>
                  <a:srgbClr val="7030A0"/>
                </a:solidFill>
              </a:rPr>
              <a:t>doStuff</a:t>
            </a:r>
            <a:r>
              <a:rPr lang="en-IN" b="1" dirty="0">
                <a:solidFill>
                  <a:srgbClr val="7030A0"/>
                </a:solidFill>
              </a:rPr>
              <a:t>().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So that’s what </a:t>
            </a:r>
            <a:r>
              <a:rPr lang="en-IN" dirty="0"/>
              <a:t>we do. </a:t>
            </a:r>
            <a:r>
              <a:rPr lang="en-IN" b="1" dirty="0">
                <a:solidFill>
                  <a:srgbClr val="00B050"/>
                </a:solidFill>
              </a:rPr>
              <a:t>We write</a:t>
            </a:r>
          </a:p>
          <a:p>
            <a:pPr>
              <a:buNone/>
            </a:pPr>
            <a:r>
              <a:rPr lang="en-IN" dirty="0"/>
              <a:t>    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Foo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We start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new class defini</a:t>
            </a:r>
            <a:r>
              <a:rPr lang="en-IN" dirty="0"/>
              <a:t>tion for the </a:t>
            </a:r>
            <a:r>
              <a:rPr lang="en-IN" b="1" dirty="0">
                <a:solidFill>
                  <a:srgbClr val="0070C0"/>
                </a:solidFill>
              </a:rPr>
              <a:t>anonymous class</a:t>
            </a:r>
            <a:r>
              <a:rPr lang="en-IN" dirty="0"/>
              <a:t> that </a:t>
            </a:r>
            <a:r>
              <a:rPr lang="en-IN" b="1" dirty="0">
                <a:solidFill>
                  <a:srgbClr val="C00000"/>
                </a:solidFill>
              </a:rPr>
              <a:t>implements</a:t>
            </a:r>
            <a:r>
              <a:rPr lang="en-IN" dirty="0"/>
              <a:t> the </a:t>
            </a:r>
            <a:r>
              <a:rPr lang="en-IN" b="1" dirty="0" err="1">
                <a:solidFill>
                  <a:srgbClr val="0070C0"/>
                </a:solidFill>
              </a:rPr>
              <a:t>Foo</a:t>
            </a:r>
            <a:r>
              <a:rPr lang="en-IN" dirty="0"/>
              <a:t> interface. </a:t>
            </a:r>
          </a:p>
          <a:p>
            <a:endParaRPr lang="en-IN" dirty="0"/>
          </a:p>
          <a:p>
            <a:r>
              <a:rPr lang="en-IN" b="1" dirty="0" err="1">
                <a:solidFill>
                  <a:srgbClr val="0070C0"/>
                </a:solidFill>
              </a:rPr>
              <a:t>Foo</a:t>
            </a:r>
            <a:r>
              <a:rPr lang="en-IN" dirty="0"/>
              <a:t> has a </a:t>
            </a:r>
            <a:r>
              <a:rPr lang="en-IN" b="1" dirty="0">
                <a:solidFill>
                  <a:srgbClr val="7030A0"/>
                </a:solidFill>
              </a:rPr>
              <a:t>single method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implement</a:t>
            </a:r>
            <a:r>
              <a:rPr lang="en-IN" dirty="0"/>
              <a:t>, </a:t>
            </a:r>
            <a:r>
              <a:rPr lang="en-IN" dirty="0" err="1">
                <a:solidFill>
                  <a:srgbClr val="FF0000"/>
                </a:solidFill>
              </a:rPr>
              <a:t>foof</a:t>
            </a:r>
            <a:r>
              <a:rPr lang="en-IN" dirty="0">
                <a:solidFill>
                  <a:srgbClr val="FF0000"/>
                </a:solidFill>
              </a:rPr>
              <a:t>(), </a:t>
            </a:r>
            <a:r>
              <a:rPr lang="en-IN" dirty="0"/>
              <a:t>so on lines </a:t>
            </a:r>
            <a:r>
              <a:rPr lang="en-IN" b="1" dirty="0">
                <a:solidFill>
                  <a:srgbClr val="FFC000"/>
                </a:solidFill>
              </a:rPr>
              <a:t>5, 6, </a:t>
            </a:r>
            <a:r>
              <a:rPr lang="en-IN" dirty="0"/>
              <a:t>and</a:t>
            </a:r>
            <a:r>
              <a:rPr lang="en-IN" b="1" dirty="0">
                <a:solidFill>
                  <a:srgbClr val="FFC000"/>
                </a:solidFill>
              </a:rPr>
              <a:t> 7</a:t>
            </a:r>
            <a:r>
              <a:rPr lang="en-IN" dirty="0"/>
              <a:t>, we implement the </a:t>
            </a:r>
            <a:r>
              <a:rPr lang="en-IN" b="1" dirty="0" err="1">
                <a:solidFill>
                  <a:srgbClr val="7030A0"/>
                </a:solidFill>
              </a:rPr>
              <a:t>foof</a:t>
            </a:r>
            <a:r>
              <a:rPr lang="en-IN" b="1" dirty="0">
                <a:solidFill>
                  <a:srgbClr val="7030A0"/>
                </a:solidFill>
              </a:rPr>
              <a:t>() </a:t>
            </a:r>
            <a:r>
              <a:rPr lang="en-IN" dirty="0"/>
              <a:t>method.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 Of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Then on line 8</a:t>
            </a:r>
            <a:r>
              <a:rPr lang="en-IN" dirty="0"/>
              <a:t>—</a:t>
            </a:r>
            <a:r>
              <a:rPr lang="en-IN" b="1" dirty="0">
                <a:solidFill>
                  <a:srgbClr val="7030A0"/>
                </a:solidFill>
              </a:rPr>
              <a:t>more strange syntax appears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first curly brace </a:t>
            </a:r>
            <a:r>
              <a:rPr lang="en-IN" b="1" dirty="0">
                <a:solidFill>
                  <a:srgbClr val="00B050"/>
                </a:solidFill>
              </a:rPr>
              <a:t>closes off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new anonymous class definition.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But this all happened </a:t>
            </a:r>
            <a:r>
              <a:rPr lang="en-IN" dirty="0"/>
              <a:t>as </a:t>
            </a:r>
            <a:r>
              <a:rPr lang="en-IN" b="1" dirty="0">
                <a:solidFill>
                  <a:srgbClr val="00B050"/>
                </a:solidFill>
              </a:rPr>
              <a:t>part of a method argument</a:t>
            </a:r>
            <a:r>
              <a:rPr lang="en-IN" dirty="0"/>
              <a:t>, so the </a:t>
            </a:r>
            <a:r>
              <a:rPr lang="en-IN" b="1" dirty="0">
                <a:solidFill>
                  <a:srgbClr val="002060"/>
                </a:solidFill>
              </a:rPr>
              <a:t>closing parenthesis</a:t>
            </a:r>
            <a:r>
              <a:rPr lang="en-IN" dirty="0"/>
              <a:t>,</a:t>
            </a:r>
            <a:r>
              <a:rPr lang="en-IN" b="1" dirty="0">
                <a:solidFill>
                  <a:srgbClr val="FF0000"/>
                </a:solidFill>
              </a:rPr>
              <a:t>)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finishes off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method invocation</a:t>
            </a:r>
            <a:r>
              <a:rPr lang="en-IN" dirty="0"/>
              <a:t>, and then </a:t>
            </a:r>
            <a:r>
              <a:rPr lang="en-IN" b="1" dirty="0">
                <a:solidFill>
                  <a:srgbClr val="7030A0"/>
                </a:solidFill>
              </a:rPr>
              <a:t>we must still end </a:t>
            </a:r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statement </a:t>
            </a:r>
            <a:r>
              <a:rPr lang="en-IN" b="1" dirty="0">
                <a:solidFill>
                  <a:srgbClr val="C00000"/>
                </a:solidFill>
              </a:rPr>
              <a:t>that began </a:t>
            </a:r>
            <a:r>
              <a:rPr lang="en-IN" dirty="0"/>
              <a:t>on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 4</a:t>
            </a:r>
            <a:r>
              <a:rPr lang="en-IN" dirty="0"/>
              <a:t>, so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we end with a semicolon</a:t>
            </a:r>
            <a:r>
              <a:rPr lang="en-IN" dirty="0"/>
              <a:t>.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Ways To Terminate Anonymous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There are </a:t>
            </a:r>
            <a:r>
              <a:rPr lang="en-US" b="1" dirty="0">
                <a:solidFill>
                  <a:srgbClr val="00B050"/>
                </a:solidFill>
              </a:rPr>
              <a:t>two ways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terminate </a:t>
            </a: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body</a:t>
            </a:r>
            <a:r>
              <a:rPr lang="en-US" dirty="0"/>
              <a:t> of an </a:t>
            </a:r>
            <a:r>
              <a:rPr lang="en-US" b="1" dirty="0">
                <a:solidFill>
                  <a:srgbClr val="0070C0"/>
                </a:solidFill>
              </a:rPr>
              <a:t>anonymous class </a:t>
            </a:r>
            <a:r>
              <a:rPr lang="en-US" dirty="0"/>
              <a:t>:</a:t>
            </a:r>
          </a:p>
          <a:p>
            <a:endParaRPr lang="en-IN" dirty="0"/>
          </a:p>
          <a:p>
            <a:r>
              <a:rPr lang="en-IN" dirty="0"/>
              <a:t>If they’re </a:t>
            </a:r>
            <a:r>
              <a:rPr lang="en-IN" b="1" i="1" dirty="0">
                <a:solidFill>
                  <a:srgbClr val="00B050"/>
                </a:solidFill>
              </a:rPr>
              <a:t>argument local</a:t>
            </a:r>
            <a:r>
              <a:rPr lang="en-IN" dirty="0"/>
              <a:t>, they end like this:</a:t>
            </a:r>
          </a:p>
          <a:p>
            <a:pPr>
              <a:buNone/>
            </a:pPr>
            <a:r>
              <a:rPr lang="en-IN" dirty="0"/>
              <a:t>			</a:t>
            </a:r>
            <a:r>
              <a:rPr lang="en-IN" dirty="0">
                <a:solidFill>
                  <a:srgbClr val="C00000"/>
                </a:solidFill>
              </a:rPr>
              <a:t>	</a:t>
            </a:r>
            <a:r>
              <a:rPr lang="en-IN" b="1" dirty="0">
                <a:solidFill>
                  <a:srgbClr val="C00000"/>
                </a:solidFill>
              </a:rPr>
              <a:t>});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But if </a:t>
            </a:r>
            <a:r>
              <a:rPr lang="en-IN" dirty="0"/>
              <a:t>they’re just </a:t>
            </a:r>
            <a:r>
              <a:rPr lang="en-IN" b="1" dirty="0">
                <a:solidFill>
                  <a:srgbClr val="00B050"/>
                </a:solidFill>
              </a:rPr>
              <a:t>plain-old anonymous classes</a:t>
            </a:r>
            <a:r>
              <a:rPr lang="en-IN" dirty="0"/>
              <a:t>, then </a:t>
            </a:r>
            <a:r>
              <a:rPr lang="en-IN" b="1" dirty="0">
                <a:solidFill>
                  <a:srgbClr val="002060"/>
                </a:solidFill>
              </a:rPr>
              <a:t>they end </a:t>
            </a:r>
            <a:r>
              <a:rPr lang="en-IN" dirty="0"/>
              <a:t>like this:</a:t>
            </a:r>
          </a:p>
          <a:p>
            <a:pPr>
              <a:buNone/>
            </a:pPr>
            <a:r>
              <a:rPr lang="en-IN" dirty="0"/>
              <a:t>			</a:t>
            </a:r>
            <a:r>
              <a:rPr lang="en-IN" b="1" dirty="0">
                <a:solidFill>
                  <a:srgbClr val="C00000"/>
                </a:solidFill>
              </a:rPr>
              <a:t>	};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Instantiating Local Inner Class</a:t>
            </a:r>
            <a:endParaRPr lang="en-IN" dirty="0"/>
          </a:p>
        </p:txBody>
      </p:sp>
      <p:pic>
        <p:nvPicPr>
          <p:cNvPr id="4" name="Content Placeholder 3" descr="getfile (5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714488"/>
            <a:ext cx="8215370" cy="4857784"/>
          </a:xfrm>
        </p:spPr>
      </p:pic>
      <p:sp>
        <p:nvSpPr>
          <p:cNvPr id="5" name="Rectangular Callout 4"/>
          <p:cNvSpPr/>
          <p:nvPr/>
        </p:nvSpPr>
        <p:spPr>
          <a:xfrm>
            <a:off x="5357818" y="2285992"/>
            <a:ext cx="3571900" cy="1428760"/>
          </a:xfrm>
          <a:prstGeom prst="wedgeRectCallout">
            <a:avLst>
              <a:gd name="adj1" fmla="val -131145"/>
              <a:gd name="adj2" fmla="val 129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Must  appear only after closing brace of inner class </a:t>
            </a:r>
            <a:endParaRPr lang="en-IN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Where Can We Instantiate Local Inner Class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A </a:t>
            </a:r>
            <a:r>
              <a:rPr lang="en-IN" b="1" dirty="0">
                <a:solidFill>
                  <a:srgbClr val="0070C0"/>
                </a:solidFill>
              </a:rPr>
              <a:t>method-local inner </a:t>
            </a:r>
            <a:r>
              <a:rPr lang="en-IN" dirty="0"/>
              <a:t>class</a:t>
            </a:r>
            <a:r>
              <a:rPr lang="en-IN" i="1" dirty="0"/>
              <a:t> can be </a:t>
            </a:r>
            <a:r>
              <a:rPr lang="en-IN" b="1" dirty="0">
                <a:solidFill>
                  <a:srgbClr val="C00000"/>
                </a:solidFill>
              </a:rPr>
              <a:t>instantiated</a:t>
            </a:r>
            <a:r>
              <a:rPr lang="en-IN" i="1" dirty="0"/>
              <a:t>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only within the method where the inner class is defined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other words,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no other code running in any other method—inside or outside the outer class—can ever instantiate the method-local inner class.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Inner Class Instance Cannot Do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The </a:t>
            </a:r>
            <a:r>
              <a:rPr lang="en-IN" b="1" dirty="0">
                <a:solidFill>
                  <a:srgbClr val="0070C0"/>
                </a:solidFill>
              </a:rPr>
              <a:t>inner class object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cannot use the </a:t>
            </a:r>
            <a:r>
              <a:rPr lang="en-IN" b="1" dirty="0">
                <a:solidFill>
                  <a:srgbClr val="7030A0"/>
                </a:solidFill>
              </a:rPr>
              <a:t>local variables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of the </a:t>
            </a:r>
            <a:r>
              <a:rPr lang="en-IN" b="1" dirty="0">
                <a:solidFill>
                  <a:srgbClr val="C00000"/>
                </a:solidFill>
              </a:rPr>
              <a:t>method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 the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is in. </a:t>
            </a:r>
          </a:p>
          <a:p>
            <a:endParaRPr lang="en-IN" dirty="0"/>
          </a:p>
          <a:p>
            <a:endParaRPr lang="en-IN" dirty="0"/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Inner Class Instance Cannot Do ?</a:t>
            </a:r>
            <a:endParaRPr lang="en-IN" dirty="0"/>
          </a:p>
        </p:txBody>
      </p:sp>
      <p:pic>
        <p:nvPicPr>
          <p:cNvPr id="4" name="Content Placeholder 3" descr="getfile (6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446974"/>
            <a:ext cx="8429684" cy="5196736"/>
          </a:xfrm>
        </p:spPr>
      </p:pic>
      <p:sp>
        <p:nvSpPr>
          <p:cNvPr id="5" name="Rectangular Callout 4"/>
          <p:cNvSpPr/>
          <p:nvPr/>
        </p:nvSpPr>
        <p:spPr>
          <a:xfrm>
            <a:off x="4500562" y="1928802"/>
            <a:ext cx="3214710" cy="612648"/>
          </a:xfrm>
          <a:prstGeom prst="wedgeRectCallout">
            <a:avLst>
              <a:gd name="adj1" fmla="val -14060"/>
              <a:gd name="adj2" fmla="val 315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This is OK!</a:t>
            </a:r>
            <a:endParaRPr lang="en-IN" sz="2800" b="1" dirty="0">
              <a:solidFill>
                <a:srgbClr val="00B0F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724128" y="2786058"/>
            <a:ext cx="3312368" cy="612648"/>
          </a:xfrm>
          <a:prstGeom prst="wedgeRectCallout">
            <a:avLst>
              <a:gd name="adj1" fmla="val -36364"/>
              <a:gd name="adj2" fmla="val 252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rgbClr val="FFC000"/>
                </a:solidFill>
              </a:rPr>
              <a:t>This is not allowed!</a:t>
            </a:r>
            <a:endParaRPr lang="en-IN" sz="2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Why Is It So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local variables </a:t>
            </a:r>
            <a:r>
              <a:rPr lang="en-IN" dirty="0"/>
              <a:t>of the </a:t>
            </a:r>
            <a:r>
              <a:rPr lang="en-IN" b="1" dirty="0">
                <a:solidFill>
                  <a:srgbClr val="C00000"/>
                </a:solidFill>
              </a:rPr>
              <a:t>method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live on the stack </a:t>
            </a:r>
            <a:r>
              <a:rPr lang="en-IN" dirty="0"/>
              <a:t>and </a:t>
            </a:r>
            <a:r>
              <a:rPr lang="en-IN" b="1" dirty="0">
                <a:solidFill>
                  <a:srgbClr val="00B050"/>
                </a:solidFill>
              </a:rPr>
              <a:t>exist only for the lifetime </a:t>
            </a:r>
            <a:r>
              <a:rPr lang="en-IN" dirty="0"/>
              <a:t>of the </a:t>
            </a:r>
            <a:r>
              <a:rPr lang="en-IN" b="1" dirty="0">
                <a:solidFill>
                  <a:srgbClr val="C00000"/>
                </a:solidFill>
              </a:rPr>
              <a:t>method.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When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method</a:t>
            </a:r>
            <a:r>
              <a:rPr lang="en-IN" dirty="0"/>
              <a:t> ends, the </a:t>
            </a:r>
            <a:r>
              <a:rPr lang="en-IN" b="1" dirty="0">
                <a:solidFill>
                  <a:srgbClr val="7030A0"/>
                </a:solidFill>
              </a:rPr>
              <a:t>stack frame </a:t>
            </a:r>
            <a:r>
              <a:rPr lang="en-IN" dirty="0"/>
              <a:t>is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blown away </a:t>
            </a:r>
            <a:r>
              <a:rPr lang="en-IN" dirty="0"/>
              <a:t>and the </a:t>
            </a:r>
            <a:r>
              <a:rPr lang="en-IN" b="1" dirty="0">
                <a:solidFill>
                  <a:srgbClr val="7030A0"/>
                </a:solidFill>
              </a:rPr>
              <a:t>variable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removed. 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But even after the method completes, the inner class object created within it might still be alive on the heap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Why Is It So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For example</a:t>
            </a:r>
            <a:r>
              <a:rPr lang="en-IN" dirty="0"/>
              <a:t>,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a reference to inner class object  was passed into some other code.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Because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local variables </a:t>
            </a:r>
            <a:r>
              <a:rPr lang="en-IN" dirty="0"/>
              <a:t>aren’t </a:t>
            </a:r>
            <a:r>
              <a:rPr lang="en-IN" b="1" dirty="0">
                <a:solidFill>
                  <a:srgbClr val="0070C0"/>
                </a:solidFill>
              </a:rPr>
              <a:t>guaranteed</a:t>
            </a:r>
            <a:r>
              <a:rPr lang="en-IN" dirty="0"/>
              <a:t> to be </a:t>
            </a:r>
            <a:r>
              <a:rPr lang="en-IN" b="1" dirty="0">
                <a:solidFill>
                  <a:srgbClr val="00B050"/>
                </a:solidFill>
              </a:rPr>
              <a:t>alive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as long as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method-local inner class object is</a:t>
            </a:r>
            <a:r>
              <a:rPr lang="en-IN" dirty="0"/>
              <a:t>, the </a:t>
            </a:r>
            <a:r>
              <a:rPr lang="en-IN" b="1" dirty="0">
                <a:solidFill>
                  <a:srgbClr val="0070C0"/>
                </a:solidFill>
              </a:rPr>
              <a:t>inner class object </a:t>
            </a:r>
            <a:r>
              <a:rPr lang="en-IN" b="1" dirty="0">
                <a:solidFill>
                  <a:srgbClr val="C00000"/>
                </a:solidFill>
              </a:rPr>
              <a:t>can’t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use them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4892</TotalTime>
  <Words>1735</Words>
  <Application>Microsoft Office PowerPoint</Application>
  <PresentationFormat>On-screen Show (4:3)</PresentationFormat>
  <Paragraphs>209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Local Inner Class</vt:lpstr>
      <vt:lpstr>Instantiating Local Inner Class</vt:lpstr>
      <vt:lpstr>Instantiating Local Inner Class</vt:lpstr>
      <vt:lpstr>Where Can We Instantiate Local Inner Class ?</vt:lpstr>
      <vt:lpstr>What Inner Class Instance Cannot Do ?</vt:lpstr>
      <vt:lpstr>What Inner Class Instance Cannot Do ?</vt:lpstr>
      <vt:lpstr>Why Is It So ?</vt:lpstr>
      <vt:lpstr>Why Is It So ?</vt:lpstr>
      <vt:lpstr>Solution</vt:lpstr>
      <vt:lpstr>Modifiers Applied To Local Inner Class</vt:lpstr>
      <vt:lpstr>Anonymous Inner Class</vt:lpstr>
      <vt:lpstr>Anonymous Inner Class</vt:lpstr>
      <vt:lpstr>Anonymous Inner Class</vt:lpstr>
      <vt:lpstr>Anonymous Inner Class</vt:lpstr>
      <vt:lpstr>Analysis Of The Code</vt:lpstr>
      <vt:lpstr>Analysis Of The Code</vt:lpstr>
      <vt:lpstr>Analysis Of The Code</vt:lpstr>
      <vt:lpstr>Analysis Of The Code</vt:lpstr>
      <vt:lpstr>Analysis Of The Code</vt:lpstr>
      <vt:lpstr>Analysis Of The Code</vt:lpstr>
      <vt:lpstr>Analysis Of The Code</vt:lpstr>
      <vt:lpstr>Caution!!! Be Careful!</vt:lpstr>
      <vt:lpstr>Another Point To Remember!!!</vt:lpstr>
      <vt:lpstr>Another Point To Remember!!!</vt:lpstr>
      <vt:lpstr>Another Point To Remember!!!</vt:lpstr>
      <vt:lpstr>Second Way Of Writing Anonymous Class </vt:lpstr>
      <vt:lpstr>Second Way Of Writing Anonymous Class </vt:lpstr>
      <vt:lpstr>Second Way Of Writing Anonymous Class </vt:lpstr>
      <vt:lpstr>Point To Remember!!!</vt:lpstr>
      <vt:lpstr>Point To Remember!!!</vt:lpstr>
      <vt:lpstr>Caution!!! Be Careful!</vt:lpstr>
      <vt:lpstr>Third Way Of Writing Anonymous Class </vt:lpstr>
      <vt:lpstr>Third Way Of Writing Anonymous Class </vt:lpstr>
      <vt:lpstr>Third Way Of Writing Anonymous Class </vt:lpstr>
      <vt:lpstr>Analysis Of Code</vt:lpstr>
      <vt:lpstr>Analysis Of Code</vt:lpstr>
      <vt:lpstr>Two Ways To Terminate Anonymous Inner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585</cp:revision>
  <dcterms:created xsi:type="dcterms:W3CDTF">2012-06-21T20:06:10Z</dcterms:created>
  <dcterms:modified xsi:type="dcterms:W3CDTF">2021-12-05T09:50:53Z</dcterms:modified>
</cp:coreProperties>
</file>