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2"/>
  </p:notesMasterIdLst>
  <p:sldIdLst>
    <p:sldId id="1169" r:id="rId2"/>
    <p:sldId id="256" r:id="rId3"/>
    <p:sldId id="406" r:id="rId4"/>
    <p:sldId id="407" r:id="rId5"/>
    <p:sldId id="408" r:id="rId6"/>
    <p:sldId id="409" r:id="rId7"/>
    <p:sldId id="410" r:id="rId8"/>
    <p:sldId id="411" r:id="rId9"/>
    <p:sldId id="412" r:id="rId10"/>
    <p:sldId id="413" r:id="rId11"/>
    <p:sldId id="414" r:id="rId12"/>
    <p:sldId id="415" r:id="rId13"/>
    <p:sldId id="1191" r:id="rId14"/>
    <p:sldId id="416" r:id="rId15"/>
    <p:sldId id="417" r:id="rId16"/>
    <p:sldId id="418" r:id="rId17"/>
    <p:sldId id="1192" r:id="rId18"/>
    <p:sldId id="405" r:id="rId19"/>
    <p:sldId id="419" r:id="rId20"/>
    <p:sldId id="1190" r:id="rId21"/>
    <p:sldId id="420" r:id="rId22"/>
    <p:sldId id="421" r:id="rId23"/>
    <p:sldId id="422" r:id="rId24"/>
    <p:sldId id="423" r:id="rId25"/>
    <p:sldId id="424" r:id="rId26"/>
    <p:sldId id="426" r:id="rId27"/>
    <p:sldId id="427" r:id="rId28"/>
    <p:sldId id="432" r:id="rId29"/>
    <p:sldId id="433" r:id="rId30"/>
    <p:sldId id="434" r:id="rId31"/>
    <p:sldId id="442" r:id="rId32"/>
    <p:sldId id="441" r:id="rId33"/>
    <p:sldId id="1193" r:id="rId34"/>
    <p:sldId id="435" r:id="rId35"/>
    <p:sldId id="436" r:id="rId36"/>
    <p:sldId id="437" r:id="rId37"/>
    <p:sldId id="438" r:id="rId38"/>
    <p:sldId id="439" r:id="rId39"/>
    <p:sldId id="440" r:id="rId40"/>
    <p:sldId id="42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1-12-31T20:41:15.442" v="1123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31T20:30:36.672" v="946" actId="113"/>
        <pc:sldMkLst>
          <pc:docMk/>
          <pc:sldMk cId="4120417026" sldId="416"/>
        </pc:sldMkLst>
        <pc:spChg chg="mod">
          <ac:chgData name="Sharma Computer Academy" userId="08476b32c11f4418" providerId="LiveId" clId="{51B4842D-E398-4276-8952-231DCB8D6BEE}" dt="2021-12-31T20:30:36.672" v="946" actId="113"/>
          <ac:spMkLst>
            <pc:docMk/>
            <pc:sldMk cId="4120417026" sldId="41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3:26.129" v="1004"/>
        <pc:sldMkLst>
          <pc:docMk/>
          <pc:sldMk cId="4120417026" sldId="417"/>
        </pc:sldMkLst>
        <pc:spChg chg="mod">
          <ac:chgData name="Sharma Computer Academy" userId="08476b32c11f4418" providerId="LiveId" clId="{51B4842D-E398-4276-8952-231DCB8D6BEE}" dt="2021-12-31T20:33:07.621" v="998" actId="113"/>
          <ac:spMkLst>
            <pc:docMk/>
            <pc:sldMk cId="4120417026" sldId="41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28:37.885" v="915" actId="113"/>
        <pc:sldMkLst>
          <pc:docMk/>
          <pc:sldMk cId="4120417026" sldId="418"/>
        </pc:sldMkLst>
        <pc:spChg chg="mod">
          <ac:chgData name="Sharma Computer Academy" userId="08476b32c11f4418" providerId="LiveId" clId="{51B4842D-E398-4276-8952-231DCB8D6BEE}" dt="2021-12-31T20:28:37.885" v="915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5:19.670" v="1050" actId="113"/>
        <pc:sldMkLst>
          <pc:docMk/>
          <pc:sldMk cId="1594430930" sldId="419"/>
        </pc:sldMkLst>
        <pc:spChg chg="mod">
          <ac:chgData name="Sharma Computer Academy" userId="08476b32c11f4418" providerId="LiveId" clId="{51B4842D-E398-4276-8952-231DCB8D6BEE}" dt="2021-12-31T20:35:19.670" v="1050" actId="113"/>
          <ac:spMkLst>
            <pc:docMk/>
            <pc:sldMk cId="1594430930" sldId="4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8:01.421" v="1077" actId="113"/>
        <pc:sldMkLst>
          <pc:docMk/>
          <pc:sldMk cId="1594430930" sldId="437"/>
        </pc:sldMkLst>
        <pc:spChg chg="mod">
          <ac:chgData name="Sharma Computer Academy" userId="08476b32c11f4418" providerId="LiveId" clId="{51B4842D-E398-4276-8952-231DCB8D6BEE}" dt="2021-12-31T20:38:01.421" v="1077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41:15.442" v="1123"/>
        <pc:sldMkLst>
          <pc:docMk/>
          <pc:sldMk cId="1594430930" sldId="445"/>
        </pc:sldMkLst>
        <pc:spChg chg="mod">
          <ac:chgData name="Sharma Computer Academy" userId="08476b32c11f4418" providerId="LiveId" clId="{51B4842D-E398-4276-8952-231DCB8D6BEE}" dt="2021-12-31T20:41:04.608" v="1120" actId="113"/>
          <ac:spMkLst>
            <pc:docMk/>
            <pc:sldMk cId="1594430930" sldId="4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1:17.239" v="958" actId="20577"/>
        <pc:sldMkLst>
          <pc:docMk/>
          <pc:sldMk cId="724591845" sldId="1192"/>
        </pc:sldMkLst>
        <pc:spChg chg="mod">
          <ac:chgData name="Sharma Computer Academy" userId="08476b32c11f4418" providerId="LiveId" clId="{51B4842D-E398-4276-8952-231DCB8D6BEE}" dt="2021-12-31T20:31:16.346" v="95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85153E6C-AF1E-4F33-AF3B-C3492C42C529}"/>
    <pc:docChg chg="custSel delSld modSld">
      <pc:chgData name="Sharma Computer Academy" userId="08476b32c11f4418" providerId="LiveId" clId="{85153E6C-AF1E-4F33-AF3B-C3492C42C529}" dt="2022-01-01T05:08:14.417" v="9" actId="20577"/>
      <pc:docMkLst>
        <pc:docMk/>
      </pc:docMkLst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85153E6C-AF1E-4F33-AF3B-C3492C42C529}" dt="2022-01-01T05:08:14.417" v="9" actId="20577"/>
        <pc:sldMkLst>
          <pc:docMk/>
          <pc:sldMk cId="0" sldId="1169"/>
        </pc:sldMkLst>
        <pc:spChg chg="mod">
          <ac:chgData name="Sharma Computer Academy" userId="08476b32c11f4418" providerId="LiveId" clId="{85153E6C-AF1E-4F33-AF3B-C3492C42C529}" dt="2022-01-01T05:08:14.417" v="9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85153E6C-AF1E-4F33-AF3B-C3492C42C529}" dt="2022-01-01T05:07:56.176" v="1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85153E6C-AF1E-4F33-AF3B-C3492C42C529}" dt="2022-01-01T05:07:08.776" v="0" actId="47"/>
        <pc:sldMkLst>
          <pc:docMk/>
          <pc:sldMk cId="3222212206" sldId="12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01-01-2022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util/Comparator.html" TargetMode="External"/><Relationship Id="rId2" Type="http://schemas.openxmlformats.org/officeDocument/2006/relationships/hyperlink" Target="http://docs.oracle.com/javase/7/docs/api/java/lang/Comparabl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7/docs/api/java/lang/NullPointerException.html" TargetMode="External"/><Relationship Id="rId2" Type="http://schemas.openxmlformats.org/officeDocument/2006/relationships/hyperlink" Target="http://docs.oracle.com/javase/7/docs/api/java/lang/ClassCastExcep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cs.oracle.com/javase/7/docs/api/java/lang/IllegalArgumentExcept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Collections-Part 5</a:t>
            </a:r>
            <a:endParaRPr lang="en-IN" sz="4400" b="1" dirty="0">
              <a:solidFill>
                <a:schemeClr val="tx1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cannot be compared to one another using this set's comparator</a:t>
            </a:r>
          </a:p>
          <a:p>
            <a:pPr marL="457200" indent="-457200">
              <a:buNone/>
            </a:pPr>
            <a:endParaRPr lang="en-IN" dirty="0">
              <a:hlinkClick r:id="rId3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>
              <a:hlinkClick r:id="rId4" tooltip="class in java.lang"/>
            </a:endParaRPr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greater than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; or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or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/>
              <a:t>6	public Comparator </a:t>
            </a:r>
            <a:r>
              <a:rPr lang="en-US" b="1" dirty="0" err="1"/>
              <a:t>comparator</a:t>
            </a:r>
            <a:r>
              <a:rPr lang="en-US" b="1" dirty="0"/>
              <a:t>( ) :</a:t>
            </a:r>
            <a:r>
              <a:rPr lang="en-IN" dirty="0"/>
              <a:t> Returns the comparator used to order the elements in this set, or </a:t>
            </a:r>
            <a:r>
              <a:rPr lang="en-IN" b="1" dirty="0">
                <a:solidFill>
                  <a:srgbClr val="FF0000"/>
                </a:solidFill>
              </a:rPr>
              <a:t>null</a:t>
            </a:r>
            <a:r>
              <a:rPr lang="en-IN" dirty="0"/>
              <a:t> if this set uses the </a:t>
            </a:r>
            <a:r>
              <a:rPr lang="en-IN" dirty="0">
                <a:hlinkClick r:id="rId2" tooltip="interface in java.lang"/>
              </a:rPr>
              <a:t>natural ordering</a:t>
            </a:r>
            <a:r>
              <a:rPr lang="en-IN" dirty="0"/>
              <a:t> of its elements.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TreeSet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implements 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interface. </a:t>
            </a:r>
          </a:p>
          <a:p>
            <a:endParaRPr lang="en-IN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Internally uses </a:t>
            </a:r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balanced binary tree </a:t>
            </a:r>
            <a:r>
              <a:rPr lang="en-US" dirty="0"/>
              <a:t>to </a:t>
            </a:r>
            <a:r>
              <a:rPr lang="en-US" b="1" dirty="0">
                <a:solidFill>
                  <a:srgbClr val="7030A0"/>
                </a:solidFill>
              </a:rPr>
              <a:t>store values</a:t>
            </a:r>
            <a:endParaRPr lang="en-IN" b="1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Doesn’t </a:t>
            </a:r>
            <a:r>
              <a:rPr lang="en-IN" dirty="0"/>
              <a:t>allows </a:t>
            </a:r>
            <a:r>
              <a:rPr lang="en-IN" b="1" dirty="0">
                <a:solidFill>
                  <a:srgbClr val="00B050"/>
                </a:solidFill>
              </a:rPr>
              <a:t>duplicates.</a:t>
            </a:r>
          </a:p>
          <a:p>
            <a:endParaRPr lang="en-IN" dirty="0"/>
          </a:p>
          <a:p>
            <a:endParaRPr lang="en-IN" b="1" dirty="0">
              <a:solidFill>
                <a:srgbClr val="00206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Doesn’t preserves </a:t>
            </a:r>
            <a:r>
              <a:rPr lang="en-IN" b="1" dirty="0">
                <a:solidFill>
                  <a:srgbClr val="00B050"/>
                </a:solidFill>
              </a:rPr>
              <a:t>insertion order </a:t>
            </a:r>
            <a:r>
              <a:rPr lang="en-IN" dirty="0"/>
              <a:t>but all objects will be </a:t>
            </a:r>
            <a:r>
              <a:rPr lang="en-IN" b="1" dirty="0">
                <a:solidFill>
                  <a:srgbClr val="7030A0"/>
                </a:solidFill>
              </a:rPr>
              <a:t>stored based on some sorted order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TreeSet</a:t>
            </a:r>
            <a:r>
              <a:rPr lang="en-US" dirty="0"/>
              <a:t>”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Heterogeneous objects </a:t>
            </a:r>
            <a:r>
              <a:rPr lang="en-IN" dirty="0"/>
              <a:t>are </a:t>
            </a:r>
            <a:r>
              <a:rPr lang="en-IN" b="1" dirty="0"/>
              <a:t>not allowed  </a:t>
            </a:r>
            <a:r>
              <a:rPr lang="en-IN" dirty="0"/>
              <a:t>and throws </a:t>
            </a:r>
            <a:r>
              <a:rPr lang="en-IN" dirty="0" err="1">
                <a:solidFill>
                  <a:srgbClr val="FF0000"/>
                </a:solidFill>
              </a:rPr>
              <a:t>ClassCastException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if heterogeneous objects are added</a:t>
            </a:r>
          </a:p>
          <a:p>
            <a:endParaRPr lang="en-IN" dirty="0"/>
          </a:p>
          <a:p>
            <a:r>
              <a:rPr lang="en-IN" dirty="0"/>
              <a:t>Implements </a:t>
            </a:r>
            <a:r>
              <a:rPr lang="en-IN" b="1" dirty="0">
                <a:solidFill>
                  <a:srgbClr val="0070C0"/>
                </a:solidFill>
              </a:rPr>
              <a:t>Serializable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Cloneable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NavigableSet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endParaRPr lang="en-IN" dirty="0"/>
          </a:p>
          <a:p>
            <a:endParaRPr lang="en-IN" dirty="0"/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b="1" u="sng" dirty="0">
                <a:solidFill>
                  <a:srgbClr val="002060"/>
                </a:solidFill>
              </a:rPr>
              <a:t>Null Acceptance ? </a:t>
            </a:r>
          </a:p>
          <a:p>
            <a:r>
              <a:rPr lang="en-IN" dirty="0"/>
              <a:t>Has different scenarios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33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b="1" dirty="0"/>
              <a:t>public </a:t>
            </a:r>
            <a:r>
              <a:rPr lang="en-IN" b="1" dirty="0" err="1"/>
              <a:t>TreeSet</a:t>
            </a:r>
            <a:r>
              <a:rPr lang="en-IN" b="1" dirty="0"/>
              <a:t>( )</a:t>
            </a:r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new</a:t>
            </a:r>
            <a:r>
              <a:rPr lang="en-IN" dirty="0"/>
              <a:t>, </a:t>
            </a:r>
            <a:r>
              <a:rPr lang="en-IN" b="1" dirty="0">
                <a:solidFill>
                  <a:srgbClr val="0070C0"/>
                </a:solidFill>
              </a:rPr>
              <a:t>empty</a:t>
            </a:r>
            <a:r>
              <a:rPr lang="en-IN" dirty="0"/>
              <a:t> tree set, </a:t>
            </a: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 according to the </a:t>
            </a:r>
            <a:r>
              <a:rPr lang="en-IN" b="1" dirty="0">
                <a:solidFill>
                  <a:srgbClr val="7030A0"/>
                </a:solidFill>
              </a:rPr>
              <a:t>natural ordering </a:t>
            </a:r>
            <a:r>
              <a:rPr lang="en-IN" dirty="0"/>
              <a:t>of its </a:t>
            </a:r>
            <a:r>
              <a:rPr lang="en-IN" b="1" dirty="0">
                <a:solidFill>
                  <a:srgbClr val="002060"/>
                </a:solidFill>
              </a:rPr>
              <a:t>elements</a:t>
            </a:r>
            <a:r>
              <a:rPr lang="en-IN" dirty="0"/>
              <a:t>.</a:t>
            </a:r>
          </a:p>
          <a:p>
            <a:pPr>
              <a:buNone/>
            </a:pPr>
            <a:endParaRPr lang="en-US" b="1" dirty="0"/>
          </a:p>
          <a:p>
            <a:pPr marL="457200" indent="-457200">
              <a:buAutoNum type="arabicPlain" startAt="2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(Comparator)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/>
              <a:t>This constructor </a:t>
            </a:r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an </a:t>
            </a:r>
            <a:r>
              <a:rPr lang="en-IN" b="1" dirty="0">
                <a:solidFill>
                  <a:srgbClr val="7030A0"/>
                </a:solidFill>
              </a:rPr>
              <a:t>empty tree set </a:t>
            </a:r>
            <a:r>
              <a:rPr lang="en-IN" dirty="0"/>
              <a:t>that will be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C00000"/>
                </a:solidFill>
              </a:rPr>
              <a:t>sorted</a:t>
            </a:r>
            <a:r>
              <a:rPr lang="en-IN" dirty="0"/>
              <a:t> according to the given </a:t>
            </a:r>
            <a:r>
              <a:rPr lang="en-IN" b="1" dirty="0">
                <a:solidFill>
                  <a:srgbClr val="002060"/>
                </a:solidFill>
              </a:rPr>
              <a:t>Comparator</a:t>
            </a:r>
            <a:r>
              <a:rPr lang="en-IN" dirty="0"/>
              <a:t>.</a:t>
            </a:r>
            <a:endParaRPr lang="en-US" b="1" dirty="0"/>
          </a:p>
          <a:p>
            <a:pPr marL="457200" indent="-457200">
              <a:buAutoNum type="arabicPlain" startAt="3"/>
            </a:pP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Of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(Collection)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 new </a:t>
            </a:r>
            <a:r>
              <a:rPr lang="en-IN" b="1" dirty="0">
                <a:solidFill>
                  <a:srgbClr val="7030A0"/>
                </a:solidFill>
              </a:rPr>
              <a:t>tree set </a:t>
            </a:r>
            <a:r>
              <a:rPr lang="en-IN" dirty="0"/>
              <a:t>containing the </a:t>
            </a:r>
            <a:r>
              <a:rPr lang="en-IN" b="1" dirty="0">
                <a:solidFill>
                  <a:srgbClr val="C00000"/>
                </a:solidFill>
              </a:rPr>
              <a:t>elements </a:t>
            </a:r>
            <a:r>
              <a:rPr lang="en-IN" dirty="0"/>
              <a:t>in the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2060"/>
                </a:solidFill>
              </a:rPr>
              <a:t>specified Collection</a:t>
            </a:r>
            <a:r>
              <a:rPr lang="en-IN" dirty="0"/>
              <a:t>, sorted </a:t>
            </a:r>
            <a:r>
              <a:rPr lang="en-IN" b="1" dirty="0">
                <a:solidFill>
                  <a:srgbClr val="00B050"/>
                </a:solidFill>
              </a:rPr>
              <a:t>according</a:t>
            </a:r>
            <a:r>
              <a:rPr lang="en-IN" dirty="0"/>
              <a:t> to the </a:t>
            </a:r>
            <a:r>
              <a:rPr lang="en-IN" b="1" u="sng" dirty="0">
                <a:solidFill>
                  <a:srgbClr val="0070C0"/>
                </a:solidFill>
              </a:rPr>
              <a:t>natural </a:t>
            </a:r>
          </a:p>
          <a:p>
            <a:pPr marL="457200" indent="-457200">
              <a:buNone/>
            </a:pPr>
            <a:r>
              <a:rPr lang="en-IN" b="1" u="sng" dirty="0">
                <a:solidFill>
                  <a:srgbClr val="0070C0"/>
                </a:solidFill>
              </a:rPr>
              <a:t>ordering </a:t>
            </a:r>
            <a:r>
              <a:rPr lang="en-IN" dirty="0"/>
              <a:t>of its elements.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AutoNum type="arabicPlain" startAt="4"/>
            </a:pPr>
            <a:endParaRPr lang="en-US" b="1" dirty="0"/>
          </a:p>
          <a:p>
            <a:pPr marL="457200" indent="-457200">
              <a:buAutoNum type="arabicPlain" startAt="4"/>
            </a:pPr>
            <a:endParaRPr lang="en-US" b="1" dirty="0"/>
          </a:p>
          <a:p>
            <a:pPr marL="457200" indent="-457200">
              <a:buAutoNum type="arabicPlain" startAt="4"/>
            </a:pPr>
            <a:endParaRPr lang="en-US" b="1" dirty="0"/>
          </a:p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TreeSet</a:t>
            </a:r>
            <a:r>
              <a:rPr lang="en-US" b="1" dirty="0"/>
              <a:t>(</a:t>
            </a:r>
            <a:r>
              <a:rPr lang="en-US" b="1" dirty="0" err="1"/>
              <a:t>SortedSet</a:t>
            </a:r>
            <a:r>
              <a:rPr lang="en-US" b="1" dirty="0"/>
              <a:t>)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b="1" dirty="0">
                <a:solidFill>
                  <a:srgbClr val="00B050"/>
                </a:solidFill>
              </a:rPr>
              <a:t>Constructs</a:t>
            </a:r>
            <a:r>
              <a:rPr lang="en-IN" dirty="0"/>
              <a:t> a new </a:t>
            </a:r>
            <a:r>
              <a:rPr lang="en-IN" b="1" dirty="0">
                <a:solidFill>
                  <a:srgbClr val="7030A0"/>
                </a:solidFill>
              </a:rPr>
              <a:t>tree set </a:t>
            </a:r>
            <a:r>
              <a:rPr lang="en-IN" dirty="0"/>
              <a:t>containing the </a:t>
            </a:r>
            <a:r>
              <a:rPr lang="en-IN" b="1" dirty="0">
                <a:solidFill>
                  <a:srgbClr val="C00000"/>
                </a:solidFill>
              </a:rPr>
              <a:t>same elements </a:t>
            </a:r>
          </a:p>
          <a:p>
            <a:pPr marL="457200" indent="-457200">
              <a:buNone/>
            </a:pPr>
            <a:r>
              <a:rPr lang="en-IN" dirty="0"/>
              <a:t>and using the </a:t>
            </a:r>
            <a:r>
              <a:rPr lang="en-IN" b="1" dirty="0">
                <a:solidFill>
                  <a:srgbClr val="002060"/>
                </a:solidFill>
              </a:rPr>
              <a:t>same ordering </a:t>
            </a:r>
            <a:r>
              <a:rPr lang="en-IN" dirty="0"/>
              <a:t>as the specified 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Acceptance In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2060"/>
                </a:solidFill>
              </a:rPr>
              <a:t>Is null allowed for </a:t>
            </a:r>
            <a:r>
              <a:rPr lang="en-US" b="1" dirty="0" err="1">
                <a:solidFill>
                  <a:srgbClr val="002060"/>
                </a:solidFill>
              </a:rPr>
              <a:t>TreeSet</a:t>
            </a:r>
            <a:r>
              <a:rPr lang="en-US" b="1" dirty="0">
                <a:solidFill>
                  <a:srgbClr val="002060"/>
                </a:solidFill>
              </a:rPr>
              <a:t> ?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IN" b="1" dirty="0">
                <a:solidFill>
                  <a:srgbClr val="00B050"/>
                </a:solidFill>
              </a:rPr>
              <a:t>Yes</a:t>
            </a:r>
            <a:r>
              <a:rPr lang="en-IN" dirty="0"/>
              <a:t>, we can add </a:t>
            </a:r>
            <a:r>
              <a:rPr lang="en-IN" b="1" dirty="0">
                <a:solidFill>
                  <a:srgbClr val="7030A0"/>
                </a:solidFill>
              </a:rPr>
              <a:t>null</a:t>
            </a:r>
            <a:r>
              <a:rPr lang="en-IN" dirty="0"/>
              <a:t> . But there are certain important </a:t>
            </a:r>
          </a:p>
          <a:p>
            <a:pPr marL="457200" indent="-457200">
              <a:buNone/>
            </a:pPr>
            <a:r>
              <a:rPr lang="en-IN" dirty="0"/>
              <a:t>points to understand :</a:t>
            </a:r>
          </a:p>
          <a:p>
            <a:pPr marL="457200" indent="-457200">
              <a:buAutoNum type="arabicPeriod"/>
            </a:pPr>
            <a:r>
              <a:rPr lang="en-IN" dirty="0"/>
              <a:t>If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is not empty , we cannot add null and if we do so we will get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b="1" dirty="0">
                <a:solidFill>
                  <a:srgbClr val="C00000"/>
                </a:solidFill>
              </a:rPr>
              <a:t>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If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is empty , then we can add null but if after it if we add any element we will get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dirty="0"/>
              <a:t>to add null.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B050"/>
                </a:solidFill>
              </a:rPr>
              <a:t>From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Java 7 onwards </a:t>
            </a:r>
            <a:r>
              <a:rPr lang="en-IN" dirty="0"/>
              <a:t>even adding null to an empty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not allowed and we will get a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r>
              <a:rPr lang="en-IN" dirty="0"/>
              <a:t> if we do so</a:t>
            </a:r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Acceptance In </a:t>
            </a:r>
            <a:r>
              <a:rPr lang="en-US" dirty="0" err="1"/>
              <a:t>TreeSet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4. We can add </a:t>
            </a:r>
            <a:r>
              <a:rPr lang="en-US" b="1" dirty="0">
                <a:solidFill>
                  <a:srgbClr val="7030A0"/>
                </a:solidFill>
              </a:rPr>
              <a:t>null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IN" dirty="0"/>
              <a:t>f we have </a:t>
            </a:r>
            <a:r>
              <a:rPr lang="en-IN" b="1" dirty="0">
                <a:solidFill>
                  <a:srgbClr val="00B050"/>
                </a:solidFill>
              </a:rPr>
              <a:t>provided</a:t>
            </a:r>
            <a:r>
              <a:rPr lang="en-IN" dirty="0"/>
              <a:t> our own </a:t>
            </a:r>
          </a:p>
          <a:p>
            <a:pPr marL="457200" indent="-457200">
              <a:buNone/>
            </a:pPr>
            <a:r>
              <a:rPr lang="en-IN" b="1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to handle the case when </a:t>
            </a:r>
            <a:r>
              <a:rPr lang="en-IN" b="1" dirty="0">
                <a:solidFill>
                  <a:srgbClr val="7030A0"/>
                </a:solidFill>
              </a:rPr>
              <a:t>null</a:t>
            </a:r>
            <a:r>
              <a:rPr lang="en-IN" dirty="0"/>
              <a:t> is </a:t>
            </a:r>
          </a:p>
          <a:p>
            <a:pPr marL="457200" indent="-45720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compared</a:t>
            </a:r>
            <a:r>
              <a:rPr lang="en-IN" dirty="0"/>
              <a:t> to </a:t>
            </a:r>
            <a:r>
              <a:rPr lang="en-IN" b="1" dirty="0">
                <a:solidFill>
                  <a:srgbClr val="002060"/>
                </a:solidFill>
              </a:rPr>
              <a:t>any other contents </a:t>
            </a:r>
            <a:r>
              <a:rPr lang="en-IN" dirty="0"/>
              <a:t>of our set. Otherwise </a:t>
            </a:r>
          </a:p>
          <a:p>
            <a:pPr marL="457200" indent="-457200">
              <a:buNone/>
            </a:pP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will throw </a:t>
            </a:r>
            <a:r>
              <a:rPr lang="en-IN" b="1" dirty="0" err="1">
                <a:solidFill>
                  <a:srgbClr val="C00000"/>
                </a:solidFill>
              </a:rPr>
              <a:t>NullPointerException</a:t>
            </a:r>
            <a:endParaRPr lang="en-IN" b="1" dirty="0">
              <a:solidFill>
                <a:srgbClr val="C00000"/>
              </a:solidFill>
            </a:endParaRPr>
          </a:p>
          <a:p>
            <a:pPr marL="457200" indent="-45720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59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What is the output of following code ?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Set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TreeSet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ts.addnew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(“B”)));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(“C”)));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ts.add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(new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StringBuffer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("D")));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IN" b="1" dirty="0" err="1">
                <a:solidFill>
                  <a:srgbClr val="0070C0"/>
                </a:solidFill>
              </a:rPr>
              <a:t>java.lang.ClassCastException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Why the previous code gave </a:t>
            </a:r>
            <a:r>
              <a:rPr lang="en-IN" b="1" dirty="0" err="1"/>
              <a:t>ClassCastException</a:t>
            </a:r>
            <a:r>
              <a:rPr lang="en-IN" b="1" dirty="0"/>
              <a:t> ?</a:t>
            </a:r>
          </a:p>
          <a:p>
            <a:pPr>
              <a:buNone/>
            </a:pPr>
            <a:endParaRPr lang="en-IN" dirty="0"/>
          </a:p>
          <a:p>
            <a:r>
              <a:rPr lang="en-US" dirty="0"/>
              <a:t>For </a:t>
            </a:r>
            <a:r>
              <a:rPr lang="en-US" b="1" dirty="0">
                <a:solidFill>
                  <a:srgbClr val="7030A0"/>
                </a:solidFill>
              </a:rPr>
              <a:t>any object </a:t>
            </a:r>
            <a:r>
              <a:rPr lang="en-US" dirty="0"/>
              <a:t>which we </a:t>
            </a:r>
            <a:r>
              <a:rPr lang="en-US" b="1" dirty="0">
                <a:solidFill>
                  <a:srgbClr val="00B050"/>
                </a:solidFill>
              </a:rPr>
              <a:t>add </a:t>
            </a:r>
            <a:r>
              <a:rPr lang="en-US" dirty="0"/>
              <a:t>to the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created using </a:t>
            </a:r>
            <a:r>
              <a:rPr lang="en-US" b="1" dirty="0">
                <a:solidFill>
                  <a:srgbClr val="C00000"/>
                </a:solidFill>
              </a:rPr>
              <a:t>non parametrized constructor </a:t>
            </a:r>
            <a:r>
              <a:rPr lang="en-US" dirty="0"/>
              <a:t>, then </a:t>
            </a:r>
            <a:r>
              <a:rPr lang="en-US" b="1" dirty="0">
                <a:solidFill>
                  <a:srgbClr val="7030A0"/>
                </a:solidFill>
              </a:rPr>
              <a:t>2 conditions </a:t>
            </a:r>
            <a:r>
              <a:rPr lang="en-US" dirty="0"/>
              <a:t>must be </a:t>
            </a:r>
            <a:r>
              <a:rPr lang="en-US" b="1" dirty="0">
                <a:solidFill>
                  <a:srgbClr val="00B050"/>
                </a:solidFill>
              </a:rPr>
              <a:t>compulsorily satisfied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1	The </a:t>
            </a:r>
            <a:r>
              <a:rPr lang="en-US" b="1" dirty="0">
                <a:solidFill>
                  <a:srgbClr val="002060"/>
                </a:solidFill>
              </a:rPr>
              <a:t>objects added </a:t>
            </a:r>
            <a:r>
              <a:rPr lang="en-US" dirty="0"/>
              <a:t>must be </a:t>
            </a:r>
            <a:r>
              <a:rPr lang="en-US" b="1" dirty="0">
                <a:solidFill>
                  <a:srgbClr val="C00000"/>
                </a:solidFill>
              </a:rPr>
              <a:t>homogeneous</a:t>
            </a:r>
          </a:p>
          <a:p>
            <a:pPr>
              <a:buNone/>
            </a:pPr>
            <a:r>
              <a:rPr lang="en-US" dirty="0"/>
              <a:t>	2	The </a:t>
            </a:r>
            <a:r>
              <a:rPr lang="en-US" b="1" dirty="0">
                <a:solidFill>
                  <a:srgbClr val="002060"/>
                </a:solidFill>
              </a:rPr>
              <a:t>objects</a:t>
            </a:r>
            <a:r>
              <a:rPr lang="en-US" dirty="0"/>
              <a:t> must be </a:t>
            </a:r>
            <a:r>
              <a:rPr lang="en-US" b="1" dirty="0">
                <a:solidFill>
                  <a:srgbClr val="002060"/>
                </a:solidFill>
              </a:rPr>
              <a:t>Comparable</a:t>
            </a:r>
            <a:r>
              <a:rPr lang="en-US" dirty="0"/>
              <a:t> i.e. the class must implement the </a:t>
            </a:r>
            <a:r>
              <a:rPr lang="en-US" b="1" dirty="0" err="1">
                <a:solidFill>
                  <a:srgbClr val="0070C0"/>
                </a:solidFill>
              </a:rPr>
              <a:t>java.lang.Comparable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interface.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In our case since </a:t>
            </a:r>
            <a:r>
              <a:rPr lang="en-US" b="1" dirty="0" err="1">
                <a:solidFill>
                  <a:srgbClr val="0070C0"/>
                </a:solidFill>
              </a:rPr>
              <a:t>StringBuffer</a:t>
            </a:r>
            <a:r>
              <a:rPr lang="en-US" dirty="0"/>
              <a:t> has </a:t>
            </a:r>
            <a:r>
              <a:rPr lang="en-US" b="1" dirty="0">
                <a:solidFill>
                  <a:srgbClr val="00B050"/>
                </a:solidFill>
              </a:rPr>
              <a:t>not implemented </a:t>
            </a:r>
            <a:r>
              <a:rPr lang="en-US" dirty="0"/>
              <a:t>the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Comparable</a:t>
            </a:r>
            <a:r>
              <a:rPr lang="en-US" dirty="0"/>
              <a:t> interface, a </a:t>
            </a:r>
            <a:r>
              <a:rPr lang="en-US" b="1" dirty="0" err="1">
                <a:solidFill>
                  <a:srgbClr val="C00000"/>
                </a:solidFill>
              </a:rPr>
              <a:t>ClassCastException</a:t>
            </a:r>
            <a:r>
              <a:rPr lang="en-US" dirty="0"/>
              <a:t> </a:t>
            </a:r>
            <a:r>
              <a:rPr lang="en-US" dirty="0" err="1"/>
              <a:t>arised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Special Note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From Java 11 onwards , the class </a:t>
            </a:r>
            <a:r>
              <a:rPr lang="en-US" b="1" dirty="0" err="1"/>
              <a:t>StringBuffer</a:t>
            </a:r>
            <a:r>
              <a:rPr lang="en-US" b="1" dirty="0"/>
              <a:t> has implemented Comparable interface </a:t>
            </a:r>
          </a:p>
          <a:p>
            <a:endParaRPr lang="en-US" b="1" dirty="0"/>
          </a:p>
          <a:p>
            <a:r>
              <a:rPr lang="en-US" b="1" dirty="0"/>
              <a:t>Hence from Java 11 onwards we are allowed to add </a:t>
            </a:r>
            <a:r>
              <a:rPr lang="en-US" b="1" dirty="0" err="1"/>
              <a:t>StringBuffer</a:t>
            </a:r>
            <a:r>
              <a:rPr lang="en-US" b="1" dirty="0"/>
              <a:t> objects in </a:t>
            </a:r>
            <a:r>
              <a:rPr lang="en-US" b="1" dirty="0" err="1"/>
              <a:t>TreeSet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8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is </a:t>
            </a:r>
            <a:r>
              <a:rPr lang="en-IN" b="1" dirty="0">
                <a:solidFill>
                  <a:srgbClr val="00B050"/>
                </a:solidFill>
              </a:rPr>
              <a:t>used to order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objects</a:t>
            </a:r>
            <a:r>
              <a:rPr lang="en-IN" dirty="0"/>
              <a:t> of </a:t>
            </a:r>
            <a:r>
              <a:rPr lang="en-IN" b="1" dirty="0">
                <a:solidFill>
                  <a:srgbClr val="002060"/>
                </a:solidFill>
              </a:rPr>
              <a:t>pre-defined class.</a:t>
            </a:r>
          </a:p>
          <a:p>
            <a:endParaRPr lang="en-IN" dirty="0"/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b="1" dirty="0">
                <a:solidFill>
                  <a:srgbClr val="7030A0"/>
                </a:solidFill>
              </a:rPr>
              <a:t>This interface </a:t>
            </a:r>
            <a:r>
              <a:rPr lang="en-IN" dirty="0"/>
              <a:t>is found in </a:t>
            </a:r>
            <a:r>
              <a:rPr lang="en-IN" b="1" dirty="0" err="1">
                <a:solidFill>
                  <a:srgbClr val="0070C0"/>
                </a:solidFill>
              </a:rPr>
              <a:t>java.lang</a:t>
            </a:r>
            <a:r>
              <a:rPr lang="en-IN" dirty="0"/>
              <a:t> package and </a:t>
            </a:r>
            <a:r>
              <a:rPr lang="en-IN" b="1" dirty="0">
                <a:solidFill>
                  <a:srgbClr val="002060"/>
                </a:solidFill>
              </a:rPr>
              <a:t>contains only one method </a:t>
            </a:r>
            <a:r>
              <a:rPr lang="en-IN" dirty="0"/>
              <a:t>named 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(Object).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provides only </a:t>
            </a:r>
            <a:r>
              <a:rPr lang="en-IN" b="1" dirty="0">
                <a:solidFill>
                  <a:schemeClr val="tx2"/>
                </a:solidFill>
              </a:rPr>
              <a:t>single sorting sequence </a:t>
            </a:r>
            <a:r>
              <a:rPr lang="en-IN" dirty="0"/>
              <a:t>i.e. we can </a:t>
            </a:r>
            <a:r>
              <a:rPr lang="en-IN" b="1" dirty="0">
                <a:solidFill>
                  <a:srgbClr val="0070C0"/>
                </a:solidFill>
              </a:rPr>
              <a:t>sort the elements </a:t>
            </a:r>
            <a:r>
              <a:rPr lang="en-IN" dirty="0"/>
              <a:t>on based on </a:t>
            </a:r>
            <a:r>
              <a:rPr lang="en-IN" b="1" dirty="0">
                <a:solidFill>
                  <a:srgbClr val="00B050"/>
                </a:solidFill>
              </a:rPr>
              <a:t>single data-member </a:t>
            </a:r>
            <a:r>
              <a:rPr lang="en-IN" dirty="0"/>
              <a:t>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Comparable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public 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(Object o)  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dirty="0"/>
              <a:t>Compares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with the </a:t>
            </a:r>
            <a:r>
              <a:rPr lang="en-IN" b="1" dirty="0">
                <a:solidFill>
                  <a:srgbClr val="0070C0"/>
                </a:solidFill>
              </a:rPr>
              <a:t>specified object </a:t>
            </a:r>
            <a:r>
              <a:rPr lang="en-IN" dirty="0"/>
              <a:t>for order. 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u="sng" dirty="0">
                <a:solidFill>
                  <a:srgbClr val="00B050"/>
                </a:solidFill>
              </a:rPr>
              <a:t>negative integer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less than </a:t>
            </a:r>
            <a:r>
              <a:rPr lang="en-IN" b="1" dirty="0">
                <a:solidFill>
                  <a:srgbClr val="C00000"/>
                </a:solidFill>
              </a:rPr>
              <a:t>specified </a:t>
            </a:r>
            <a:r>
              <a:rPr lang="en-IN" dirty="0"/>
              <a:t>object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u="sng" dirty="0">
                <a:solidFill>
                  <a:srgbClr val="00B050"/>
                </a:solidFill>
              </a:rPr>
              <a:t>positive integer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greater than </a:t>
            </a:r>
            <a:r>
              <a:rPr lang="en-IN" b="1" dirty="0">
                <a:solidFill>
                  <a:srgbClr val="C00000"/>
                </a:solidFill>
              </a:rPr>
              <a:t>specified </a:t>
            </a:r>
            <a:r>
              <a:rPr lang="en-IN" dirty="0"/>
              <a:t>object </a:t>
            </a:r>
          </a:p>
          <a:p>
            <a:pPr lvl="1"/>
            <a:endParaRPr lang="en-IN" dirty="0">
              <a:solidFill>
                <a:srgbClr val="00B050"/>
              </a:solidFill>
            </a:endParaRP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b="1" u="sng" dirty="0">
                <a:solidFill>
                  <a:srgbClr val="00B050"/>
                </a:solidFill>
              </a:rPr>
              <a:t>zero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iff</a:t>
            </a:r>
            <a:r>
              <a:rPr lang="en-IN" dirty="0"/>
              <a:t>  </a:t>
            </a:r>
            <a:r>
              <a:rPr lang="en-IN" b="1" dirty="0">
                <a:solidFill>
                  <a:srgbClr val="0070C0"/>
                </a:solidFill>
              </a:rPr>
              <a:t>this</a:t>
            </a:r>
            <a:r>
              <a:rPr lang="en-IN" dirty="0"/>
              <a:t> object is </a:t>
            </a:r>
            <a:r>
              <a:rPr lang="en-IN" b="1" dirty="0">
                <a:solidFill>
                  <a:srgbClr val="7030A0"/>
                </a:solidFill>
              </a:rPr>
              <a:t>equal to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specified</a:t>
            </a:r>
            <a:r>
              <a:rPr lang="en-IN" dirty="0"/>
              <a:t> object.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Well Known </a:t>
            </a:r>
            <a:r>
              <a:rPr lang="en-US" dirty="0" err="1"/>
              <a:t>Implmentation</a:t>
            </a:r>
            <a:r>
              <a:rPr lang="en-US" dirty="0"/>
              <a:t> Classes Of Comparable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String</a:t>
            </a:r>
          </a:p>
          <a:p>
            <a:r>
              <a:rPr lang="en-US" b="1" dirty="0">
                <a:solidFill>
                  <a:srgbClr val="0070C0"/>
                </a:solidFill>
              </a:rPr>
              <a:t>All Wrapper classes</a:t>
            </a:r>
          </a:p>
          <a:p>
            <a:r>
              <a:rPr lang="en-US" b="1" dirty="0">
                <a:solidFill>
                  <a:srgbClr val="0070C0"/>
                </a:solidFill>
              </a:rPr>
              <a:t>Both the Date classes</a:t>
            </a:r>
          </a:p>
          <a:p>
            <a:r>
              <a:rPr lang="en-US" b="1" dirty="0">
                <a:solidFill>
                  <a:srgbClr val="0070C0"/>
                </a:solidFill>
              </a:rPr>
              <a:t>Calendar</a:t>
            </a:r>
          </a:p>
          <a:p>
            <a:r>
              <a:rPr lang="en-US" b="1" dirty="0" err="1">
                <a:solidFill>
                  <a:srgbClr val="0070C0"/>
                </a:solidFill>
              </a:rPr>
              <a:t>GregorianCalendar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File 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and lot many. . 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compareTo</a:t>
            </a:r>
            <a:r>
              <a:rPr lang="en-US" dirty="0"/>
              <a:t>( ) </a:t>
            </a:r>
            <a:r>
              <a:rPr lang="en-US" dirty="0" err="1"/>
              <a:t>behaviour</a:t>
            </a:r>
            <a:r>
              <a:rPr lang="en-US" dirty="0"/>
              <a:t> with String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("B"));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("a"));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A".compareTo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(null)); 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Output: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-1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-32</a:t>
            </a:r>
          </a:p>
          <a:p>
            <a:pPr>
              <a:buNone/>
            </a:pPr>
            <a:r>
              <a:rPr lang="en-US" dirty="0" err="1">
                <a:solidFill>
                  <a:srgbClr val="0070C0"/>
                </a:solidFill>
              </a:rPr>
              <a:t>NullPointerException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TreeSet</a:t>
            </a:r>
            <a:r>
              <a:rPr lang="en-US" dirty="0"/>
              <a:t> Uses </a:t>
            </a:r>
            <a:r>
              <a:rPr lang="en-US" dirty="0" err="1"/>
              <a:t>compareTo</a:t>
            </a:r>
            <a:r>
              <a:rPr lang="en-US" dirty="0"/>
              <a:t>( )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solidFill>
                  <a:srgbClr val="7030A0"/>
                </a:solidFill>
              </a:rPr>
              <a:t>Whenever</a:t>
            </a:r>
            <a:r>
              <a:rPr lang="en-US" dirty="0"/>
              <a:t> we use the </a:t>
            </a:r>
            <a:r>
              <a:rPr lang="en-US" b="1" dirty="0">
                <a:solidFill>
                  <a:srgbClr val="C00000"/>
                </a:solidFill>
              </a:rPr>
              <a:t>default constructor </a:t>
            </a:r>
            <a:r>
              <a:rPr lang="en-US" dirty="0"/>
              <a:t>of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create it’s object </a:t>
            </a:r>
            <a:r>
              <a:rPr lang="en-US" dirty="0"/>
              <a:t>and </a:t>
            </a:r>
            <a:r>
              <a:rPr lang="en-US" b="1" dirty="0">
                <a:solidFill>
                  <a:srgbClr val="00B050"/>
                </a:solidFill>
              </a:rPr>
              <a:t>add the values in it </a:t>
            </a:r>
            <a:r>
              <a:rPr lang="en-US" dirty="0"/>
              <a:t>, then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JVM 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by default calls</a:t>
            </a:r>
            <a:r>
              <a:rPr lang="en-US" dirty="0"/>
              <a:t> the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of the </a:t>
            </a:r>
            <a:r>
              <a:rPr lang="en-US" b="1" dirty="0">
                <a:solidFill>
                  <a:srgbClr val="002060"/>
                </a:solidFill>
              </a:rPr>
              <a:t>class to </a:t>
            </a:r>
          </a:p>
          <a:p>
            <a:pPr>
              <a:buNone/>
            </a:pPr>
            <a:r>
              <a:rPr lang="en-US" b="1" dirty="0">
                <a:solidFill>
                  <a:srgbClr val="002060"/>
                </a:solidFill>
              </a:rPr>
              <a:t>which the object belongs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Based on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return value </a:t>
            </a:r>
            <a:r>
              <a:rPr lang="en-US" dirty="0"/>
              <a:t>of this </a:t>
            </a:r>
            <a:r>
              <a:rPr lang="en-US" b="1" dirty="0">
                <a:solidFill>
                  <a:srgbClr val="0070C0"/>
                </a:solidFill>
              </a:rPr>
              <a:t>method</a:t>
            </a:r>
            <a:r>
              <a:rPr lang="en-US" dirty="0"/>
              <a:t> it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decides </a:t>
            </a:r>
          </a:p>
          <a:p>
            <a:pPr>
              <a:buNone/>
            </a:pPr>
            <a:r>
              <a:rPr lang="en-US" dirty="0"/>
              <a:t>where to </a:t>
            </a:r>
            <a:r>
              <a:rPr lang="en-US" b="1" dirty="0">
                <a:solidFill>
                  <a:srgbClr val="7030A0"/>
                </a:solidFill>
              </a:rPr>
              <a:t>place the object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tree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u="sng" dirty="0">
                <a:solidFill>
                  <a:srgbClr val="C00000"/>
                </a:solidFill>
              </a:rPr>
              <a:t>This is called default natural sorting order</a:t>
            </a:r>
            <a:endParaRPr lang="en-IN" b="1" u="sng" dirty="0">
              <a:solidFill>
                <a:srgbClr val="C00000"/>
              </a:solidFill>
            </a:endParaRPr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</a:t>
            </a:r>
            <a:r>
              <a:rPr lang="en-US" dirty="0" err="1"/>
              <a:t>TreeSet</a:t>
            </a:r>
            <a:r>
              <a:rPr lang="en-US" dirty="0"/>
              <a:t> Uses </a:t>
            </a:r>
            <a:r>
              <a:rPr lang="en-US" dirty="0" err="1"/>
              <a:t>compareTo</a:t>
            </a:r>
            <a:r>
              <a:rPr lang="en-US" dirty="0"/>
              <a:t>( )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Following are the steps it follows: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For the first object </a:t>
            </a:r>
            <a:r>
              <a:rPr lang="en-US" dirty="0"/>
              <a:t>no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is called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For the second object </a:t>
            </a:r>
            <a:r>
              <a:rPr lang="en-US" dirty="0"/>
              <a:t>it calls the </a:t>
            </a:r>
            <a:r>
              <a:rPr lang="en-US" b="1" dirty="0" err="1">
                <a:solidFill>
                  <a:srgbClr val="0070C0"/>
                </a:solidFill>
              </a:rPr>
              <a:t>compareTo</a:t>
            </a:r>
            <a:r>
              <a:rPr lang="en-US" b="1" dirty="0">
                <a:solidFill>
                  <a:srgbClr val="0070C0"/>
                </a:solidFill>
              </a:rPr>
              <a:t>( ) </a:t>
            </a:r>
            <a:r>
              <a:rPr lang="en-US" dirty="0"/>
              <a:t>method with the </a:t>
            </a:r>
            <a:r>
              <a:rPr lang="en-US" b="1" dirty="0">
                <a:solidFill>
                  <a:srgbClr val="7030A0"/>
                </a:solidFill>
              </a:rPr>
              <a:t>current object </a:t>
            </a:r>
            <a:r>
              <a:rPr lang="en-US" dirty="0"/>
              <a:t>as </a:t>
            </a:r>
            <a:r>
              <a:rPr lang="en-US" b="1" dirty="0">
                <a:solidFill>
                  <a:srgbClr val="002060"/>
                </a:solidFill>
              </a:rPr>
              <a:t>calling object </a:t>
            </a:r>
            <a:r>
              <a:rPr lang="en-US" dirty="0"/>
              <a:t>and the </a:t>
            </a:r>
            <a:r>
              <a:rPr lang="en-US" b="1" dirty="0">
                <a:solidFill>
                  <a:srgbClr val="002060"/>
                </a:solidFill>
              </a:rPr>
              <a:t>existing object </a:t>
            </a:r>
            <a:r>
              <a:rPr lang="en-US" dirty="0"/>
              <a:t>as the </a:t>
            </a:r>
            <a:r>
              <a:rPr lang="en-US" b="1" dirty="0">
                <a:solidFill>
                  <a:srgbClr val="C00000"/>
                </a:solidFill>
              </a:rPr>
              <a:t>argument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positive value </a:t>
            </a:r>
            <a:r>
              <a:rPr lang="en-US" dirty="0"/>
              <a:t>is </a:t>
            </a:r>
            <a:r>
              <a:rPr lang="en-US" b="1" dirty="0">
                <a:solidFill>
                  <a:srgbClr val="C00000"/>
                </a:solidFill>
              </a:rPr>
              <a:t>returned</a:t>
            </a:r>
            <a:r>
              <a:rPr lang="en-US" dirty="0"/>
              <a:t> then </a:t>
            </a:r>
            <a:r>
              <a:rPr lang="en-US" b="1" dirty="0">
                <a:solidFill>
                  <a:srgbClr val="7030A0"/>
                </a:solidFill>
              </a:rPr>
              <a:t>current object </a:t>
            </a:r>
            <a:r>
              <a:rPr lang="en-US" dirty="0"/>
              <a:t>goes </a:t>
            </a:r>
            <a:r>
              <a:rPr lang="en-US" b="1" dirty="0">
                <a:solidFill>
                  <a:srgbClr val="002060"/>
                </a:solidFill>
              </a:rPr>
              <a:t>towards right </a:t>
            </a:r>
            <a:r>
              <a:rPr lang="en-US" dirty="0"/>
              <a:t>else it goes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</a:rPr>
              <a:t>towards left.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we can override </a:t>
            </a:r>
            <a:r>
              <a:rPr lang="en-US" dirty="0" err="1"/>
              <a:t>compareTo</a:t>
            </a:r>
            <a:r>
              <a:rPr lang="en-US" dirty="0"/>
              <a:t>( )?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7030A0"/>
                </a:solidFill>
              </a:rPr>
              <a:t>Since</a:t>
            </a:r>
            <a:r>
              <a:rPr lang="en-IN" dirty="0"/>
              <a:t> we can </a:t>
            </a:r>
            <a:r>
              <a:rPr lang="en-IN" b="1" dirty="0">
                <a:solidFill>
                  <a:srgbClr val="002060"/>
                </a:solidFill>
              </a:rPr>
              <a:t>store our own objects </a:t>
            </a:r>
            <a:r>
              <a:rPr lang="en-IN" dirty="0"/>
              <a:t>also in 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 which </a:t>
            </a:r>
            <a:r>
              <a:rPr lang="en-IN" b="1" dirty="0">
                <a:solidFill>
                  <a:srgbClr val="00B050"/>
                </a:solidFill>
              </a:rPr>
              <a:t>provides automating sorting </a:t>
            </a:r>
            <a:r>
              <a:rPr lang="en-IN" dirty="0"/>
              <a:t>when we </a:t>
            </a:r>
            <a:r>
              <a:rPr lang="en-IN" b="1" dirty="0">
                <a:solidFill>
                  <a:srgbClr val="7030A0"/>
                </a:solidFill>
              </a:rPr>
              <a:t>insert elements </a:t>
            </a:r>
            <a:r>
              <a:rPr lang="en-IN" dirty="0"/>
              <a:t>in it  so to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implement sorting </a:t>
            </a:r>
            <a:r>
              <a:rPr lang="en-IN" dirty="0"/>
              <a:t>we need to </a:t>
            </a:r>
            <a:r>
              <a:rPr lang="en-IN" b="1" dirty="0">
                <a:solidFill>
                  <a:schemeClr val="tx2"/>
                </a:solidFill>
              </a:rPr>
              <a:t>override </a:t>
            </a:r>
            <a:r>
              <a:rPr lang="en-IN" dirty="0"/>
              <a:t>either the method  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(Object o)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or </a:t>
            </a:r>
            <a:r>
              <a:rPr lang="en-IN" b="1" dirty="0">
                <a:solidFill>
                  <a:srgbClr val="C00000"/>
                </a:solidFill>
              </a:rPr>
              <a:t>compare(Object o1, Object o2)</a:t>
            </a:r>
            <a:r>
              <a:rPr lang="en-IN" dirty="0">
                <a:solidFill>
                  <a:srgbClr val="C00000"/>
                </a:solidFill>
              </a:rPr>
              <a:t> </a:t>
            </a:r>
            <a:r>
              <a:rPr lang="en-IN" dirty="0"/>
              <a:t>method of </a:t>
            </a:r>
            <a:r>
              <a:rPr lang="en-IN" b="1" dirty="0">
                <a:solidFill>
                  <a:srgbClr val="0070C0"/>
                </a:solidFill>
              </a:rPr>
              <a:t>Comparator </a:t>
            </a:r>
            <a:r>
              <a:rPr lang="en-IN" dirty="0"/>
              <a:t>interface. 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Most of the classes </a:t>
            </a:r>
            <a:r>
              <a:rPr lang="en-IN" dirty="0"/>
              <a:t>implement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to implement </a:t>
            </a:r>
            <a:r>
              <a:rPr lang="en-IN" b="1" dirty="0">
                <a:solidFill>
                  <a:schemeClr val="tx2"/>
                </a:solidFill>
              </a:rPr>
              <a:t>natural order.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For example </a:t>
            </a:r>
            <a:r>
              <a:rPr lang="en-IN" dirty="0"/>
              <a:t>if we are writing </a:t>
            </a:r>
            <a:r>
              <a:rPr lang="en-IN" b="1" dirty="0">
                <a:solidFill>
                  <a:srgbClr val="00B050"/>
                </a:solidFill>
              </a:rPr>
              <a:t>Person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class we probably want to implement </a:t>
            </a:r>
            <a:r>
              <a:rPr lang="en-IN" b="1" dirty="0">
                <a:solidFill>
                  <a:srgbClr val="0070C0"/>
                </a:solidFill>
              </a:rPr>
              <a:t>Comparable</a:t>
            </a:r>
            <a:r>
              <a:rPr lang="en-IN" dirty="0"/>
              <a:t> interface and override 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 </a:t>
            </a:r>
            <a:r>
              <a:rPr lang="en-IN" dirty="0"/>
              <a:t>method to </a:t>
            </a:r>
            <a:r>
              <a:rPr lang="en-IN" b="1" dirty="0">
                <a:solidFill>
                  <a:srgbClr val="002060"/>
                </a:solidFill>
              </a:rPr>
              <a:t>compare current person object </a:t>
            </a:r>
            <a:r>
              <a:rPr lang="en-IN" dirty="0"/>
              <a:t>with </a:t>
            </a:r>
            <a:r>
              <a:rPr lang="en-IN" b="1" dirty="0">
                <a:solidFill>
                  <a:srgbClr val="7030A0"/>
                </a:solidFill>
              </a:rPr>
              <a:t>another person</a:t>
            </a:r>
            <a:r>
              <a:rPr lang="en-IN" dirty="0"/>
              <a:t> based on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name. 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 method </a:t>
            </a:r>
            <a:r>
              <a:rPr lang="en-IN" b="1" dirty="0">
                <a:solidFill>
                  <a:srgbClr val="00B050"/>
                </a:solidFill>
              </a:rPr>
              <a:t>must return negative number </a:t>
            </a:r>
            <a:r>
              <a:rPr lang="en-IN" dirty="0"/>
              <a:t>if </a:t>
            </a:r>
            <a:r>
              <a:rPr lang="en-IN" b="1" dirty="0">
                <a:solidFill>
                  <a:srgbClr val="7030A0"/>
                </a:solidFill>
              </a:rPr>
              <a:t>current object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less than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other object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positive number</a:t>
            </a:r>
            <a:r>
              <a:rPr lang="en-IN" dirty="0"/>
              <a:t> if </a:t>
            </a:r>
            <a:r>
              <a:rPr lang="en-IN" b="1" dirty="0">
                <a:solidFill>
                  <a:srgbClr val="7030A0"/>
                </a:solidFill>
              </a:rPr>
              <a:t>current object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greater than </a:t>
            </a:r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other object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zero</a:t>
            </a:r>
            <a:r>
              <a:rPr lang="en-IN" dirty="0"/>
              <a:t> if </a:t>
            </a:r>
            <a:r>
              <a:rPr lang="en-IN" b="1" dirty="0">
                <a:solidFill>
                  <a:srgbClr val="C00000"/>
                </a:solidFill>
              </a:rPr>
              <a:t>both objects are equal </a:t>
            </a:r>
            <a:r>
              <a:rPr lang="en-IN" dirty="0"/>
              <a:t>to each other.</a:t>
            </a:r>
          </a:p>
          <a:p>
            <a:endParaRPr lang="en-IN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  <a:r>
              <a:rPr lang="en-IN" dirty="0"/>
              <a:t> </a:t>
            </a:r>
            <a:r>
              <a:rPr lang="en-IN" b="1" u="sng" dirty="0">
                <a:solidFill>
                  <a:srgbClr val="C00000"/>
                </a:solidFill>
              </a:rPr>
              <a:t>must be in consistent </a:t>
            </a:r>
            <a:r>
              <a:rPr lang="en-IN" dirty="0"/>
              <a:t>with 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method .</a:t>
            </a:r>
          </a:p>
          <a:p>
            <a:endParaRPr lang="en-IN" dirty="0"/>
          </a:p>
          <a:p>
            <a:r>
              <a:rPr lang="en-IN" b="1" dirty="0">
                <a:solidFill>
                  <a:srgbClr val="7030A0"/>
                </a:solidFill>
              </a:rPr>
              <a:t>For example </a:t>
            </a:r>
            <a:r>
              <a:rPr lang="en-IN" dirty="0"/>
              <a:t>if </a:t>
            </a:r>
            <a:r>
              <a:rPr lang="en-IN" b="1" dirty="0">
                <a:solidFill>
                  <a:srgbClr val="C00000"/>
                </a:solidFill>
              </a:rPr>
              <a:t>two objects are equal </a:t>
            </a:r>
            <a:r>
              <a:rPr lang="en-IN" dirty="0"/>
              <a:t>via 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 , their 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 </a:t>
            </a:r>
            <a:r>
              <a:rPr lang="en-IN" dirty="0"/>
              <a:t>must </a:t>
            </a:r>
            <a:r>
              <a:rPr lang="en-IN" b="1" dirty="0">
                <a:solidFill>
                  <a:srgbClr val="00B050"/>
                </a:solidFill>
              </a:rPr>
              <a:t>return ze</a:t>
            </a:r>
            <a:r>
              <a:rPr lang="en-IN" dirty="0"/>
              <a:t>ro otherwise if </a:t>
            </a:r>
            <a:r>
              <a:rPr lang="en-IN" b="1" dirty="0">
                <a:solidFill>
                  <a:srgbClr val="002060"/>
                </a:solidFill>
              </a:rPr>
              <a:t>those objects are stored</a:t>
            </a:r>
            <a:r>
              <a:rPr lang="en-IN" dirty="0"/>
              <a:t> in </a:t>
            </a:r>
            <a:r>
              <a:rPr lang="en-IN" b="1" dirty="0" err="1">
                <a:solidFill>
                  <a:srgbClr val="0070C0"/>
                </a:solidFill>
              </a:rPr>
              <a:t>SortedSet</a:t>
            </a:r>
            <a:r>
              <a:rPr lang="en-IN" dirty="0"/>
              <a:t> or </a:t>
            </a:r>
            <a:r>
              <a:rPr lang="en-IN" b="1" dirty="0" err="1">
                <a:solidFill>
                  <a:srgbClr val="0070C0"/>
                </a:solidFill>
              </a:rPr>
              <a:t>SortedMap</a:t>
            </a:r>
            <a:r>
              <a:rPr lang="en-IN" dirty="0"/>
              <a:t> they will not </a:t>
            </a:r>
            <a:r>
              <a:rPr lang="en-IN" b="1" dirty="0">
                <a:solidFill>
                  <a:srgbClr val="00B050"/>
                </a:solidFill>
              </a:rPr>
              <a:t>behave properly</a:t>
            </a:r>
            <a:br>
              <a:rPr lang="en-IN" b="1" dirty="0">
                <a:solidFill>
                  <a:srgbClr val="00B050"/>
                </a:solidFill>
              </a:rPr>
            </a:br>
            <a:br>
              <a:rPr lang="en-IN" b="1" dirty="0">
                <a:solidFill>
                  <a:srgbClr val="00B050"/>
                </a:solidFill>
              </a:rPr>
            </a:b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For example the 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class in java has a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 </a:t>
            </a:r>
            <a:r>
              <a:rPr lang="en-IN" dirty="0"/>
              <a:t>which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is not consistent with 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 i.e. two 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dirty="0"/>
              <a:t> number for which 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 ) </a:t>
            </a:r>
            <a:r>
              <a:rPr lang="en-IN" dirty="0"/>
              <a:t>returns zero, </a:t>
            </a:r>
            <a:r>
              <a:rPr lang="en-IN" b="1" dirty="0">
                <a:solidFill>
                  <a:srgbClr val="0070C0"/>
                </a:solidFill>
              </a:rPr>
              <a:t>equals( ) </a:t>
            </a:r>
            <a:r>
              <a:rPr lang="en-IN" dirty="0"/>
              <a:t>returns false.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bd1 = new 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("2.0");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bd2 = new 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("2.00");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      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System.out.println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("comparing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using equals: " + bd1.equals(bd2));</a:t>
            </a:r>
            <a:b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</a:br>
            <a:endParaRPr lang="en-IN" sz="29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rdiaUPC" pitchFamily="34" charset="-34"/>
            </a:endParaRPr>
          </a:p>
          <a:p>
            <a:pPr>
              <a:buNone/>
            </a:pP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System.out.println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("comparing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BigDecimal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 using </a:t>
            </a:r>
            <a:r>
              <a:rPr lang="en-IN" sz="2900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compareTo</a:t>
            </a:r>
            <a:r>
              <a:rPr lang="en-IN" sz="29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rdiaUPC" pitchFamily="34" charset="-34"/>
              </a:rPr>
              <a:t>: " + bd1.compareTo(bd2));</a:t>
            </a:r>
            <a:br>
              <a:rPr lang="en-IN" sz="2900" dirty="0">
                <a:solidFill>
                  <a:schemeClr val="tx2">
                    <a:lumMod val="75000"/>
                  </a:schemeClr>
                </a:solidFill>
              </a:rPr>
            </a:br>
            <a:endParaRPr lang="en-IN" sz="29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900" b="1" dirty="0"/>
              <a:t>Output:</a:t>
            </a:r>
          </a:p>
          <a:p>
            <a:pPr>
              <a:buNone/>
            </a:pPr>
            <a:br>
              <a:rPr lang="en-IN" sz="2900" dirty="0"/>
            </a:br>
            <a:r>
              <a:rPr lang="en-IN" sz="2900" b="1" dirty="0">
                <a:solidFill>
                  <a:srgbClr val="00B050"/>
                </a:solidFill>
              </a:rPr>
              <a:t>comparing </a:t>
            </a:r>
            <a:r>
              <a:rPr lang="en-IN" sz="2900" b="1" dirty="0" err="1">
                <a:solidFill>
                  <a:srgbClr val="00B050"/>
                </a:solidFill>
              </a:rPr>
              <a:t>BigDecimal</a:t>
            </a:r>
            <a:r>
              <a:rPr lang="en-IN" sz="2900" b="1" dirty="0">
                <a:solidFill>
                  <a:srgbClr val="00B050"/>
                </a:solidFill>
              </a:rPr>
              <a:t> using equals: </a:t>
            </a:r>
            <a:r>
              <a:rPr lang="en-IN" sz="2900" b="1" dirty="0">
                <a:solidFill>
                  <a:srgbClr val="002060"/>
                </a:solidFill>
              </a:rPr>
              <a:t>false</a:t>
            </a:r>
            <a:br>
              <a:rPr lang="en-IN" sz="2900" b="1" dirty="0">
                <a:solidFill>
                  <a:srgbClr val="002060"/>
                </a:solidFill>
              </a:rPr>
            </a:br>
            <a:r>
              <a:rPr lang="en-IN" sz="2900" b="1" dirty="0">
                <a:solidFill>
                  <a:srgbClr val="00B050"/>
                </a:solidFill>
              </a:rPr>
              <a:t>comparing </a:t>
            </a:r>
            <a:r>
              <a:rPr lang="en-IN" sz="2900" b="1" dirty="0" err="1">
                <a:solidFill>
                  <a:srgbClr val="00B050"/>
                </a:solidFill>
              </a:rPr>
              <a:t>BigDecimal</a:t>
            </a:r>
            <a:r>
              <a:rPr lang="en-IN" sz="2900" b="1" dirty="0">
                <a:solidFill>
                  <a:srgbClr val="00B050"/>
                </a:solidFill>
              </a:rPr>
              <a:t> using </a:t>
            </a:r>
            <a:r>
              <a:rPr lang="en-IN" sz="2900" b="1" dirty="0" err="1">
                <a:solidFill>
                  <a:srgbClr val="00B050"/>
                </a:solidFill>
              </a:rPr>
              <a:t>compareTo</a:t>
            </a:r>
            <a:r>
              <a:rPr lang="en-IN" sz="2900" b="1" dirty="0">
                <a:solidFill>
                  <a:srgbClr val="00B050"/>
                </a:solidFill>
              </a:rPr>
              <a:t>:</a:t>
            </a:r>
            <a:r>
              <a:rPr lang="en-IN" sz="2900" b="1" dirty="0">
                <a:solidFill>
                  <a:srgbClr val="FF0000"/>
                </a:solidFill>
              </a:rPr>
              <a:t> </a:t>
            </a:r>
            <a:r>
              <a:rPr lang="en-IN" sz="2900" b="1" dirty="0">
                <a:solidFill>
                  <a:srgbClr val="002060"/>
                </a:solidFill>
              </a:rPr>
              <a:t>0</a:t>
            </a:r>
            <a:br>
              <a:rPr lang="en-IN" sz="2900" dirty="0"/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SortedSet</a:t>
            </a:r>
            <a:r>
              <a:rPr lang="en-US" dirty="0"/>
              <a:t>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b="1" dirty="0" err="1">
                <a:solidFill>
                  <a:srgbClr val="0070C0"/>
                </a:solidFill>
              </a:rPr>
              <a:t>java.util.SortedSet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interface is a subtype of the </a:t>
            </a:r>
            <a:r>
              <a:rPr lang="en-IN" b="1" dirty="0" err="1">
                <a:solidFill>
                  <a:srgbClr val="0070C0"/>
                </a:solidFill>
              </a:rPr>
              <a:t>java.util.Set</a:t>
            </a:r>
            <a:r>
              <a:rPr lang="en-IN" dirty="0"/>
              <a:t> interface</a:t>
            </a:r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C00000"/>
                </a:solidFill>
              </a:rPr>
              <a:t>prohibits duplicate objects </a:t>
            </a:r>
            <a:r>
              <a:rPr lang="en-IN" dirty="0"/>
              <a:t>and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allows to retrieve </a:t>
            </a:r>
            <a:r>
              <a:rPr lang="en-IN" dirty="0"/>
              <a:t>objects in </a:t>
            </a:r>
            <a:r>
              <a:rPr lang="en-IN" b="1" dirty="0">
                <a:solidFill>
                  <a:srgbClr val="00B050"/>
                </a:solidFill>
              </a:rPr>
              <a:t>some sorted order. </a:t>
            </a:r>
          </a:p>
          <a:p>
            <a:endParaRPr lang="en-US" dirty="0"/>
          </a:p>
          <a:p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elements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ordered</a:t>
            </a:r>
            <a:r>
              <a:rPr lang="en-IN" dirty="0"/>
              <a:t> using their </a:t>
            </a:r>
            <a:r>
              <a:rPr lang="en-IN" dirty="0">
                <a:hlinkClick r:id="rId2" tooltip="natural ordering"/>
              </a:rPr>
              <a:t>natural ordering</a:t>
            </a:r>
            <a:r>
              <a:rPr lang="en-IN" dirty="0"/>
              <a:t>, or by a </a:t>
            </a:r>
            <a:r>
              <a:rPr lang="en-IN" dirty="0">
                <a:hlinkClick r:id="rId3" tooltip="Comparator"/>
              </a:rPr>
              <a:t>Comparator</a:t>
            </a:r>
            <a:r>
              <a:rPr lang="en-IN" dirty="0"/>
              <a:t> typically provided at </a:t>
            </a:r>
            <a:r>
              <a:rPr lang="en-IN" b="1" dirty="0">
                <a:solidFill>
                  <a:srgbClr val="00B050"/>
                </a:solidFill>
              </a:rPr>
              <a:t>sorted set creation </a:t>
            </a:r>
            <a:r>
              <a:rPr lang="en-IN" dirty="0"/>
              <a:t>time.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How does it affect our Collection codes ?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2060"/>
                </a:solidFill>
              </a:rPr>
              <a:t>If we store </a:t>
            </a:r>
            <a:r>
              <a:rPr lang="en-IN" dirty="0"/>
              <a:t>these two </a:t>
            </a:r>
            <a:r>
              <a:rPr lang="en-IN" b="1" dirty="0" err="1">
                <a:solidFill>
                  <a:srgbClr val="0070C0"/>
                </a:solidFill>
              </a:rPr>
              <a:t>BigDecimal</a:t>
            </a:r>
            <a:r>
              <a:rPr lang="en-IN" dirty="0"/>
              <a:t> in 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dirty="0"/>
              <a:t>we will </a:t>
            </a:r>
            <a:r>
              <a:rPr lang="en-IN" b="1" dirty="0">
                <a:solidFill>
                  <a:srgbClr val="00B050"/>
                </a:solidFill>
              </a:rPr>
              <a:t>end up with duplicates</a:t>
            </a:r>
            <a:r>
              <a:rPr lang="en-IN" dirty="0"/>
              <a:t> (</a:t>
            </a:r>
            <a:r>
              <a:rPr lang="en-IN" dirty="0">
                <a:solidFill>
                  <a:srgbClr val="FF0000"/>
                </a:solidFill>
              </a:rPr>
              <a:t>violation of rule of Set !</a:t>
            </a:r>
            <a:r>
              <a:rPr lang="en-IN" dirty="0"/>
              <a:t>) .</a:t>
            </a:r>
          </a:p>
          <a:p>
            <a:endParaRPr lang="en-IN" dirty="0"/>
          </a:p>
          <a:p>
            <a:r>
              <a:rPr lang="en-IN" b="1" dirty="0">
                <a:solidFill>
                  <a:srgbClr val="002060"/>
                </a:solidFill>
              </a:rPr>
              <a:t>On the other hand </a:t>
            </a:r>
            <a:r>
              <a:rPr lang="en-IN" dirty="0"/>
              <a:t>if we store them in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 we will end up with </a:t>
            </a:r>
            <a:r>
              <a:rPr lang="en-IN" b="1" dirty="0">
                <a:solidFill>
                  <a:srgbClr val="00B050"/>
                </a:solidFill>
              </a:rPr>
              <a:t>just 1 element </a:t>
            </a:r>
            <a:r>
              <a:rPr lang="en-IN" dirty="0"/>
              <a:t>because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uses </a:t>
            </a:r>
            <a:r>
              <a:rPr lang="en-IN" b="1" dirty="0">
                <a:solidFill>
                  <a:srgbClr val="C00000"/>
                </a:solidFill>
              </a:rPr>
              <a:t>equals() </a:t>
            </a:r>
            <a:r>
              <a:rPr lang="en-IN" dirty="0"/>
              <a:t>to check duplicates while </a:t>
            </a:r>
            <a:r>
              <a:rPr lang="en-IN" b="1" dirty="0" err="1">
                <a:solidFill>
                  <a:srgbClr val="0070C0"/>
                </a:solidFill>
              </a:rPr>
              <a:t>TreeSet</a:t>
            </a:r>
            <a:r>
              <a:rPr lang="en-IN" dirty="0"/>
              <a:t> uses 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to check duplicates. </a:t>
            </a:r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That's why its suggested to keep </a:t>
            </a:r>
            <a:r>
              <a:rPr lang="en-IN" b="1" dirty="0" err="1">
                <a:solidFill>
                  <a:srgbClr val="00B0F0"/>
                </a:solidFill>
              </a:rPr>
              <a:t>compareTo</a:t>
            </a:r>
            <a:r>
              <a:rPr lang="en-IN" b="1" dirty="0">
                <a:solidFill>
                  <a:srgbClr val="00B0F0"/>
                </a:solidFill>
              </a:rPr>
              <a:t>() </a:t>
            </a:r>
            <a:r>
              <a:rPr lang="en-IN" b="1" dirty="0">
                <a:solidFill>
                  <a:srgbClr val="00B050"/>
                </a:solidFill>
              </a:rPr>
              <a:t>consistent with </a:t>
            </a:r>
            <a:r>
              <a:rPr lang="en-IN" b="1" dirty="0">
                <a:solidFill>
                  <a:srgbClr val="00B0F0"/>
                </a:solidFill>
              </a:rPr>
              <a:t>equals()</a:t>
            </a:r>
            <a:r>
              <a:rPr lang="en-IN" b="1" dirty="0">
                <a:solidFill>
                  <a:srgbClr val="00B050"/>
                </a:solidFill>
              </a:rPr>
              <a:t> method in java</a:t>
            </a:r>
            <a:r>
              <a:rPr lang="en-IN" dirty="0">
                <a:solidFill>
                  <a:srgbClr val="00B050"/>
                </a:solidFill>
              </a:rPr>
              <a:t>.</a:t>
            </a:r>
            <a:br>
              <a:rPr lang="en-IN" dirty="0">
                <a:solidFill>
                  <a:srgbClr val="00B05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needed to override equals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per Java </a:t>
            </a:r>
            <a:r>
              <a:rPr lang="en-US" dirty="0"/>
              <a:t>, we must follow the </a:t>
            </a:r>
            <a:r>
              <a:rPr lang="en-US" b="1" dirty="0">
                <a:solidFill>
                  <a:srgbClr val="002060"/>
                </a:solidFill>
              </a:rPr>
              <a:t>below mentioned steps </a:t>
            </a:r>
            <a:r>
              <a:rPr lang="en-US" dirty="0"/>
              <a:t>while overriding </a:t>
            </a:r>
            <a:r>
              <a:rPr lang="en-US" dirty="0">
                <a:solidFill>
                  <a:srgbClr val="0070C0"/>
                </a:solidFill>
              </a:rPr>
              <a:t>equals( )  </a:t>
            </a:r>
            <a:r>
              <a:rPr lang="en-US" dirty="0"/>
              <a:t>method: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1) Do </a:t>
            </a:r>
            <a:r>
              <a:rPr lang="en-IN" b="1" dirty="0">
                <a:solidFill>
                  <a:srgbClr val="7030A0"/>
                </a:solidFill>
              </a:rPr>
              <a:t>this</a:t>
            </a:r>
            <a:r>
              <a:rPr lang="en-IN" dirty="0"/>
              <a:t> check -- </a:t>
            </a:r>
            <a:r>
              <a:rPr lang="en-IN" dirty="0">
                <a:solidFill>
                  <a:srgbClr val="00B050"/>
                </a:solidFill>
              </a:rPr>
              <a:t>if yes then return true.</a:t>
            </a:r>
            <a:br>
              <a:rPr lang="en-IN" dirty="0"/>
            </a:b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dirty="0"/>
              <a:t>2) Do </a:t>
            </a:r>
            <a:r>
              <a:rPr lang="en-IN" b="1" dirty="0">
                <a:solidFill>
                  <a:srgbClr val="7030A0"/>
                </a:solidFill>
              </a:rPr>
              <a:t>null </a:t>
            </a:r>
            <a:r>
              <a:rPr lang="en-IN" dirty="0"/>
              <a:t>check -- </a:t>
            </a:r>
            <a:r>
              <a:rPr lang="en-IN" dirty="0">
                <a:solidFill>
                  <a:srgbClr val="00B050"/>
                </a:solidFill>
              </a:rPr>
              <a:t>if yes then return false.</a:t>
            </a:r>
            <a:br>
              <a:rPr lang="en-IN" dirty="0"/>
            </a:br>
            <a:br>
              <a:rPr lang="en-IN" dirty="0">
                <a:solidFill>
                  <a:srgbClr val="00B05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Steps needed to override equals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br>
              <a:rPr lang="en-IN" dirty="0"/>
            </a:br>
            <a:br>
              <a:rPr lang="en-IN" dirty="0"/>
            </a:br>
            <a:endParaRPr lang="en-IN" dirty="0"/>
          </a:p>
          <a:p>
            <a:pPr>
              <a:buNone/>
            </a:pPr>
            <a:r>
              <a:rPr lang="en-IN" sz="3600" dirty="0"/>
              <a:t>3) Do the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dirty="0"/>
              <a:t> check,  if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b="1" dirty="0">
                <a:solidFill>
                  <a:srgbClr val="7030A0"/>
                </a:solidFill>
              </a:rPr>
              <a:t> </a:t>
            </a:r>
            <a:r>
              <a:rPr lang="en-IN" sz="3600" dirty="0"/>
              <a:t>return </a:t>
            </a:r>
            <a:r>
              <a:rPr lang="en-IN" sz="3600" b="1" dirty="0">
                <a:solidFill>
                  <a:srgbClr val="C00000"/>
                </a:solidFill>
              </a:rPr>
              <a:t>false</a:t>
            </a:r>
            <a:r>
              <a:rPr lang="en-IN" sz="3600" dirty="0"/>
              <a:t> than return </a:t>
            </a:r>
            <a:r>
              <a:rPr lang="en-IN" sz="3600" b="1" dirty="0">
                <a:solidFill>
                  <a:srgbClr val="C00000"/>
                </a:solidFill>
              </a:rPr>
              <a:t>false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r>
              <a:rPr lang="en-IN" sz="3600" dirty="0"/>
              <a:t>4) </a:t>
            </a:r>
            <a:r>
              <a:rPr lang="en-IN" sz="3600" b="1" dirty="0">
                <a:solidFill>
                  <a:srgbClr val="002060"/>
                </a:solidFill>
              </a:rPr>
              <a:t>Type cast </a:t>
            </a:r>
            <a:r>
              <a:rPr lang="en-IN" sz="3600" dirty="0"/>
              <a:t>the </a:t>
            </a:r>
            <a:r>
              <a:rPr lang="en-IN" sz="3600" b="1" dirty="0">
                <a:solidFill>
                  <a:srgbClr val="C00000"/>
                </a:solidFill>
              </a:rPr>
              <a:t>object</a:t>
            </a:r>
            <a:r>
              <a:rPr lang="en-IN" sz="3600" dirty="0"/>
              <a:t>; note the </a:t>
            </a:r>
            <a:r>
              <a:rPr lang="en-IN" sz="3600" b="1" dirty="0">
                <a:solidFill>
                  <a:srgbClr val="00B050"/>
                </a:solidFill>
              </a:rPr>
              <a:t>sequence</a:t>
            </a:r>
            <a:r>
              <a:rPr lang="en-IN" sz="3600" dirty="0"/>
              <a:t> </a:t>
            </a:r>
            <a:r>
              <a:rPr lang="en-IN" sz="3600" b="1" dirty="0" err="1">
                <a:solidFill>
                  <a:srgbClr val="7030A0"/>
                </a:solidFill>
              </a:rPr>
              <a:t>instanceof</a:t>
            </a:r>
            <a:r>
              <a:rPr lang="en-IN" sz="3600" dirty="0"/>
              <a:t> check must be </a:t>
            </a:r>
            <a:r>
              <a:rPr lang="en-IN" sz="3600" b="1" dirty="0">
                <a:solidFill>
                  <a:srgbClr val="0070C0"/>
                </a:solidFill>
              </a:rPr>
              <a:t>prior to </a:t>
            </a:r>
            <a:r>
              <a:rPr lang="en-IN" sz="3600" b="1" dirty="0">
                <a:solidFill>
                  <a:srgbClr val="002060"/>
                </a:solidFill>
              </a:rPr>
              <a:t>casting object</a:t>
            </a:r>
          </a:p>
          <a:p>
            <a:pPr>
              <a:buNone/>
            </a:pPr>
            <a:endParaRPr lang="en-IN" sz="3600" dirty="0"/>
          </a:p>
          <a:p>
            <a:pPr>
              <a:buNone/>
            </a:pPr>
            <a:endParaRPr lang="en-IN" sz="3600" dirty="0"/>
          </a:p>
          <a:p>
            <a:pPr>
              <a:buNone/>
            </a:pPr>
            <a:r>
              <a:rPr lang="en-IN" sz="3600" dirty="0"/>
              <a:t>5) </a:t>
            </a:r>
            <a:r>
              <a:rPr lang="en-IN" sz="3600" b="1" dirty="0">
                <a:solidFill>
                  <a:srgbClr val="00B050"/>
                </a:solidFill>
              </a:rPr>
              <a:t>Compare individual attribute </a:t>
            </a:r>
            <a:r>
              <a:rPr lang="en-IN" sz="3600" b="1" dirty="0"/>
              <a:t>starting with </a:t>
            </a:r>
            <a:r>
              <a:rPr lang="en-IN" sz="3600" dirty="0">
                <a:solidFill>
                  <a:srgbClr val="0070C0"/>
                </a:solidFill>
              </a:rPr>
              <a:t>numeric attribute </a:t>
            </a:r>
            <a:r>
              <a:rPr lang="en-IN" sz="3600" dirty="0"/>
              <a:t>because </a:t>
            </a:r>
            <a:r>
              <a:rPr lang="en-IN" sz="3600" b="1" dirty="0">
                <a:solidFill>
                  <a:srgbClr val="C00000"/>
                </a:solidFill>
              </a:rPr>
              <a:t>comparing numeric attribute </a:t>
            </a:r>
            <a:r>
              <a:rPr lang="en-IN" sz="3600" dirty="0"/>
              <a:t>is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b="1" u="sng" dirty="0">
                <a:solidFill>
                  <a:srgbClr val="002060"/>
                </a:solidFill>
              </a:rPr>
              <a:t>fast</a:t>
            </a:r>
            <a:r>
              <a:rPr lang="en-IN" sz="3600" dirty="0">
                <a:solidFill>
                  <a:srgbClr val="FF0000"/>
                </a:solidFill>
              </a:rPr>
              <a:t> </a:t>
            </a:r>
            <a:r>
              <a:rPr lang="en-IN" sz="3600" dirty="0"/>
              <a:t>and use </a:t>
            </a:r>
            <a:r>
              <a:rPr lang="en-IN" sz="3600" dirty="0">
                <a:solidFill>
                  <a:srgbClr val="0070C0"/>
                </a:solidFill>
              </a:rPr>
              <a:t>short circuit operator </a:t>
            </a:r>
            <a:r>
              <a:rPr lang="en-IN" sz="3600" dirty="0"/>
              <a:t>fo</a:t>
            </a:r>
            <a:r>
              <a:rPr lang="en-IN" sz="3600" dirty="0">
                <a:solidFill>
                  <a:srgbClr val="0070C0"/>
                </a:solidFill>
              </a:rPr>
              <a:t>r combining checks. </a:t>
            </a:r>
            <a:r>
              <a:rPr lang="en-IN" sz="3600" dirty="0">
                <a:solidFill>
                  <a:srgbClr val="FF0000"/>
                </a:solidFill>
              </a:rPr>
              <a:t> If first field does not match, don't try to match rest of attribute and return false</a:t>
            </a:r>
            <a:br>
              <a:rPr lang="en-IN" sz="3600" dirty="0">
                <a:solidFill>
                  <a:srgbClr val="0070C0"/>
                </a:solidFill>
              </a:rPr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class Person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private String name;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private int age;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endParaRPr lang="en-IN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public Person(String name, int age) {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this.name = name;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 err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this.age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= age;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public </a:t>
            </a:r>
            <a:r>
              <a:rPr lang="en-IN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boolean</a:t>
            </a: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equals(Object other){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if(this==other)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return true;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if(other==null || other </a:t>
            </a:r>
            <a:r>
              <a:rPr lang="en-IN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instanceof</a:t>
            </a: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 Person==false)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return false;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Person second=(Person)other;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return age==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second.age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 &amp;&amp;((name==second.name) ||(name!=null &amp;&amp;  </a:t>
            </a:r>
            <a:r>
              <a:rPr lang="en-IN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name.equals</a:t>
            </a:r>
            <a:r>
              <a:rPr lang="en-IN" b="1" dirty="0">
                <a:solidFill>
                  <a:srgbClr val="0070C0"/>
                </a:solidFill>
                <a:latin typeface="Consolas" panose="020B0609020204030204" pitchFamily="49" charset="0"/>
              </a:rPr>
              <a:t>(second.name)));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415775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 </a:t>
            </a:r>
            <a:r>
              <a:rPr lang="en-IN" dirty="0"/>
              <a:t>must throw </a:t>
            </a:r>
            <a:r>
              <a:rPr lang="en-IN" b="1" dirty="0" err="1">
                <a:solidFill>
                  <a:srgbClr val="0070C0"/>
                </a:solidFill>
              </a:rPr>
              <a:t>NullPointerException</a:t>
            </a:r>
            <a:r>
              <a:rPr lang="en-IN" dirty="0"/>
              <a:t> if </a:t>
            </a:r>
            <a:r>
              <a:rPr lang="en-IN" b="1" dirty="0">
                <a:solidFill>
                  <a:srgbClr val="7030A0"/>
                </a:solidFill>
              </a:rPr>
              <a:t>current object </a:t>
            </a:r>
            <a:r>
              <a:rPr lang="en-IN" dirty="0"/>
              <a:t>gets compared to </a:t>
            </a:r>
            <a:r>
              <a:rPr lang="en-IN" b="1" dirty="0">
                <a:solidFill>
                  <a:srgbClr val="C00000"/>
                </a:solidFill>
              </a:rPr>
              <a:t>null object </a:t>
            </a:r>
            <a:r>
              <a:rPr lang="en-IN" dirty="0"/>
              <a:t>as opposed to </a:t>
            </a:r>
            <a:r>
              <a:rPr lang="en-IN" b="1" dirty="0">
                <a:solidFill>
                  <a:srgbClr val="0070C0"/>
                </a:solidFill>
              </a:rPr>
              <a:t>equals() </a:t>
            </a:r>
            <a:r>
              <a:rPr lang="en-IN" dirty="0"/>
              <a:t>which </a:t>
            </a:r>
            <a:r>
              <a:rPr lang="en-IN" b="1" dirty="0">
                <a:solidFill>
                  <a:srgbClr val="00B050"/>
                </a:solidFill>
              </a:rPr>
              <a:t>return false </a:t>
            </a:r>
            <a:r>
              <a:rPr lang="en-IN" dirty="0"/>
              <a:t>on such scenario.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</a:t>
            </a:r>
            <a:r>
              <a:rPr lang="en-IN" dirty="0"/>
              <a:t> method is for </a:t>
            </a:r>
            <a:r>
              <a:rPr lang="en-IN" b="1" dirty="0">
                <a:solidFill>
                  <a:srgbClr val="C00000"/>
                </a:solidFill>
              </a:rPr>
              <a:t>comparison</a:t>
            </a:r>
            <a:r>
              <a:rPr lang="en-IN" dirty="0"/>
              <a:t> so </a:t>
            </a:r>
            <a:r>
              <a:rPr lang="en-IN" b="1" dirty="0">
                <a:solidFill>
                  <a:srgbClr val="002060"/>
                </a:solidFill>
              </a:rPr>
              <a:t>order in which we compare two object matters.</a:t>
            </a:r>
            <a:r>
              <a:rPr lang="en-IN" dirty="0"/>
              <a:t> If we have </a:t>
            </a:r>
            <a:r>
              <a:rPr lang="en-IN" b="1" dirty="0">
                <a:solidFill>
                  <a:srgbClr val="00B050"/>
                </a:solidFill>
              </a:rPr>
              <a:t>more than one significant field</a:t>
            </a:r>
            <a:r>
              <a:rPr lang="en-IN" dirty="0"/>
              <a:t> to compare then always </a:t>
            </a:r>
            <a:r>
              <a:rPr lang="en-IN" b="1" dirty="0">
                <a:solidFill>
                  <a:srgbClr val="7030A0"/>
                </a:solidFill>
              </a:rPr>
              <a:t>start comparing </a:t>
            </a:r>
            <a:r>
              <a:rPr lang="en-IN" i="1" dirty="0"/>
              <a:t>from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most significant field </a:t>
            </a:r>
            <a:r>
              <a:rPr lang="en-IN" dirty="0"/>
              <a:t>to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least significant field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Here </a:t>
            </a:r>
            <a:r>
              <a:rPr lang="en-IN" b="1" dirty="0" err="1">
                <a:solidFill>
                  <a:srgbClr val="0070C0"/>
                </a:solidFill>
              </a:rPr>
              <a:t>compareTo</a:t>
            </a:r>
            <a:r>
              <a:rPr lang="en-IN" b="1" dirty="0">
                <a:solidFill>
                  <a:srgbClr val="0070C0"/>
                </a:solidFill>
              </a:rPr>
              <a:t>()</a:t>
            </a:r>
            <a:r>
              <a:rPr lang="en-IN" b="1" dirty="0"/>
              <a:t> is different with 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>
                <a:solidFill>
                  <a:srgbClr val="0070C0"/>
                </a:solidFill>
              </a:rPr>
              <a:t> 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because in case of equality check </a:t>
            </a:r>
            <a:r>
              <a:rPr lang="en-IN" dirty="0"/>
              <a:t>order doesn't matter</a:t>
            </a:r>
            <a:br>
              <a:rPr lang="en-IN" dirty="0"/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Which other method  </a:t>
            </a:r>
            <a:r>
              <a:rPr lang="en-IN" dirty="0"/>
              <a:t>we </a:t>
            </a:r>
            <a:r>
              <a:rPr lang="en-IN" b="1" dirty="0">
                <a:solidFill>
                  <a:srgbClr val="002060"/>
                </a:solidFill>
              </a:rPr>
              <a:t>must override </a:t>
            </a:r>
            <a:r>
              <a:rPr lang="en-IN" dirty="0"/>
              <a:t>when we override both </a:t>
            </a:r>
            <a:r>
              <a:rPr lang="en-IN" b="1" dirty="0">
                <a:solidFill>
                  <a:srgbClr val="C00000"/>
                </a:solidFill>
              </a:rPr>
              <a:t>equals( ) </a:t>
            </a:r>
            <a:r>
              <a:rPr lang="en-IN" dirty="0"/>
              <a:t>and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compareTo</a:t>
            </a:r>
            <a:r>
              <a:rPr lang="en-IN" b="1" dirty="0">
                <a:solidFill>
                  <a:srgbClr val="C00000"/>
                </a:solidFill>
              </a:rPr>
              <a:t>( ) </a:t>
            </a:r>
            <a:r>
              <a:rPr lang="en-IN" dirty="0"/>
              <a:t>methods? 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Answer is </a:t>
            </a:r>
            <a:r>
              <a:rPr lang="en-IN" b="1" dirty="0" err="1">
                <a:solidFill>
                  <a:srgbClr val="C00000"/>
                </a:solidFill>
              </a:rPr>
              <a:t>hashCode</a:t>
            </a:r>
            <a:r>
              <a:rPr lang="en-IN" b="1" dirty="0">
                <a:solidFill>
                  <a:srgbClr val="C00000"/>
                </a:solidFill>
              </a:rPr>
              <a:t>( ).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We must override </a:t>
            </a:r>
            <a:r>
              <a:rPr lang="en-IN" b="1" dirty="0" err="1">
                <a:solidFill>
                  <a:srgbClr val="C00000"/>
                </a:solidFill>
              </a:rPr>
              <a:t>hashCode</a:t>
            </a:r>
            <a:r>
              <a:rPr lang="en-IN" b="1" dirty="0">
                <a:solidFill>
                  <a:srgbClr val="C00000"/>
                </a:solidFill>
              </a:rPr>
              <a:t>() </a:t>
            </a:r>
            <a:r>
              <a:rPr lang="en-IN" dirty="0"/>
              <a:t>in </a:t>
            </a:r>
            <a:r>
              <a:rPr lang="en-IN" b="1" dirty="0">
                <a:solidFill>
                  <a:srgbClr val="002060"/>
                </a:solidFill>
              </a:rPr>
              <a:t>every class </a:t>
            </a:r>
            <a:r>
              <a:rPr lang="en-IN" dirty="0"/>
              <a:t>that overrides </a:t>
            </a:r>
            <a:r>
              <a:rPr lang="en-IN" b="1" dirty="0">
                <a:solidFill>
                  <a:srgbClr val="C00000"/>
                </a:solidFill>
              </a:rPr>
              <a:t>equals()</a:t>
            </a:r>
            <a:r>
              <a:rPr lang="en-IN" dirty="0"/>
              <a:t>. </a:t>
            </a:r>
            <a:r>
              <a:rPr lang="en-IN" b="1" dirty="0">
                <a:solidFill>
                  <a:srgbClr val="00B050"/>
                </a:solidFill>
              </a:rPr>
              <a:t>Failure to do so </a:t>
            </a:r>
            <a:r>
              <a:rPr lang="en-IN" dirty="0"/>
              <a:t>will result in a </a:t>
            </a:r>
            <a:r>
              <a:rPr lang="en-IN" b="1" dirty="0">
                <a:solidFill>
                  <a:srgbClr val="7030A0"/>
                </a:solidFill>
              </a:rPr>
              <a:t>violation of the general contract </a:t>
            </a:r>
            <a:r>
              <a:rPr lang="en-IN" dirty="0"/>
              <a:t>for </a:t>
            </a:r>
            <a:r>
              <a:rPr lang="en-IN" b="1" dirty="0" err="1">
                <a:solidFill>
                  <a:srgbClr val="C00000"/>
                </a:solidFill>
              </a:rPr>
              <a:t>Object.hashCode</a:t>
            </a:r>
            <a:r>
              <a:rPr lang="en-IN" b="1" dirty="0">
                <a:solidFill>
                  <a:srgbClr val="C00000"/>
                </a:solidFill>
              </a:rPr>
              <a:t>()</a:t>
            </a:r>
            <a:r>
              <a:rPr lang="en-IN" b="1" dirty="0">
                <a:solidFill>
                  <a:srgbClr val="0070C0"/>
                </a:solidFill>
              </a:rPr>
              <a:t>, </a:t>
            </a:r>
            <a:r>
              <a:rPr lang="en-IN" dirty="0"/>
              <a:t>which will </a:t>
            </a:r>
            <a:r>
              <a:rPr lang="en-IN" b="1" dirty="0">
                <a:solidFill>
                  <a:srgbClr val="002060"/>
                </a:solidFill>
              </a:rPr>
              <a:t>prevent our class </a:t>
            </a:r>
            <a:r>
              <a:rPr lang="en-IN" dirty="0"/>
              <a:t>from </a:t>
            </a:r>
            <a:r>
              <a:rPr lang="en-IN" b="1" dirty="0">
                <a:solidFill>
                  <a:srgbClr val="00B050"/>
                </a:solidFill>
              </a:rPr>
              <a:t>functioning properly </a:t>
            </a:r>
            <a:r>
              <a:rPr lang="en-IN" dirty="0"/>
              <a:t>in </a:t>
            </a:r>
            <a:r>
              <a:rPr lang="en-IN" b="1" dirty="0">
                <a:solidFill>
                  <a:srgbClr val="7030A0"/>
                </a:solidFill>
              </a:rPr>
              <a:t>conjunction with </a:t>
            </a:r>
            <a:r>
              <a:rPr lang="en-IN" dirty="0"/>
              <a:t>all </a:t>
            </a:r>
            <a:r>
              <a:rPr lang="en-IN" b="1" dirty="0">
                <a:solidFill>
                  <a:srgbClr val="002060"/>
                </a:solidFill>
              </a:rPr>
              <a:t>hash-based collections</a:t>
            </a:r>
            <a:r>
              <a:rPr lang="en-IN" dirty="0"/>
              <a:t>, including </a:t>
            </a:r>
            <a:r>
              <a:rPr lang="en-IN" b="1" dirty="0" err="1">
                <a:solidFill>
                  <a:srgbClr val="0070C0"/>
                </a:solidFill>
              </a:rPr>
              <a:t>HashMap</a:t>
            </a:r>
            <a:r>
              <a:rPr lang="en-IN" dirty="0"/>
              <a:t>, </a:t>
            </a:r>
            <a:r>
              <a:rPr lang="en-IN" b="1" dirty="0" err="1">
                <a:solidFill>
                  <a:srgbClr val="0070C0"/>
                </a:solidFill>
              </a:rPr>
              <a:t>HashSet</a:t>
            </a:r>
            <a:r>
              <a:rPr lang="en-IN" dirty="0"/>
              <a:t>, and </a:t>
            </a:r>
            <a:r>
              <a:rPr lang="en-IN" b="1" dirty="0" err="1">
                <a:solidFill>
                  <a:srgbClr val="0070C0"/>
                </a:solidFill>
              </a:rPr>
              <a:t>Hashtable</a:t>
            </a:r>
            <a:r>
              <a:rPr lang="en-IN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If only 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 is </a:t>
            </a:r>
            <a:r>
              <a:rPr lang="en-IN" b="1" dirty="0">
                <a:solidFill>
                  <a:srgbClr val="00B050"/>
                </a:solidFill>
              </a:rPr>
              <a:t>overridden</a:t>
            </a:r>
            <a:r>
              <a:rPr lang="en-IN" dirty="0"/>
              <a:t>, then when </a:t>
            </a:r>
            <a:r>
              <a:rPr lang="en-IN" b="1" dirty="0">
                <a:solidFill>
                  <a:srgbClr val="7030A0"/>
                </a:solidFill>
              </a:rPr>
              <a:t>we will call </a:t>
            </a:r>
            <a:r>
              <a:rPr lang="en-IN" dirty="0"/>
              <a:t>the method </a:t>
            </a:r>
            <a:r>
              <a:rPr lang="en-IN" b="1" dirty="0" err="1">
                <a:solidFill>
                  <a:srgbClr val="0070C0"/>
                </a:solidFill>
              </a:rPr>
              <a:t>myMap.put</a:t>
            </a:r>
            <a:r>
              <a:rPr lang="en-IN" b="1" dirty="0">
                <a:solidFill>
                  <a:srgbClr val="0070C0"/>
                </a:solidFill>
              </a:rPr>
              <a:t>(first,obj1Value1)</a:t>
            </a:r>
            <a:r>
              <a:rPr lang="en-IN" dirty="0"/>
              <a:t> ,first will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hash</a:t>
            </a:r>
            <a:r>
              <a:rPr lang="en-IN" dirty="0"/>
              <a:t> to some </a:t>
            </a:r>
            <a:r>
              <a:rPr lang="en-IN" b="1" dirty="0">
                <a:solidFill>
                  <a:srgbClr val="FFC000"/>
                </a:solidFill>
              </a:rPr>
              <a:t>bucket</a:t>
            </a:r>
            <a:r>
              <a:rPr lang="en-IN" dirty="0"/>
              <a:t> and when </a:t>
            </a:r>
            <a:r>
              <a:rPr lang="en-IN" b="1" dirty="0">
                <a:solidFill>
                  <a:srgbClr val="7030A0"/>
                </a:solidFill>
              </a:rPr>
              <a:t>we will call </a:t>
            </a:r>
            <a:r>
              <a:rPr lang="en-IN" dirty="0"/>
              <a:t>the method </a:t>
            </a:r>
            <a:r>
              <a:rPr lang="en-IN" b="1" dirty="0" err="1">
                <a:solidFill>
                  <a:srgbClr val="0070C0"/>
                </a:solidFill>
              </a:rPr>
              <a:t>myMap.put</a:t>
            </a:r>
            <a:r>
              <a:rPr lang="en-IN" b="1" dirty="0">
                <a:solidFill>
                  <a:srgbClr val="0070C0"/>
                </a:solidFill>
              </a:rPr>
              <a:t>(second,obj2Value1)</a:t>
            </a:r>
            <a:r>
              <a:rPr lang="en-IN" dirty="0"/>
              <a:t> it will </a:t>
            </a: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hash</a:t>
            </a:r>
            <a:r>
              <a:rPr lang="en-IN" dirty="0"/>
              <a:t> to some </a:t>
            </a:r>
            <a:r>
              <a:rPr lang="en-IN" b="1" dirty="0">
                <a:solidFill>
                  <a:srgbClr val="FFC000"/>
                </a:solidFill>
              </a:rPr>
              <a:t>other bucket </a:t>
            </a:r>
            <a:r>
              <a:rPr lang="en-IN" dirty="0"/>
              <a:t>(as they have a different </a:t>
            </a:r>
            <a:r>
              <a:rPr lang="en-IN" dirty="0" err="1"/>
              <a:t>hashCode</a:t>
            </a:r>
            <a:r>
              <a:rPr lang="en-IN" dirty="0"/>
              <a:t>). </a:t>
            </a:r>
          </a:p>
          <a:p>
            <a:endParaRPr lang="en-IN" dirty="0"/>
          </a:p>
          <a:p>
            <a:r>
              <a:rPr lang="en-IN" dirty="0"/>
              <a:t>So, </a:t>
            </a:r>
            <a:r>
              <a:rPr lang="en-IN" b="1" dirty="0">
                <a:solidFill>
                  <a:srgbClr val="C00000"/>
                </a:solidFill>
              </a:rPr>
              <a:t>although they are equal</a:t>
            </a:r>
            <a:r>
              <a:rPr lang="en-IN" dirty="0"/>
              <a:t>, but as </a:t>
            </a:r>
            <a:r>
              <a:rPr lang="en-IN" b="1" dirty="0">
                <a:solidFill>
                  <a:srgbClr val="00B050"/>
                </a:solidFill>
              </a:rPr>
              <a:t>they don't hash </a:t>
            </a:r>
            <a:r>
              <a:rPr lang="en-IN" dirty="0"/>
              <a:t>to the </a:t>
            </a:r>
            <a:r>
              <a:rPr lang="en-IN" b="1" dirty="0">
                <a:solidFill>
                  <a:srgbClr val="7030A0"/>
                </a:solidFill>
              </a:rPr>
              <a:t>same bucket</a:t>
            </a:r>
            <a:r>
              <a:rPr lang="en-IN" dirty="0"/>
              <a:t>, the </a:t>
            </a:r>
            <a:r>
              <a:rPr lang="en-IN" b="1" dirty="0">
                <a:solidFill>
                  <a:srgbClr val="002060"/>
                </a:solidFill>
              </a:rPr>
              <a:t>map can't realize it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both of them </a:t>
            </a:r>
            <a:r>
              <a:rPr lang="en-IN" dirty="0"/>
              <a:t>stay in the map.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What is the correct way of overriding </a:t>
            </a:r>
            <a:r>
              <a:rPr lang="en-IN" b="1" dirty="0" err="1">
                <a:solidFill>
                  <a:srgbClr val="C00000"/>
                </a:solidFill>
              </a:rPr>
              <a:t>hashCode</a:t>
            </a:r>
            <a:r>
              <a:rPr lang="en-IN" b="1" dirty="0">
                <a:solidFill>
                  <a:srgbClr val="C00000"/>
                </a:solidFill>
              </a:rPr>
              <a:t>( )? 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The method </a:t>
            </a:r>
            <a:r>
              <a:rPr lang="en-IN" b="1" dirty="0" err="1">
                <a:solidFill>
                  <a:srgbClr val="C00000"/>
                </a:solidFill>
              </a:rPr>
              <a:t>hashCode</a:t>
            </a:r>
            <a:r>
              <a:rPr lang="en-IN" b="1" dirty="0">
                <a:solidFill>
                  <a:srgbClr val="C00000"/>
                </a:solidFill>
              </a:rPr>
              <a:t>( ) </a:t>
            </a:r>
            <a:r>
              <a:rPr lang="en-IN" dirty="0"/>
              <a:t>is a </a:t>
            </a:r>
            <a:r>
              <a:rPr lang="en-IN" b="1" dirty="0">
                <a:solidFill>
                  <a:srgbClr val="00B050"/>
                </a:solidFill>
              </a:rPr>
              <a:t>very important method </a:t>
            </a:r>
            <a:r>
              <a:rPr lang="en-IN" dirty="0"/>
              <a:t>when we use the </a:t>
            </a:r>
            <a:r>
              <a:rPr lang="en-IN" b="1" dirty="0">
                <a:solidFill>
                  <a:srgbClr val="002060"/>
                </a:solidFill>
              </a:rPr>
              <a:t>object</a:t>
            </a:r>
            <a:r>
              <a:rPr lang="en-IN" dirty="0"/>
              <a:t> in </a:t>
            </a:r>
            <a:r>
              <a:rPr lang="en-IN" b="1" dirty="0">
                <a:solidFill>
                  <a:srgbClr val="7030A0"/>
                </a:solidFill>
              </a:rPr>
              <a:t>different collection classes </a:t>
            </a:r>
            <a:r>
              <a:rPr lang="en-IN" dirty="0"/>
              <a:t>which works on hashing principle e.g. </a:t>
            </a:r>
            <a:r>
              <a:rPr lang="en-IN" b="1" dirty="0" err="1">
                <a:solidFill>
                  <a:srgbClr val="0070C0"/>
                </a:solidFill>
              </a:rPr>
              <a:t>Hashtable</a:t>
            </a:r>
            <a:r>
              <a:rPr lang="en-IN" dirty="0"/>
              <a:t> and </a:t>
            </a:r>
            <a:r>
              <a:rPr lang="en-IN" b="1" dirty="0">
                <a:solidFill>
                  <a:srgbClr val="0070C0"/>
                </a:solidFill>
              </a:rPr>
              <a:t>HashMap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A well written </a:t>
            </a:r>
            <a:r>
              <a:rPr lang="en-IN" b="1" dirty="0" err="1">
                <a:solidFill>
                  <a:srgbClr val="C00000"/>
                </a:solidFill>
              </a:rPr>
              <a:t>hashCode</a:t>
            </a:r>
            <a:r>
              <a:rPr lang="en-IN" b="1" dirty="0">
                <a:solidFill>
                  <a:srgbClr val="C00000"/>
                </a:solidFill>
              </a:rPr>
              <a:t>( ) </a:t>
            </a:r>
            <a:r>
              <a:rPr lang="en-IN" dirty="0"/>
              <a:t>method can </a:t>
            </a:r>
            <a:r>
              <a:rPr lang="en-IN" b="1" dirty="0">
                <a:solidFill>
                  <a:srgbClr val="00B050"/>
                </a:solidFill>
              </a:rPr>
              <a:t>improve performance </a:t>
            </a:r>
            <a:r>
              <a:rPr lang="en-IN" dirty="0"/>
              <a:t>drastically by </a:t>
            </a:r>
            <a:r>
              <a:rPr lang="en-IN" b="1" dirty="0">
                <a:solidFill>
                  <a:srgbClr val="7030A0"/>
                </a:solidFill>
              </a:rPr>
              <a:t>distributing objects </a:t>
            </a:r>
            <a:r>
              <a:rPr lang="en-IN" b="1" dirty="0">
                <a:solidFill>
                  <a:srgbClr val="002060"/>
                </a:solidFill>
              </a:rPr>
              <a:t>uniformly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avoiding collision.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0070C0"/>
                </a:solidFill>
              </a:rPr>
              <a:t>Steps recommended for overriding </a:t>
            </a:r>
            <a:r>
              <a:rPr lang="en-IN" dirty="0" err="1">
                <a:solidFill>
                  <a:srgbClr val="0070C0"/>
                </a:solidFill>
              </a:rPr>
              <a:t>hashCode</a:t>
            </a:r>
            <a:r>
              <a:rPr lang="en-IN" dirty="0">
                <a:solidFill>
                  <a:srgbClr val="0070C0"/>
                </a:solidFill>
              </a:rPr>
              <a:t>( )</a:t>
            </a:r>
            <a:endParaRPr lang="en-IN" dirty="0"/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1) Take a prime hash e.g. 5, 7, 17 or 31 (prime number as hash, results in distinct </a:t>
            </a:r>
            <a:r>
              <a:rPr lang="en-IN" dirty="0" err="1"/>
              <a:t>hashcode</a:t>
            </a:r>
            <a:r>
              <a:rPr lang="en-IN" dirty="0"/>
              <a:t> for distinct object)</a:t>
            </a:r>
          </a:p>
          <a:p>
            <a:r>
              <a:rPr lang="en-IN" dirty="0"/>
              <a:t>2) Take another prime as multiplier.</a:t>
            </a:r>
          </a:p>
          <a:p>
            <a:r>
              <a:rPr lang="en-IN" dirty="0"/>
              <a:t>3) For each member </a:t>
            </a:r>
            <a:r>
              <a:rPr lang="en-IN" dirty="0" err="1"/>
              <a:t>mutiply</a:t>
            </a:r>
            <a:r>
              <a:rPr lang="en-IN" dirty="0"/>
              <a:t> prime hash with </a:t>
            </a:r>
            <a:r>
              <a:rPr lang="en-IN" dirty="0" err="1"/>
              <a:t>mulitplier</a:t>
            </a:r>
            <a:r>
              <a:rPr lang="en-IN" dirty="0"/>
              <a:t> and Compute </a:t>
            </a:r>
            <a:r>
              <a:rPr lang="en-IN" dirty="0" err="1"/>
              <a:t>hashcode</a:t>
            </a:r>
            <a:r>
              <a:rPr lang="en-IN" dirty="0"/>
              <a:t> for each member and add them into final hash. Repeat this for all members which participated in </a:t>
            </a:r>
            <a:r>
              <a:rPr lang="en-IN" b="1" dirty="0">
                <a:solidFill>
                  <a:srgbClr val="0070C0"/>
                </a:solidFill>
              </a:rPr>
              <a:t>equals()</a:t>
            </a:r>
            <a:r>
              <a:rPr lang="en-IN" dirty="0"/>
              <a:t>.</a:t>
            </a:r>
          </a:p>
          <a:p>
            <a:r>
              <a:rPr lang="en-IN" dirty="0"/>
              <a:t>4) Return hash</a:t>
            </a:r>
          </a:p>
          <a:p>
            <a:pPr>
              <a:buNone/>
            </a:pPr>
            <a:br>
              <a:rPr lang="en-IN" dirty="0"/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Points to remember while overriding the method </a:t>
            </a:r>
            <a:r>
              <a:rPr lang="en-US" dirty="0" err="1"/>
              <a:t>compareTo</a:t>
            </a:r>
            <a:r>
              <a:rPr lang="en-US" dirty="0"/>
              <a:t>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hashCode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     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hash = 5;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      hash = hash*89+ (this.name != null ?   					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this.name.hashCode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() : 0);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     hash = hash*89 + </a:t>
            </a:r>
            <a:r>
              <a:rPr lang="en-IN" sz="2000" b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this.age</a:t>
            </a: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      return hash;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IN" b="1" dirty="0">
                <a:latin typeface="Consolas" panose="020B0609020204030204" pitchFamily="49" charset="0"/>
              </a:rPr>
            </a:br>
            <a:br>
              <a:rPr lang="en-IN" dirty="0"/>
            </a:br>
            <a:br>
              <a:rPr lang="en-IN" dirty="0"/>
            </a:b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/>
            </a:pPr>
            <a:r>
              <a:rPr lang="en-US" b="1" dirty="0"/>
              <a:t>public Object first() :</a:t>
            </a:r>
            <a:r>
              <a:rPr lang="en-IN" dirty="0"/>
              <a:t> Returns the first (lowest)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r>
              <a:rPr lang="en-US" b="1" dirty="0"/>
              <a:t>public Object last(): </a:t>
            </a:r>
            <a:r>
              <a:rPr lang="en-IN" dirty="0"/>
              <a:t>Returns the last (highest) element currently in this set. Throws a </a:t>
            </a:r>
            <a:r>
              <a:rPr lang="en-IN" b="1" dirty="0" err="1">
                <a:solidFill>
                  <a:srgbClr val="0070C0"/>
                </a:solidFill>
              </a:rPr>
              <a:t>NoSuchElementException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dirty="0"/>
              <a:t>if set is empty</a:t>
            </a: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can we change natural sort order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If we are not satisfied </a:t>
            </a:r>
            <a:r>
              <a:rPr lang="en-US" dirty="0"/>
              <a:t>with the </a:t>
            </a:r>
            <a:r>
              <a:rPr lang="en-US" b="1" dirty="0">
                <a:solidFill>
                  <a:srgbClr val="00B050"/>
                </a:solidFill>
              </a:rPr>
              <a:t>default natural sorting order</a:t>
            </a:r>
            <a:r>
              <a:rPr lang="en-US" dirty="0"/>
              <a:t> , for example if </a:t>
            </a:r>
            <a:r>
              <a:rPr lang="en-US" b="1" dirty="0">
                <a:solidFill>
                  <a:srgbClr val="002060"/>
                </a:solidFill>
              </a:rPr>
              <a:t>we want to sort Strings </a:t>
            </a:r>
            <a:r>
              <a:rPr lang="en-US" dirty="0"/>
              <a:t>in </a:t>
            </a:r>
            <a:r>
              <a:rPr lang="en-US" b="1" dirty="0">
                <a:solidFill>
                  <a:schemeClr val="tx2"/>
                </a:solidFill>
              </a:rPr>
              <a:t>descending order </a:t>
            </a:r>
            <a:r>
              <a:rPr lang="en-US" dirty="0"/>
              <a:t>, or if </a:t>
            </a:r>
            <a:r>
              <a:rPr lang="en-US" b="1" dirty="0">
                <a:solidFill>
                  <a:srgbClr val="00B050"/>
                </a:solidFill>
              </a:rPr>
              <a:t>default natural sorting </a:t>
            </a:r>
            <a:r>
              <a:rPr lang="en-US" dirty="0"/>
              <a:t>is not available (</a:t>
            </a:r>
            <a:r>
              <a:rPr lang="en-US" dirty="0">
                <a:solidFill>
                  <a:srgbClr val="FF0000"/>
                </a:solidFill>
              </a:rPr>
              <a:t>like </a:t>
            </a:r>
            <a:r>
              <a:rPr lang="en-US" b="1" dirty="0" err="1">
                <a:solidFill>
                  <a:srgbClr val="0070C0"/>
                </a:solidFill>
              </a:rPr>
              <a:t>StringBuffer</a:t>
            </a:r>
            <a:r>
              <a:rPr lang="en-US" dirty="0"/>
              <a:t>) then we can define our own customized sorting using </a:t>
            </a:r>
            <a:r>
              <a:rPr lang="en-US" b="1" dirty="0" err="1">
                <a:solidFill>
                  <a:srgbClr val="0070C0"/>
                </a:solidFill>
              </a:rPr>
              <a:t>java.util.Comparator</a:t>
            </a: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So the </a:t>
            </a:r>
            <a:r>
              <a:rPr lang="en-US" b="1" dirty="0">
                <a:solidFill>
                  <a:srgbClr val="C00000"/>
                </a:solidFill>
              </a:rPr>
              <a:t>conclusion is</a:t>
            </a:r>
            <a:r>
              <a:rPr lang="en-US" dirty="0"/>
              <a:t> that </a:t>
            </a:r>
            <a:r>
              <a:rPr lang="en-US" b="1" dirty="0" err="1">
                <a:solidFill>
                  <a:srgbClr val="0070C0"/>
                </a:solidFill>
              </a:rPr>
              <a:t>java.lang.Comparable</a:t>
            </a:r>
            <a:r>
              <a:rPr lang="en-US" b="1" dirty="0"/>
              <a:t> </a:t>
            </a:r>
            <a:r>
              <a:rPr lang="en-US" dirty="0"/>
              <a:t>is for </a:t>
            </a:r>
            <a:r>
              <a:rPr lang="en-US" b="1" dirty="0">
                <a:solidFill>
                  <a:srgbClr val="00B050"/>
                </a:solidFill>
              </a:rPr>
              <a:t>default natural sorting </a:t>
            </a:r>
            <a:r>
              <a:rPr lang="en-US" dirty="0"/>
              <a:t>and </a:t>
            </a:r>
            <a:r>
              <a:rPr lang="en-US" b="1" dirty="0" err="1">
                <a:solidFill>
                  <a:srgbClr val="0070C0"/>
                </a:solidFill>
              </a:rPr>
              <a:t>java.util.Comparator</a:t>
            </a:r>
            <a:r>
              <a:rPr lang="en-US" b="1" dirty="0"/>
              <a:t> </a:t>
            </a:r>
            <a:r>
              <a:rPr lang="en-US" dirty="0"/>
              <a:t>is for </a:t>
            </a:r>
            <a:r>
              <a:rPr lang="en-US" b="1" dirty="0">
                <a:solidFill>
                  <a:srgbClr val="002060"/>
                </a:solidFill>
              </a:rPr>
              <a:t>customized sorting</a:t>
            </a:r>
            <a:r>
              <a:rPr lang="en-US" dirty="0"/>
              <a:t>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headSet</a:t>
            </a:r>
            <a:r>
              <a:rPr lang="en-US" b="1" dirty="0"/>
              <a:t>(Object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</a:t>
            </a:r>
            <a:r>
              <a:rPr lang="en-IN" b="1" u="sng" dirty="0">
                <a:solidFill>
                  <a:srgbClr val="0070C0"/>
                </a:solidFill>
              </a:rPr>
              <a:t>are strictly less than</a:t>
            </a:r>
            <a:r>
              <a:rPr lang="en-IN" dirty="0"/>
              <a:t> the argument passed . The returned set is backed by this set, which means that</a:t>
            </a:r>
          </a:p>
          <a:p>
            <a:pPr marL="457200" indent="-457200">
              <a:buNone/>
            </a:pPr>
            <a:r>
              <a:rPr lang="en-IN" dirty="0"/>
              <a:t>      </a:t>
            </a:r>
            <a:r>
              <a:rPr lang="en-IN" dirty="0">
                <a:solidFill>
                  <a:srgbClr val="0070C0"/>
                </a:solidFill>
              </a:rPr>
              <a:t>changes in the returned set are reflected in this set, and vice-versa. The returned set supports all optional set operations that this set supports.</a:t>
            </a:r>
          </a:p>
          <a:p>
            <a:pPr marL="457200" indent="-457200">
              <a:buAutoNum type="arabicPlain" startAt="3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4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tailSet</a:t>
            </a:r>
            <a:r>
              <a:rPr lang="en-US" b="1" dirty="0"/>
              <a:t>(Object </a:t>
            </a:r>
            <a:r>
              <a:rPr lang="en-US" b="1" dirty="0" err="1"/>
              <a:t>fromElement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are </a:t>
            </a:r>
            <a:r>
              <a:rPr lang="en-IN" b="1" u="sng" dirty="0">
                <a:solidFill>
                  <a:srgbClr val="0070C0"/>
                </a:solidFill>
              </a:rPr>
              <a:t>greater than or equal to</a:t>
            </a:r>
            <a:r>
              <a:rPr lang="en-IN" b="1" dirty="0">
                <a:solidFill>
                  <a:srgbClr val="0070C0"/>
                </a:solidFill>
              </a:rPr>
              <a:t>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.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Exceptions Thrown:</a:t>
            </a:r>
          </a:p>
          <a:p>
            <a:pPr marL="457200" indent="-457200">
              <a:buNone/>
            </a:pP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IN" dirty="0" err="1">
                <a:hlinkClick r:id="rId2" tooltip="class in java.lang"/>
              </a:rPr>
              <a:t>ClassCastException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not compatible with this set's comparator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3" tooltip="class in java.lang"/>
              </a:rPr>
              <a:t>NullPointerException</a:t>
            </a:r>
            <a:r>
              <a:rPr lang="en-IN" dirty="0"/>
              <a:t> - 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is null and this set does not permit null elements</a:t>
            </a:r>
          </a:p>
          <a:p>
            <a:pPr marL="457200" indent="-457200">
              <a:buNone/>
            </a:pPr>
            <a:endParaRPr lang="en-IN" dirty="0"/>
          </a:p>
          <a:p>
            <a:pPr marL="457200" indent="-457200">
              <a:buNone/>
            </a:pPr>
            <a:r>
              <a:rPr lang="en-IN" dirty="0" err="1">
                <a:hlinkClick r:id="rId4" tooltip="class in java.lang"/>
              </a:rPr>
              <a:t>IllegalArgumentException</a:t>
            </a:r>
            <a:r>
              <a:rPr lang="en-IN" dirty="0"/>
              <a:t> - if this set itself has a restricted range, and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/>
              <a:t> lies outside the bounds of the range</a:t>
            </a: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specific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5"/>
            </a:pPr>
            <a:r>
              <a:rPr lang="en-US" b="1" dirty="0"/>
              <a:t>public </a:t>
            </a:r>
            <a:r>
              <a:rPr lang="en-US" b="1" dirty="0" err="1"/>
              <a:t>SortedSet</a:t>
            </a:r>
            <a:r>
              <a:rPr lang="en-US" b="1" dirty="0"/>
              <a:t> </a:t>
            </a:r>
            <a:r>
              <a:rPr lang="en-US" b="1" dirty="0" err="1"/>
              <a:t>subSet</a:t>
            </a:r>
            <a:r>
              <a:rPr lang="en-US" b="1" dirty="0"/>
              <a:t>(Object </a:t>
            </a:r>
            <a:r>
              <a:rPr lang="en-US" b="1" dirty="0" err="1"/>
              <a:t>fromElement,Object</a:t>
            </a:r>
            <a:r>
              <a:rPr lang="en-US" b="1" dirty="0"/>
              <a:t> </a:t>
            </a:r>
            <a:r>
              <a:rPr lang="en-US" b="1" dirty="0" err="1"/>
              <a:t>toElement</a:t>
            </a:r>
            <a:r>
              <a:rPr lang="en-US" b="1" dirty="0"/>
              <a:t>) :</a:t>
            </a:r>
            <a:r>
              <a:rPr lang="en-IN" dirty="0"/>
              <a:t> Returns a view of the portion of this set whose elements range </a:t>
            </a:r>
            <a:r>
              <a:rPr lang="en-IN" u="sng" dirty="0">
                <a:solidFill>
                  <a:srgbClr val="0070C0"/>
                </a:solidFill>
              </a:rPr>
              <a:t>from </a:t>
            </a:r>
            <a:r>
              <a:rPr lang="en-IN" u="sng" dirty="0" err="1">
                <a:solidFill>
                  <a:srgbClr val="FF0000"/>
                </a:solidFill>
              </a:rPr>
              <a:t>fromElement</a:t>
            </a:r>
            <a:r>
              <a:rPr lang="en-IN" u="sng" dirty="0">
                <a:solidFill>
                  <a:srgbClr val="0070C0"/>
                </a:solidFill>
              </a:rPr>
              <a:t>, inclusive, to </a:t>
            </a:r>
            <a:r>
              <a:rPr lang="en-IN" u="sng" dirty="0" err="1">
                <a:solidFill>
                  <a:srgbClr val="FF0000"/>
                </a:solidFill>
              </a:rPr>
              <a:t>toElement</a:t>
            </a:r>
            <a:r>
              <a:rPr lang="en-IN" u="sng" dirty="0">
                <a:solidFill>
                  <a:srgbClr val="0070C0"/>
                </a:solidFill>
              </a:rPr>
              <a:t>, exclusive</a:t>
            </a:r>
            <a:r>
              <a:rPr lang="en-IN" dirty="0"/>
              <a:t>. (If </a:t>
            </a:r>
            <a:r>
              <a:rPr lang="en-IN" dirty="0" err="1">
                <a:solidFill>
                  <a:srgbClr val="FF0000"/>
                </a:solidFill>
              </a:rPr>
              <a:t>fromElement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and </a:t>
            </a:r>
            <a:r>
              <a:rPr lang="en-IN" dirty="0" err="1">
                <a:solidFill>
                  <a:srgbClr val="FF0000"/>
                </a:solidFill>
              </a:rPr>
              <a:t>toElement</a:t>
            </a:r>
            <a:r>
              <a:rPr lang="en-IN" dirty="0">
                <a:solidFill>
                  <a:srgbClr val="FF0000"/>
                </a:solidFill>
              </a:rPr>
              <a:t> </a:t>
            </a:r>
            <a:r>
              <a:rPr lang="en-IN" dirty="0"/>
              <a:t>are equal, the returned set is empty.) </a:t>
            </a:r>
          </a:p>
          <a:p>
            <a:pPr marL="457200" indent="-457200">
              <a:buNone/>
            </a:pPr>
            <a:r>
              <a:rPr lang="en-IN" dirty="0"/>
              <a:t>     The returned set is backed by this set, so changes in the returned set are reflected in this set, and vice-versa. The returned set supports all optional set operations that this set supports.</a:t>
            </a:r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 marL="457200" indent="-457200">
              <a:buNone/>
            </a:pPr>
            <a:endParaRPr lang="en-US" b="1" dirty="0"/>
          </a:p>
          <a:p>
            <a:pPr marL="457200" indent="-457200">
              <a:buAutoNum type="arabicPlain"/>
            </a:pPr>
            <a:endParaRPr lang="en-US" b="1" dirty="0"/>
          </a:p>
          <a:p>
            <a:pPr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041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4371</TotalTime>
  <Words>2688</Words>
  <Application>Microsoft Office PowerPoint</Application>
  <PresentationFormat>On-screen Show (4:3)</PresentationFormat>
  <Paragraphs>348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The SortedSet Interface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SortedSet specific methods</vt:lpstr>
      <vt:lpstr>The “TreeSet” class</vt:lpstr>
      <vt:lpstr>The “TreeSet” class</vt:lpstr>
      <vt:lpstr>Constructors Of TreeSet</vt:lpstr>
      <vt:lpstr>Constructors Of TreeSet</vt:lpstr>
      <vt:lpstr>Null Acceptance In TreeSet</vt:lpstr>
      <vt:lpstr>Null Acceptance In TreeSet</vt:lpstr>
      <vt:lpstr>Importance Of Comparable Interface </vt:lpstr>
      <vt:lpstr>Importance Of Comparable Interface </vt:lpstr>
      <vt:lpstr>Special Note</vt:lpstr>
      <vt:lpstr>The Comparable Interface </vt:lpstr>
      <vt:lpstr>The Comparable Interface </vt:lpstr>
      <vt:lpstr>Well Known Implmentation Classes Of Comparable</vt:lpstr>
      <vt:lpstr>compareTo( ) behaviour with String</vt:lpstr>
      <vt:lpstr>How TreeSet Uses compareTo( ) ?</vt:lpstr>
      <vt:lpstr>How TreeSet Uses compareTo( ) ?</vt:lpstr>
      <vt:lpstr>How we can override compareTo( )?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Steps needed to override equals</vt:lpstr>
      <vt:lpstr>Steps needed to override equals</vt:lpstr>
      <vt:lpstr>Sample Code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Points to remember while overriding the method compareTo( )</vt:lpstr>
      <vt:lpstr>How can we change natural sort order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422</cp:revision>
  <dcterms:created xsi:type="dcterms:W3CDTF">2012-06-21T20:06:10Z</dcterms:created>
  <dcterms:modified xsi:type="dcterms:W3CDTF">2022-01-01T05:08:16Z</dcterms:modified>
</cp:coreProperties>
</file>