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1169" r:id="rId2"/>
    <p:sldId id="1211" r:id="rId3"/>
    <p:sldId id="1212" r:id="rId4"/>
    <p:sldId id="1213" r:id="rId5"/>
    <p:sldId id="1214" r:id="rId6"/>
    <p:sldId id="1208" r:id="rId7"/>
    <p:sldId id="500" r:id="rId8"/>
    <p:sldId id="504" r:id="rId9"/>
    <p:sldId id="501" r:id="rId10"/>
    <p:sldId id="503" r:id="rId11"/>
    <p:sldId id="508" r:id="rId12"/>
    <p:sldId id="509" r:id="rId13"/>
    <p:sldId id="1216" r:id="rId14"/>
    <p:sldId id="510" r:id="rId15"/>
    <p:sldId id="511" r:id="rId16"/>
    <p:sldId id="512" r:id="rId17"/>
    <p:sldId id="513" r:id="rId18"/>
    <p:sldId id="514" r:id="rId19"/>
    <p:sldId id="515" r:id="rId20"/>
    <p:sldId id="517" r:id="rId21"/>
    <p:sldId id="518" r:id="rId22"/>
    <p:sldId id="520" r:id="rId23"/>
    <p:sldId id="519" r:id="rId24"/>
    <p:sldId id="521" r:id="rId25"/>
    <p:sldId id="522" r:id="rId26"/>
    <p:sldId id="523" r:id="rId27"/>
    <p:sldId id="530" r:id="rId28"/>
    <p:sldId id="529" r:id="rId29"/>
    <p:sldId id="525" r:id="rId30"/>
    <p:sldId id="526" r:id="rId31"/>
    <p:sldId id="527" r:id="rId32"/>
    <p:sldId id="528" r:id="rId33"/>
    <p:sldId id="531" r:id="rId34"/>
    <p:sldId id="533" r:id="rId35"/>
    <p:sldId id="532" r:id="rId36"/>
    <p:sldId id="534" r:id="rId37"/>
    <p:sldId id="535" r:id="rId38"/>
    <p:sldId id="536" r:id="rId39"/>
    <p:sldId id="53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2-01-07T20:48:01.157" v="1193" actId="20577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31T20:30:36.672" v="946" actId="113"/>
        <pc:sldMkLst>
          <pc:docMk/>
          <pc:sldMk cId="4120417026" sldId="416"/>
        </pc:sldMkLst>
        <pc:spChg chg="mod">
          <ac:chgData name="Sharma Computer Academy" userId="08476b32c11f4418" providerId="LiveId" clId="{51B4842D-E398-4276-8952-231DCB8D6BEE}" dt="2021-12-31T20:30:36.672" v="946" actId="113"/>
          <ac:spMkLst>
            <pc:docMk/>
            <pc:sldMk cId="4120417026" sldId="41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3:26.129" v="1004"/>
        <pc:sldMkLst>
          <pc:docMk/>
          <pc:sldMk cId="4120417026" sldId="417"/>
        </pc:sldMkLst>
        <pc:spChg chg="mod">
          <ac:chgData name="Sharma Computer Academy" userId="08476b32c11f4418" providerId="LiveId" clId="{51B4842D-E398-4276-8952-231DCB8D6BEE}" dt="2021-12-31T20:33:07.621" v="998" actId="113"/>
          <ac:spMkLst>
            <pc:docMk/>
            <pc:sldMk cId="4120417026" sldId="41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28:37.885" v="915" actId="113"/>
        <pc:sldMkLst>
          <pc:docMk/>
          <pc:sldMk cId="4120417026" sldId="418"/>
        </pc:sldMkLst>
        <pc:spChg chg="mod">
          <ac:chgData name="Sharma Computer Academy" userId="08476b32c11f4418" providerId="LiveId" clId="{51B4842D-E398-4276-8952-231DCB8D6BEE}" dt="2021-12-31T20:28:37.885" v="915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5:19.670" v="1050" actId="113"/>
        <pc:sldMkLst>
          <pc:docMk/>
          <pc:sldMk cId="1594430930" sldId="419"/>
        </pc:sldMkLst>
        <pc:spChg chg="mod">
          <ac:chgData name="Sharma Computer Academy" userId="08476b32c11f4418" providerId="LiveId" clId="{51B4842D-E398-4276-8952-231DCB8D6BEE}" dt="2021-12-31T20:35:19.670" v="1050" actId="113"/>
          <ac:spMkLst>
            <pc:docMk/>
            <pc:sldMk cId="1594430930" sldId="4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8:01.421" v="1077" actId="113"/>
        <pc:sldMkLst>
          <pc:docMk/>
          <pc:sldMk cId="1594430930" sldId="437"/>
        </pc:sldMkLst>
        <pc:spChg chg="mod">
          <ac:chgData name="Sharma Computer Academy" userId="08476b32c11f4418" providerId="LiveId" clId="{51B4842D-E398-4276-8952-231DCB8D6BEE}" dt="2021-12-31T20:38:01.421" v="1077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41:15.442" v="1123"/>
        <pc:sldMkLst>
          <pc:docMk/>
          <pc:sldMk cId="1594430930" sldId="445"/>
        </pc:sldMkLst>
        <pc:spChg chg="mod">
          <ac:chgData name="Sharma Computer Academy" userId="08476b32c11f4418" providerId="LiveId" clId="{51B4842D-E398-4276-8952-231DCB8D6BEE}" dt="2021-12-31T20:41:04.608" v="1120" actId="113"/>
          <ac:spMkLst>
            <pc:docMk/>
            <pc:sldMk cId="1594430930" sldId="4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51B4842D-E398-4276-8952-231DCB8D6BEE}" dt="2022-01-07T20:39:24.860" v="1158" actId="47"/>
        <pc:sldMkLst>
          <pc:docMk/>
          <pc:sldMk cId="3146934144" sldId="489"/>
        </pc:sldMkLst>
      </pc:sldChg>
      <pc:sldChg chg="modSp mod">
        <pc:chgData name="Sharma Computer Academy" userId="08476b32c11f4418" providerId="LiveId" clId="{51B4842D-E398-4276-8952-231DCB8D6BEE}" dt="2022-01-07T20:33:07.992" v="1142" actId="20577"/>
        <pc:sldMkLst>
          <pc:docMk/>
          <pc:sldMk cId="491376924" sldId="497"/>
        </pc:sldMkLst>
        <pc:spChg chg="mod">
          <ac:chgData name="Sharma Computer Academy" userId="08476b32c11f4418" providerId="LiveId" clId="{51B4842D-E398-4276-8952-231DCB8D6BEE}" dt="2022-01-07T20:33:07.992" v="1142" actId="20577"/>
          <ac:spMkLst>
            <pc:docMk/>
            <pc:sldMk cId="491376924" sldId="4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2-01-07T20:33:59.157" v="1143" actId="113"/>
        <pc:sldMkLst>
          <pc:docMk/>
          <pc:sldMk cId="491376924" sldId="498"/>
        </pc:sldMkLst>
        <pc:spChg chg="mod">
          <ac:chgData name="Sharma Computer Academy" userId="08476b32c11f4418" providerId="LiveId" clId="{51B4842D-E398-4276-8952-231DCB8D6BEE}" dt="2022-01-07T20:33:59.157" v="1143" actId="113"/>
          <ac:spMkLst>
            <pc:docMk/>
            <pc:sldMk cId="491376924" sldId="49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2-01-07T20:35:42.546" v="1157" actId="20577"/>
        <pc:sldMkLst>
          <pc:docMk/>
          <pc:sldMk cId="491376924" sldId="499"/>
        </pc:sldMkLst>
        <pc:spChg chg="mod">
          <ac:chgData name="Sharma Computer Academy" userId="08476b32c11f4418" providerId="LiveId" clId="{51B4842D-E398-4276-8952-231DCB8D6BEE}" dt="2022-01-07T20:35:42.546" v="1157" actId="20577"/>
          <ac:spMkLst>
            <pc:docMk/>
            <pc:sldMk cId="491376924" sldId="4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2-01-07T20:48:01.157" v="1193" actId="20577"/>
        <pc:sldMkLst>
          <pc:docMk/>
          <pc:sldMk cId="3690951093" sldId="510"/>
        </pc:sldMkLst>
        <pc:spChg chg="mod">
          <ac:chgData name="Sharma Computer Academy" userId="08476b32c11f4418" providerId="LiveId" clId="{51B4842D-E398-4276-8952-231DCB8D6BEE}" dt="2022-01-07T20:48:01.157" v="1193" actId="20577"/>
          <ac:spMkLst>
            <pc:docMk/>
            <pc:sldMk cId="3690951093" sldId="5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1:17.239" v="958" actId="20577"/>
        <pc:sldMkLst>
          <pc:docMk/>
          <pc:sldMk cId="724591845" sldId="1192"/>
        </pc:sldMkLst>
        <pc:spChg chg="mod">
          <ac:chgData name="Sharma Computer Academy" userId="08476b32c11f4418" providerId="LiveId" clId="{51B4842D-E398-4276-8952-231DCB8D6BEE}" dt="2021-12-31T20:31:16.346" v="95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A38371C6-5B90-4F98-A7E3-A9CAD267072F}"/>
    <pc:docChg chg="delSld modSld">
      <pc:chgData name="Sharma Computer Academy" userId="08476b32c11f4418" providerId="LiveId" clId="{A38371C6-5B90-4F98-A7E3-A9CAD267072F}" dt="2022-01-09T09:28:50.623" v="7" actId="47"/>
      <pc:docMkLst>
        <pc:docMk/>
      </pc:docMkLst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10603856" sldId="25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991832643" sldId="507"/>
        </pc:sldMkLst>
      </pc:sldChg>
      <pc:sldChg chg="modSp mod">
        <pc:chgData name="Sharma Computer Academy" userId="08476b32c11f4418" providerId="LiveId" clId="{A38371C6-5B90-4F98-A7E3-A9CAD267072F}" dt="2022-01-09T09:28:24.704" v="6" actId="20577"/>
        <pc:sldMkLst>
          <pc:docMk/>
          <pc:sldMk cId="0" sldId="1169"/>
        </pc:sldMkLst>
        <pc:spChg chg="mod">
          <ac:chgData name="Sharma Computer Academy" userId="08476b32c11f4418" providerId="LiveId" clId="{A38371C6-5B90-4F98-A7E3-A9CAD267072F}" dt="2022-01-09T09:28:24.704" v="6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A38371C6-5B90-4F98-A7E3-A9CAD267072F}" dt="2022-01-09T09:28:50.623" v="7" actId="47"/>
        <pc:sldMkLst>
          <pc:docMk/>
          <pc:sldMk cId="3222212206" sldId="1222"/>
        </pc:sldMkLst>
      </pc:sldChg>
    </pc:docChg>
  </pc:docChgLst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19-Part 8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TreeMap</a:t>
            </a:r>
            <a:r>
              <a:rPr lang="en-US" b="1" dirty="0"/>
              <a:t>( )</a:t>
            </a:r>
            <a:endParaRPr lang="en-IN" b="1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dirty="0">
                <a:solidFill>
                  <a:srgbClr val="C00000"/>
                </a:solidFill>
              </a:rPr>
              <a:t>new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empty tree map</a:t>
            </a:r>
            <a:r>
              <a:rPr lang="en-IN" dirty="0"/>
              <a:t>, using the </a:t>
            </a:r>
            <a:r>
              <a:rPr lang="en-IN" b="1" dirty="0">
                <a:solidFill>
                  <a:srgbClr val="7030A0"/>
                </a:solidFill>
              </a:rPr>
              <a:t>natural ordering</a:t>
            </a:r>
            <a:r>
              <a:rPr lang="en-IN" dirty="0"/>
              <a:t> of its keys. </a:t>
            </a:r>
            <a:r>
              <a:rPr lang="en-IN" b="1" dirty="0">
                <a:solidFill>
                  <a:srgbClr val="C00000"/>
                </a:solidFill>
              </a:rPr>
              <a:t>All keys </a:t>
            </a:r>
            <a:r>
              <a:rPr lang="en-IN" dirty="0"/>
              <a:t>inserted into the </a:t>
            </a:r>
            <a:r>
              <a:rPr lang="en-IN" b="1" dirty="0">
                <a:solidFill>
                  <a:srgbClr val="0070C0"/>
                </a:solidFill>
              </a:rPr>
              <a:t>map</a:t>
            </a:r>
            <a:r>
              <a:rPr lang="en-IN" dirty="0"/>
              <a:t> must </a:t>
            </a:r>
            <a:r>
              <a:rPr lang="en-IN" b="1" dirty="0"/>
              <a:t>implement</a:t>
            </a:r>
            <a:r>
              <a:rPr lang="en-IN" dirty="0"/>
              <a:t> the 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 interface.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TreeMap</a:t>
            </a:r>
            <a:r>
              <a:rPr lang="en-IN" b="1" dirty="0"/>
              <a:t>(Comparator)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empty tree map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ordered</a:t>
            </a:r>
            <a:r>
              <a:rPr lang="en-IN" dirty="0"/>
              <a:t> according to the given </a:t>
            </a:r>
            <a:r>
              <a:rPr lang="en-IN" dirty="0">
                <a:solidFill>
                  <a:srgbClr val="0070C0"/>
                </a:solidFill>
              </a:rPr>
              <a:t>Comparator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TreeMap</a:t>
            </a:r>
            <a:r>
              <a:rPr lang="en-US" b="1" dirty="0"/>
              <a:t>(Map)</a:t>
            </a:r>
            <a:endParaRPr lang="en-IN" b="1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new tree map </a:t>
            </a:r>
            <a:r>
              <a:rPr lang="en-IN" dirty="0"/>
              <a:t>containing the </a:t>
            </a:r>
            <a:r>
              <a:rPr lang="en-IN" b="1" dirty="0">
                <a:solidFill>
                  <a:srgbClr val="00B050"/>
                </a:solidFill>
              </a:rPr>
              <a:t>same mappings </a:t>
            </a:r>
            <a:r>
              <a:rPr lang="en-IN" dirty="0"/>
              <a:t>as the </a:t>
            </a:r>
            <a:r>
              <a:rPr lang="en-IN" b="1" dirty="0">
                <a:solidFill>
                  <a:srgbClr val="7030A0"/>
                </a:solidFill>
              </a:rPr>
              <a:t>given map</a:t>
            </a:r>
            <a:r>
              <a:rPr lang="en-IN" dirty="0"/>
              <a:t>, ordered according to the </a:t>
            </a:r>
            <a:r>
              <a:rPr lang="en-IN" i="1" dirty="0">
                <a:solidFill>
                  <a:srgbClr val="0070C0"/>
                </a:solidFill>
              </a:rPr>
              <a:t>natural ordering</a:t>
            </a:r>
            <a:r>
              <a:rPr lang="en-IN" dirty="0"/>
              <a:t> of its keys. </a:t>
            </a:r>
            <a:r>
              <a:rPr lang="en-IN" b="1" dirty="0">
                <a:solidFill>
                  <a:srgbClr val="00B050"/>
                </a:solidFill>
              </a:rPr>
              <a:t>All keys </a:t>
            </a:r>
            <a:r>
              <a:rPr lang="en-IN" dirty="0"/>
              <a:t>inserted into the new map must implement the </a:t>
            </a:r>
            <a:r>
              <a:rPr lang="en-IN" dirty="0">
                <a:solidFill>
                  <a:srgbClr val="0070C0"/>
                </a:solidFill>
              </a:rPr>
              <a:t>Comparable</a:t>
            </a:r>
            <a:r>
              <a:rPr lang="en-IN" dirty="0"/>
              <a:t> interface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TreeMap</a:t>
            </a:r>
            <a:r>
              <a:rPr lang="en-IN" b="1" dirty="0"/>
              <a:t>(</a:t>
            </a:r>
            <a:r>
              <a:rPr lang="en-IN" b="1" dirty="0" err="1"/>
              <a:t>SortedMap</a:t>
            </a:r>
            <a:r>
              <a:rPr lang="en-IN" b="1" dirty="0"/>
              <a:t>)</a:t>
            </a: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new tree map </a:t>
            </a:r>
            <a:r>
              <a:rPr lang="en-IN" dirty="0"/>
              <a:t>containing the </a:t>
            </a:r>
            <a:r>
              <a:rPr lang="en-IN" b="1" dirty="0">
                <a:solidFill>
                  <a:srgbClr val="7030A0"/>
                </a:solidFill>
              </a:rPr>
              <a:t>same mappings </a:t>
            </a:r>
          </a:p>
          <a:p>
            <a:pPr>
              <a:buNone/>
            </a:pPr>
            <a:r>
              <a:rPr lang="en-IN" dirty="0"/>
              <a:t>and using the </a:t>
            </a:r>
            <a:r>
              <a:rPr lang="en-IN" b="1" dirty="0">
                <a:solidFill>
                  <a:srgbClr val="C00000"/>
                </a:solidFill>
              </a:rPr>
              <a:t>same ordering </a:t>
            </a:r>
            <a:r>
              <a:rPr lang="en-IN" dirty="0"/>
              <a:t>as the specified </a:t>
            </a:r>
            <a:r>
              <a:rPr lang="en-IN" dirty="0" err="1">
                <a:solidFill>
                  <a:srgbClr val="0070C0"/>
                </a:solidFill>
              </a:rPr>
              <a:t>SortedMap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dirty="0" err="1">
                <a:solidFill>
                  <a:srgbClr val="0070C0"/>
                </a:solidFill>
              </a:rPr>
              <a:t>java.util.Queue</a:t>
            </a:r>
            <a:r>
              <a:rPr lang="en-IN" dirty="0"/>
              <a:t> interface is a subtype of the </a:t>
            </a:r>
            <a:r>
              <a:rPr lang="en-IN" dirty="0" err="1">
                <a:solidFill>
                  <a:srgbClr val="0070C0"/>
                </a:solidFill>
              </a:rPr>
              <a:t>java.util.Collection</a:t>
            </a:r>
            <a:r>
              <a:rPr lang="en-IN" dirty="0"/>
              <a:t> interface.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represents an </a:t>
            </a:r>
            <a:r>
              <a:rPr lang="en-IN" b="1" dirty="0">
                <a:solidFill>
                  <a:srgbClr val="00B050"/>
                </a:solidFill>
              </a:rPr>
              <a:t>ordered list of objects </a:t>
            </a:r>
            <a:r>
              <a:rPr lang="en-IN" dirty="0"/>
              <a:t>just like a </a:t>
            </a:r>
            <a:r>
              <a:rPr lang="en-IN" b="1" dirty="0">
                <a:solidFill>
                  <a:schemeClr val="tx2"/>
                </a:solidFill>
              </a:rPr>
              <a:t>List </a:t>
            </a:r>
            <a:r>
              <a:rPr lang="en-IN" dirty="0"/>
              <a:t>but with a </a:t>
            </a:r>
            <a:r>
              <a:rPr lang="en-IN" b="1" dirty="0">
                <a:solidFill>
                  <a:srgbClr val="7030A0"/>
                </a:solidFill>
              </a:rPr>
              <a:t>slight difference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supports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ordering of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C00000"/>
                </a:solidFill>
              </a:rPr>
              <a:t>first-in-first-out </a:t>
            </a:r>
            <a:r>
              <a:rPr lang="en-IN" dirty="0">
                <a:solidFill>
                  <a:srgbClr val="FF0000"/>
                </a:solidFill>
              </a:rPr>
              <a:t>(FIFO) </a:t>
            </a:r>
            <a:r>
              <a:rPr lang="en-IN" dirty="0"/>
              <a:t>basis. </a:t>
            </a:r>
          </a:p>
          <a:p>
            <a:endParaRPr lang="en-IN" dirty="0"/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FIFO</a:t>
            </a:r>
            <a:r>
              <a:rPr lang="en-IN" dirty="0"/>
              <a:t> means that the </a:t>
            </a:r>
            <a:r>
              <a:rPr lang="en-IN" b="1" dirty="0">
                <a:solidFill>
                  <a:srgbClr val="7030A0"/>
                </a:solidFill>
              </a:rPr>
              <a:t>element first added </a:t>
            </a:r>
            <a:r>
              <a:rPr lang="en-IN" dirty="0"/>
              <a:t>will be the </a:t>
            </a:r>
            <a:r>
              <a:rPr lang="en-IN" b="1" dirty="0">
                <a:solidFill>
                  <a:srgbClr val="00B050"/>
                </a:solidFill>
              </a:rPr>
              <a:t>first we get</a:t>
            </a:r>
            <a:r>
              <a:rPr lang="en-IN" dirty="0"/>
              <a:t> when </a:t>
            </a:r>
            <a:r>
              <a:rPr lang="en-IN" b="1" dirty="0">
                <a:solidFill>
                  <a:schemeClr val="tx2"/>
                </a:solidFill>
              </a:rPr>
              <a:t>retrieving elements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is in contrast to a </a:t>
            </a:r>
            <a:r>
              <a:rPr lang="en-IN" b="1" dirty="0">
                <a:solidFill>
                  <a:srgbClr val="0070C0"/>
                </a:solidFill>
              </a:rPr>
              <a:t>List</a:t>
            </a:r>
            <a:r>
              <a:rPr lang="en-IN" b="1" dirty="0"/>
              <a:t> </a:t>
            </a:r>
            <a:r>
              <a:rPr lang="en-IN" dirty="0"/>
              <a:t>in which </a:t>
            </a:r>
            <a:r>
              <a:rPr lang="en-IN" b="1" dirty="0">
                <a:solidFill>
                  <a:srgbClr val="002060"/>
                </a:solidFill>
              </a:rPr>
              <a:t>we can choose </a:t>
            </a:r>
            <a:r>
              <a:rPr lang="en-IN" dirty="0"/>
              <a:t>which </a:t>
            </a:r>
            <a:r>
              <a:rPr lang="en-IN" b="1" dirty="0">
                <a:solidFill>
                  <a:schemeClr val="tx2"/>
                </a:solidFill>
              </a:rPr>
              <a:t>element to retrieve </a:t>
            </a:r>
            <a:r>
              <a:rPr lang="en-IN" dirty="0"/>
              <a:t>by passing an </a:t>
            </a:r>
            <a:r>
              <a:rPr lang="en-IN" b="1" dirty="0">
                <a:solidFill>
                  <a:srgbClr val="7030A0"/>
                </a:solidFill>
              </a:rPr>
              <a:t>index</a:t>
            </a:r>
            <a:r>
              <a:rPr lang="en-IN" dirty="0"/>
              <a:t> to its </a:t>
            </a:r>
            <a:r>
              <a:rPr lang="en-IN" b="1" dirty="0">
                <a:solidFill>
                  <a:srgbClr val="0070C0"/>
                </a:solidFill>
              </a:rPr>
              <a:t>get()</a:t>
            </a:r>
            <a:r>
              <a:rPr lang="en-IN" dirty="0"/>
              <a:t> method.</a:t>
            </a:r>
          </a:p>
        </p:txBody>
      </p:sp>
    </p:spTree>
    <p:extLst>
      <p:ext uri="{BB962C8B-B14F-4D97-AF65-F5344CB8AC3E}">
        <p14:creationId xmlns:p14="http://schemas.microsoft.com/office/powerpoint/2010/main" val="145795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Interface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Besides basic Collection operations</a:t>
            </a:r>
            <a:r>
              <a:rPr lang="en-IN" dirty="0"/>
              <a:t>, queues provide additional </a:t>
            </a:r>
            <a:r>
              <a:rPr lang="en-IN" b="1" dirty="0">
                <a:solidFill>
                  <a:srgbClr val="00B050"/>
                </a:solidFill>
              </a:rPr>
              <a:t>insertion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removal</a:t>
            </a:r>
            <a:r>
              <a:rPr lang="en-IN" dirty="0"/>
              <a:t>, and </a:t>
            </a:r>
            <a:r>
              <a:rPr lang="en-IN" b="1" dirty="0">
                <a:solidFill>
                  <a:srgbClr val="00B050"/>
                </a:solidFill>
              </a:rPr>
              <a:t>inspection </a:t>
            </a:r>
            <a:r>
              <a:rPr lang="en-IN" dirty="0"/>
              <a:t>operations. </a:t>
            </a:r>
          </a:p>
          <a:p>
            <a:endParaRPr lang="en-IN" dirty="0"/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public interface Queue extends Collection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{ 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Object element(); </a:t>
            </a:r>
          </a:p>
          <a:p>
            <a:pPr>
              <a:buNone/>
            </a:pPr>
            <a:r>
              <a:rPr lang="en-IN" i="1" dirty="0" err="1">
                <a:solidFill>
                  <a:srgbClr val="0070C0"/>
                </a:solidFill>
              </a:rPr>
              <a:t>boolean</a:t>
            </a:r>
            <a:r>
              <a:rPr lang="en-IN" i="1" dirty="0">
                <a:solidFill>
                  <a:srgbClr val="0070C0"/>
                </a:solidFill>
              </a:rPr>
              <a:t> offer(Object e); 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Object peek(); 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Object poll(); </a:t>
            </a:r>
          </a:p>
          <a:p>
            <a:pPr>
              <a:buNone/>
            </a:pPr>
            <a:r>
              <a:rPr lang="en-IN" i="1">
                <a:solidFill>
                  <a:srgbClr val="0070C0"/>
                </a:solidFill>
              </a:rPr>
              <a:t>Object </a:t>
            </a:r>
            <a:r>
              <a:rPr lang="en-IN" i="1" dirty="0">
                <a:solidFill>
                  <a:srgbClr val="0070C0"/>
                </a:solidFill>
              </a:rPr>
              <a:t>remove(); 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9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Each Queue method </a:t>
            </a:r>
            <a:r>
              <a:rPr lang="en-IN" dirty="0"/>
              <a:t>exists in </a:t>
            </a:r>
            <a:r>
              <a:rPr lang="en-IN" b="1" dirty="0">
                <a:solidFill>
                  <a:schemeClr val="tx2"/>
                </a:solidFill>
              </a:rPr>
              <a:t>two forms: 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/>
              <a:t>(1) one throws an </a:t>
            </a:r>
            <a:r>
              <a:rPr lang="en-IN" b="1" dirty="0">
                <a:solidFill>
                  <a:srgbClr val="7030A0"/>
                </a:solidFill>
              </a:rPr>
              <a:t>exception</a:t>
            </a:r>
            <a:r>
              <a:rPr lang="en-IN" dirty="0"/>
              <a:t> if the </a:t>
            </a:r>
            <a:r>
              <a:rPr lang="en-IN" b="1" dirty="0">
                <a:solidFill>
                  <a:srgbClr val="002060"/>
                </a:solidFill>
              </a:rPr>
              <a:t>operation fails</a:t>
            </a:r>
            <a:r>
              <a:rPr lang="en-IN" dirty="0"/>
              <a:t>, and </a:t>
            </a:r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/>
              <a:t>(2) the other </a:t>
            </a:r>
            <a:r>
              <a:rPr lang="en-IN" b="1" dirty="0">
                <a:solidFill>
                  <a:schemeClr val="tx2"/>
                </a:solidFill>
              </a:rPr>
              <a:t>returns a special value </a:t>
            </a:r>
            <a:r>
              <a:rPr lang="en-IN" dirty="0"/>
              <a:t>if the </a:t>
            </a:r>
            <a:r>
              <a:rPr lang="en-IN" b="1" dirty="0">
                <a:solidFill>
                  <a:srgbClr val="002060"/>
                </a:solidFill>
              </a:rPr>
              <a:t>operation fails </a:t>
            </a:r>
            <a:r>
              <a:rPr lang="en-IN" dirty="0"/>
              <a:t>(either null or false, depending on the operation).</a:t>
            </a:r>
          </a:p>
        </p:txBody>
      </p:sp>
    </p:spTree>
    <p:extLst>
      <p:ext uri="{BB962C8B-B14F-4D97-AF65-F5344CB8AC3E}">
        <p14:creationId xmlns:p14="http://schemas.microsoft.com/office/powerpoint/2010/main" val="12058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Methods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1" y="1857362"/>
          <a:ext cx="8572560" cy="392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273">
                <a:tc>
                  <a:txBody>
                    <a:bodyPr/>
                    <a:lstStyle/>
                    <a:p>
                      <a:r>
                        <a:rPr lang="en-IN" sz="2000" dirty="0"/>
                        <a:t>Type of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Returns special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273">
                <a:tc>
                  <a:txBody>
                    <a:bodyPr/>
                    <a:lstStyle/>
                    <a:p>
                      <a:r>
                        <a:rPr lang="en-IN" b="1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add(e)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offer(e)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273">
                <a:tc>
                  <a:txBody>
                    <a:bodyPr/>
                    <a:lstStyle/>
                    <a:p>
                      <a:r>
                        <a:rPr lang="en-IN" b="1" dirty="0"/>
                        <a:t>Remove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0000"/>
                          </a:solidFill>
                        </a:rPr>
                        <a:t>poll()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73">
                <a:tc>
                  <a:txBody>
                    <a:bodyPr/>
                    <a:lstStyle/>
                    <a:p>
                      <a:r>
                        <a:rPr lang="en-IN" b="1" dirty="0"/>
                        <a:t>Examine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element()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peek()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3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Description ( add() v/s offer( 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add()</a:t>
            </a:r>
            <a:r>
              <a:rPr lang="en-IN" b="1" dirty="0"/>
              <a:t> </a:t>
            </a:r>
            <a:r>
              <a:rPr lang="en-IN" dirty="0"/>
              <a:t>method, which </a:t>
            </a:r>
            <a:r>
              <a:rPr lang="en-IN" dirty="0">
                <a:solidFill>
                  <a:srgbClr val="0070C0"/>
                </a:solidFill>
              </a:rPr>
              <a:t>Queue</a:t>
            </a:r>
            <a:r>
              <a:rPr lang="en-IN" dirty="0"/>
              <a:t> inherits from </a:t>
            </a:r>
            <a:r>
              <a:rPr lang="en-IN" dirty="0">
                <a:solidFill>
                  <a:srgbClr val="0070C0"/>
                </a:solidFill>
              </a:rPr>
              <a:t>Collection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inserts an element </a:t>
            </a:r>
            <a:r>
              <a:rPr lang="en-IN" dirty="0"/>
              <a:t>unless it would </a:t>
            </a:r>
            <a:r>
              <a:rPr lang="en-IN" b="1" dirty="0">
                <a:solidFill>
                  <a:srgbClr val="C00000"/>
                </a:solidFill>
              </a:rPr>
              <a:t>violate</a:t>
            </a:r>
            <a:r>
              <a:rPr lang="en-IN" dirty="0"/>
              <a:t> the queue's </a:t>
            </a:r>
            <a:r>
              <a:rPr lang="en-IN" b="1" dirty="0">
                <a:solidFill>
                  <a:srgbClr val="00B050"/>
                </a:solidFill>
              </a:rPr>
              <a:t>capacity restrictions</a:t>
            </a:r>
            <a:r>
              <a:rPr lang="en-IN" dirty="0"/>
              <a:t>, in which case it throws </a:t>
            </a:r>
            <a:r>
              <a:rPr lang="en-IN" dirty="0" err="1">
                <a:solidFill>
                  <a:srgbClr val="0070C0"/>
                </a:solidFill>
              </a:rPr>
              <a:t>IllegalStateException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offer() </a:t>
            </a:r>
            <a:r>
              <a:rPr lang="en-IN" dirty="0"/>
              <a:t>method, which is </a:t>
            </a:r>
            <a:r>
              <a:rPr lang="en-IN" b="1" dirty="0">
                <a:solidFill>
                  <a:schemeClr val="tx2"/>
                </a:solidFill>
              </a:rPr>
              <a:t>intended solely </a:t>
            </a:r>
            <a:r>
              <a:rPr lang="en-IN" dirty="0"/>
              <a:t>for use on </a:t>
            </a:r>
            <a:r>
              <a:rPr lang="en-IN" b="1" dirty="0">
                <a:solidFill>
                  <a:srgbClr val="7030A0"/>
                </a:solidFill>
              </a:rPr>
              <a:t>bounded queues</a:t>
            </a:r>
            <a:r>
              <a:rPr lang="en-IN" dirty="0"/>
              <a:t>, differs from </a:t>
            </a:r>
            <a:r>
              <a:rPr lang="en-IN" b="1" dirty="0">
                <a:solidFill>
                  <a:srgbClr val="0070C0"/>
                </a:solidFill>
              </a:rPr>
              <a:t>add() </a:t>
            </a:r>
            <a:r>
              <a:rPr lang="en-IN" dirty="0"/>
              <a:t>only in that it </a:t>
            </a:r>
            <a:r>
              <a:rPr lang="en-IN" b="1" dirty="0">
                <a:solidFill>
                  <a:srgbClr val="00B050"/>
                </a:solidFill>
              </a:rPr>
              <a:t>indicates failure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insert an element </a:t>
            </a:r>
            <a:r>
              <a:rPr lang="en-IN" dirty="0"/>
              <a:t>by </a:t>
            </a:r>
            <a:r>
              <a:rPr lang="en-IN" b="1" dirty="0">
                <a:solidFill>
                  <a:srgbClr val="7030A0"/>
                </a:solidFill>
              </a:rPr>
              <a:t>returning false.</a:t>
            </a:r>
          </a:p>
        </p:txBody>
      </p:sp>
    </p:spTree>
    <p:extLst>
      <p:ext uri="{BB962C8B-B14F-4D97-AF65-F5344CB8AC3E}">
        <p14:creationId xmlns:p14="http://schemas.microsoft.com/office/powerpoint/2010/main" val="25966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Description ( remove() v/s poll( 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 </a:t>
            </a:r>
            <a:r>
              <a:rPr lang="en-IN" dirty="0">
                <a:solidFill>
                  <a:srgbClr val="0070C0"/>
                </a:solidFill>
              </a:rPr>
              <a:t>remove( )</a:t>
            </a:r>
            <a:r>
              <a:rPr lang="en-IN" dirty="0"/>
              <a:t> and </a:t>
            </a:r>
            <a:r>
              <a:rPr lang="en-IN" dirty="0">
                <a:solidFill>
                  <a:srgbClr val="0070C0"/>
                </a:solidFill>
              </a:rPr>
              <a:t>poll()</a:t>
            </a:r>
            <a:r>
              <a:rPr lang="en-IN" dirty="0"/>
              <a:t> methods both </a:t>
            </a:r>
            <a:r>
              <a:rPr lang="en-IN" b="1" dirty="0">
                <a:solidFill>
                  <a:schemeClr val="tx2"/>
                </a:solidFill>
              </a:rPr>
              <a:t>remove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return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head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queue.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Exactly</a:t>
            </a:r>
            <a:r>
              <a:rPr lang="en-IN" dirty="0"/>
              <a:t> which element </a:t>
            </a:r>
            <a:r>
              <a:rPr lang="en-IN" b="1" dirty="0">
                <a:solidFill>
                  <a:srgbClr val="0070C0"/>
                </a:solidFill>
              </a:rPr>
              <a:t>gets removed </a:t>
            </a:r>
            <a:r>
              <a:rPr lang="en-IN" dirty="0"/>
              <a:t>is a function of the </a:t>
            </a:r>
            <a:r>
              <a:rPr lang="en-IN" b="1" dirty="0">
                <a:solidFill>
                  <a:srgbClr val="00B050"/>
                </a:solidFill>
              </a:rPr>
              <a:t>queue's ordering policy. </a:t>
            </a:r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remove() </a:t>
            </a:r>
            <a:r>
              <a:rPr lang="en-IN" dirty="0"/>
              <a:t>and </a:t>
            </a:r>
            <a:r>
              <a:rPr lang="en-IN" b="1" dirty="0">
                <a:solidFill>
                  <a:srgbClr val="0070C0"/>
                </a:solidFill>
              </a:rPr>
              <a:t>poll() </a:t>
            </a:r>
            <a:r>
              <a:rPr lang="en-IN" dirty="0"/>
              <a:t>methods </a:t>
            </a:r>
            <a:r>
              <a:rPr lang="en-IN" b="1" dirty="0">
                <a:solidFill>
                  <a:srgbClr val="C00000"/>
                </a:solidFill>
              </a:rPr>
              <a:t>differ in their </a:t>
            </a:r>
            <a:r>
              <a:rPr lang="en-IN" b="1" dirty="0" err="1">
                <a:solidFill>
                  <a:srgbClr val="C00000"/>
                </a:solidFill>
              </a:rPr>
              <a:t>behavior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only when the </a:t>
            </a:r>
            <a:r>
              <a:rPr lang="en-IN" b="1" dirty="0">
                <a:solidFill>
                  <a:srgbClr val="7030A0"/>
                </a:solidFill>
              </a:rPr>
              <a:t>queue is empty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Under these circumstances </a:t>
            </a:r>
            <a:r>
              <a:rPr lang="en-IN" dirty="0"/>
              <a:t>the method </a:t>
            </a:r>
            <a:r>
              <a:rPr lang="en-IN" b="1" dirty="0">
                <a:solidFill>
                  <a:srgbClr val="0070C0"/>
                </a:solidFill>
              </a:rPr>
              <a:t>remove( ) </a:t>
            </a:r>
            <a:r>
              <a:rPr lang="en-IN" dirty="0"/>
              <a:t>throws  </a:t>
            </a:r>
            <a:r>
              <a:rPr lang="en-IN" b="1" dirty="0" err="1">
                <a:solidFill>
                  <a:srgbClr val="002060"/>
                </a:solidFill>
              </a:rPr>
              <a:t>NoSuchElementException</a:t>
            </a:r>
            <a:r>
              <a:rPr lang="en-IN" dirty="0"/>
              <a:t>, while </a:t>
            </a:r>
            <a:r>
              <a:rPr lang="en-IN" b="1" dirty="0">
                <a:solidFill>
                  <a:srgbClr val="0070C0"/>
                </a:solidFill>
              </a:rPr>
              <a:t>poll() </a:t>
            </a:r>
            <a:r>
              <a:rPr lang="en-IN" dirty="0"/>
              <a:t>returns null.</a:t>
            </a:r>
          </a:p>
        </p:txBody>
      </p:sp>
    </p:spTree>
    <p:extLst>
      <p:ext uri="{BB962C8B-B14F-4D97-AF65-F5344CB8AC3E}">
        <p14:creationId xmlns:p14="http://schemas.microsoft.com/office/powerpoint/2010/main" val="17241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Description (element() v/s peek( ))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element( ) 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peek( )</a:t>
            </a:r>
            <a:r>
              <a:rPr lang="en-IN" b="1" dirty="0"/>
              <a:t> </a:t>
            </a:r>
            <a:r>
              <a:rPr lang="en-IN" dirty="0"/>
              <a:t>methods return, </a:t>
            </a:r>
            <a:r>
              <a:rPr lang="en-IN" dirty="0">
                <a:solidFill>
                  <a:srgbClr val="FF0000"/>
                </a:solidFill>
              </a:rPr>
              <a:t>but do not remove,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head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They differ </a:t>
            </a:r>
            <a:r>
              <a:rPr lang="en-IN" dirty="0"/>
              <a:t>from </a:t>
            </a:r>
            <a:r>
              <a:rPr lang="en-IN" b="1" dirty="0">
                <a:solidFill>
                  <a:srgbClr val="00B050"/>
                </a:solidFill>
              </a:rPr>
              <a:t>one another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precisely </a:t>
            </a:r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same fashion </a:t>
            </a:r>
            <a:r>
              <a:rPr lang="en-IN" dirty="0"/>
              <a:t>as </a:t>
            </a:r>
            <a:r>
              <a:rPr lang="en-IN" dirty="0">
                <a:solidFill>
                  <a:srgbClr val="0070C0"/>
                </a:solidFill>
              </a:rPr>
              <a:t>remove( ) </a:t>
            </a:r>
            <a:r>
              <a:rPr lang="en-IN" dirty="0"/>
              <a:t>and </a:t>
            </a:r>
            <a:r>
              <a:rPr lang="en-IN" dirty="0">
                <a:solidFill>
                  <a:srgbClr val="0070C0"/>
                </a:solidFill>
              </a:rPr>
              <a:t>poll().</a:t>
            </a:r>
          </a:p>
          <a:p>
            <a:endParaRPr lang="en-IN" dirty="0"/>
          </a:p>
          <a:p>
            <a:r>
              <a:rPr lang="en-IN" dirty="0"/>
              <a:t> If the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empty </a:t>
            </a:r>
            <a:r>
              <a:rPr lang="en-IN" dirty="0"/>
              <a:t>, then the method </a:t>
            </a:r>
            <a:r>
              <a:rPr lang="en-IN" b="1" dirty="0">
                <a:solidFill>
                  <a:srgbClr val="0070C0"/>
                </a:solidFill>
              </a:rPr>
              <a:t>element() </a:t>
            </a:r>
            <a:r>
              <a:rPr lang="en-IN" dirty="0"/>
              <a:t>throws </a:t>
            </a:r>
            <a:r>
              <a:rPr lang="en-IN" b="1" dirty="0" err="1">
                <a:solidFill>
                  <a:srgbClr val="7030A0"/>
                </a:solidFill>
              </a:rPr>
              <a:t>NoSuchElementException</a:t>
            </a:r>
            <a:r>
              <a:rPr lang="en-IN" b="1" dirty="0">
                <a:solidFill>
                  <a:srgbClr val="7030A0"/>
                </a:solidFill>
              </a:rPr>
              <a:t>, </a:t>
            </a:r>
            <a:r>
              <a:rPr lang="en-IN" dirty="0"/>
              <a:t>while </a:t>
            </a:r>
            <a:r>
              <a:rPr lang="en-IN" b="1" dirty="0">
                <a:solidFill>
                  <a:srgbClr val="0070C0"/>
                </a:solidFill>
              </a:rPr>
              <a:t>peek() </a:t>
            </a:r>
            <a:r>
              <a:rPr lang="en-IN" dirty="0"/>
              <a:t>returns</a:t>
            </a:r>
            <a:r>
              <a:rPr lang="en-IN" b="1" dirty="0">
                <a:solidFill>
                  <a:srgbClr val="00B050"/>
                </a:solidFill>
              </a:rPr>
              <a:t> null.</a:t>
            </a:r>
          </a:p>
        </p:txBody>
      </p:sp>
    </p:spTree>
    <p:extLst>
      <p:ext uri="{BB962C8B-B14F-4D97-AF65-F5344CB8AC3E}">
        <p14:creationId xmlns:p14="http://schemas.microsoft.com/office/powerpoint/2010/main" val="23765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Sort the following HashMap based on runs scored in descending order: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Map&lt;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String,Integer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&gt;players=new HashMap&lt;&gt;();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("rohit",150);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("virat",200);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("shikhar",120);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players.put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("kedar",140);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6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Ordering In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Queues typically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but not necessarily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order elements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FIFO</a:t>
            </a:r>
            <a:r>
              <a:rPr lang="en-IN" dirty="0"/>
              <a:t> (first-in-first-out) manner. </a:t>
            </a:r>
          </a:p>
          <a:p>
            <a:endParaRPr lang="en-IN" dirty="0"/>
          </a:p>
          <a:p>
            <a:endParaRPr lang="en-IN" b="1" dirty="0">
              <a:solidFill>
                <a:schemeClr val="tx2"/>
              </a:solidFill>
            </a:endParaRPr>
          </a:p>
          <a:p>
            <a:r>
              <a:rPr lang="en-IN" b="1" dirty="0">
                <a:solidFill>
                  <a:schemeClr val="tx2"/>
                </a:solidFill>
              </a:rPr>
              <a:t>Among the exceptions </a:t>
            </a:r>
            <a:r>
              <a:rPr lang="en-IN" dirty="0"/>
              <a:t>are </a:t>
            </a:r>
            <a:r>
              <a:rPr lang="en-IN" b="1" u="sng" dirty="0">
                <a:solidFill>
                  <a:srgbClr val="0070C0"/>
                </a:solidFill>
              </a:rPr>
              <a:t>priority queues</a:t>
            </a:r>
            <a:r>
              <a:rPr lang="en-IN" dirty="0"/>
              <a:t>, which </a:t>
            </a:r>
            <a:r>
              <a:rPr lang="en-IN" b="1" dirty="0">
                <a:solidFill>
                  <a:srgbClr val="00B050"/>
                </a:solidFill>
              </a:rPr>
              <a:t>order elements </a:t>
            </a:r>
            <a:r>
              <a:rPr lang="en-IN" dirty="0"/>
              <a:t>according to their </a:t>
            </a:r>
            <a:r>
              <a:rPr lang="en-IN" b="1" dirty="0">
                <a:solidFill>
                  <a:schemeClr val="tx2"/>
                </a:solidFill>
              </a:rPr>
              <a:t>values </a:t>
            </a:r>
          </a:p>
          <a:p>
            <a:endParaRPr lang="en-IN" dirty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Whatever ordering </a:t>
            </a:r>
            <a:r>
              <a:rPr lang="en-IN" dirty="0"/>
              <a:t>is used, the </a:t>
            </a:r>
            <a:r>
              <a:rPr lang="en-IN" b="1" dirty="0">
                <a:solidFill>
                  <a:schemeClr val="tx2"/>
                </a:solidFill>
              </a:rPr>
              <a:t>head of the queue </a:t>
            </a:r>
            <a:r>
              <a:rPr lang="en-IN" dirty="0"/>
              <a:t>is the </a:t>
            </a:r>
            <a:r>
              <a:rPr lang="en-IN" b="1" dirty="0">
                <a:solidFill>
                  <a:srgbClr val="00B050"/>
                </a:solidFill>
              </a:rPr>
              <a:t>element</a:t>
            </a:r>
            <a:r>
              <a:rPr lang="en-IN" dirty="0"/>
              <a:t> that would be </a:t>
            </a:r>
            <a:r>
              <a:rPr lang="en-IN" b="1" dirty="0">
                <a:solidFill>
                  <a:srgbClr val="002060"/>
                </a:solidFill>
              </a:rPr>
              <a:t>removed</a:t>
            </a:r>
            <a:r>
              <a:rPr lang="en-IN" dirty="0"/>
              <a:t> by a call to </a:t>
            </a:r>
            <a:r>
              <a:rPr lang="en-IN" b="1" dirty="0">
                <a:solidFill>
                  <a:srgbClr val="0070C0"/>
                </a:solidFill>
              </a:rPr>
              <a:t>remove()</a:t>
            </a:r>
            <a:r>
              <a:rPr lang="en-IN" b="1" dirty="0"/>
              <a:t> </a:t>
            </a:r>
            <a:r>
              <a:rPr lang="en-IN" dirty="0"/>
              <a:t>or </a:t>
            </a:r>
            <a:r>
              <a:rPr lang="en-IN" b="1" dirty="0">
                <a:solidFill>
                  <a:srgbClr val="0070C0"/>
                </a:solidFill>
              </a:rPr>
              <a:t>poll().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7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Ordering In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</a:t>
            </a:r>
            <a:r>
              <a:rPr lang="en-IN" b="1" dirty="0">
                <a:solidFill>
                  <a:srgbClr val="002060"/>
                </a:solidFill>
              </a:rPr>
              <a:t>a FIFO queue</a:t>
            </a:r>
            <a:r>
              <a:rPr lang="en-IN" dirty="0"/>
              <a:t>, all </a:t>
            </a:r>
            <a:r>
              <a:rPr lang="en-IN" b="1" dirty="0">
                <a:solidFill>
                  <a:srgbClr val="00B050"/>
                </a:solidFill>
              </a:rPr>
              <a:t>new elements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inserted </a:t>
            </a:r>
            <a:r>
              <a:rPr lang="en-IN" dirty="0"/>
              <a:t>at the </a:t>
            </a:r>
            <a:r>
              <a:rPr lang="en-IN" b="1" dirty="0">
                <a:solidFill>
                  <a:srgbClr val="0070C0"/>
                </a:solidFill>
              </a:rPr>
              <a:t>tail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Other kinds </a:t>
            </a:r>
            <a:r>
              <a:rPr lang="en-IN" dirty="0"/>
              <a:t>of </a:t>
            </a:r>
            <a:r>
              <a:rPr lang="en-IN" b="1" dirty="0">
                <a:solidFill>
                  <a:srgbClr val="002060"/>
                </a:solidFill>
              </a:rPr>
              <a:t>queues </a:t>
            </a:r>
            <a:r>
              <a:rPr lang="en-IN" dirty="0"/>
              <a:t>may use </a:t>
            </a:r>
            <a:r>
              <a:rPr lang="en-IN" b="1" dirty="0">
                <a:solidFill>
                  <a:srgbClr val="C00000"/>
                </a:solidFill>
              </a:rPr>
              <a:t>different placement rules.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Every Queue implementation </a:t>
            </a:r>
            <a:r>
              <a:rPr lang="en-IN" dirty="0"/>
              <a:t>must </a:t>
            </a:r>
            <a:r>
              <a:rPr lang="en-IN" b="1" dirty="0">
                <a:solidFill>
                  <a:srgbClr val="00B050"/>
                </a:solidFill>
              </a:rPr>
              <a:t>specify</a:t>
            </a:r>
            <a:r>
              <a:rPr lang="en-IN" dirty="0"/>
              <a:t> its </a:t>
            </a:r>
            <a:r>
              <a:rPr lang="en-IN" b="1" dirty="0">
                <a:solidFill>
                  <a:srgbClr val="002060"/>
                </a:solidFill>
              </a:rPr>
              <a:t>ordering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3624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and </a:t>
            </a:r>
            <a:r>
              <a:rPr lang="en-US" dirty="0" err="1"/>
              <a:t>UnBounded</a:t>
            </a:r>
            <a:r>
              <a:rPr lang="en-US" dirty="0"/>
              <a:t>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</a:t>
            </a:r>
            <a:r>
              <a:rPr lang="en-IN" b="1" dirty="0">
                <a:solidFill>
                  <a:srgbClr val="002060"/>
                </a:solidFill>
              </a:rPr>
              <a:t>possible</a:t>
            </a:r>
            <a:r>
              <a:rPr lang="en-IN" dirty="0"/>
              <a:t> for a </a:t>
            </a:r>
            <a:r>
              <a:rPr lang="en-IN" b="1" dirty="0">
                <a:solidFill>
                  <a:srgbClr val="C00000"/>
                </a:solidFill>
              </a:rPr>
              <a:t>Queue implementation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restrict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number of elements </a:t>
            </a:r>
            <a:r>
              <a:rPr lang="en-IN" dirty="0"/>
              <a:t>that it </a:t>
            </a:r>
            <a:r>
              <a:rPr lang="en-IN" b="1" dirty="0">
                <a:solidFill>
                  <a:srgbClr val="002060"/>
                </a:solidFill>
              </a:rPr>
              <a:t>holds</a:t>
            </a:r>
            <a:r>
              <a:rPr lang="en-IN" dirty="0"/>
              <a:t>; such queues are known as </a:t>
            </a:r>
            <a:r>
              <a:rPr lang="en-IN" b="1" u="sng" dirty="0">
                <a:solidFill>
                  <a:srgbClr val="0070C0"/>
                </a:solidFill>
              </a:rPr>
              <a:t>Bounded</a:t>
            </a:r>
            <a:r>
              <a:rPr lang="en-IN" b="1" u="sng" dirty="0"/>
              <a:t>.</a:t>
            </a:r>
            <a:r>
              <a:rPr lang="en-IN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While a queue </a:t>
            </a:r>
            <a:r>
              <a:rPr lang="en-US" dirty="0"/>
              <a:t>in which there is </a:t>
            </a:r>
            <a:r>
              <a:rPr lang="en-US" b="1" dirty="0">
                <a:solidFill>
                  <a:srgbClr val="00B050"/>
                </a:solidFill>
              </a:rPr>
              <a:t>no upper limit </a:t>
            </a:r>
            <a:r>
              <a:rPr lang="en-US" dirty="0"/>
              <a:t>specified is called an </a:t>
            </a:r>
            <a:r>
              <a:rPr lang="en-US" b="1" u="sng" dirty="0" err="1">
                <a:solidFill>
                  <a:srgbClr val="0070C0"/>
                </a:solidFill>
              </a:rPr>
              <a:t>UnBounded</a:t>
            </a:r>
            <a:r>
              <a:rPr lang="en-US" b="1" u="sng" dirty="0">
                <a:solidFill>
                  <a:srgbClr val="0070C0"/>
                </a:solidFill>
              </a:rPr>
              <a:t> Queue</a:t>
            </a:r>
            <a:endParaRPr lang="en-IN" b="1" u="sng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4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and </a:t>
            </a:r>
            <a:r>
              <a:rPr lang="en-US" dirty="0" err="1"/>
              <a:t>UnBounded</a:t>
            </a:r>
            <a:r>
              <a:rPr lang="en-US" dirty="0"/>
              <a:t>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Some Queue implementations </a:t>
            </a:r>
            <a:r>
              <a:rPr lang="en-IN" dirty="0"/>
              <a:t>in </a:t>
            </a:r>
            <a:r>
              <a:rPr lang="en-IN" b="1" dirty="0" err="1">
                <a:solidFill>
                  <a:srgbClr val="0070C0"/>
                </a:solidFill>
              </a:rPr>
              <a:t>java.util.concurrent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are bounded, but the implementations in </a:t>
            </a:r>
            <a:r>
              <a:rPr lang="en-IN" b="1" dirty="0" err="1">
                <a:solidFill>
                  <a:srgbClr val="0070C0"/>
                </a:solidFill>
              </a:rPr>
              <a:t>java.util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are not.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b="1" dirty="0" err="1">
                <a:solidFill>
                  <a:srgbClr val="0070C0"/>
                </a:solidFill>
              </a:rPr>
              <a:t>java.util.concurrent.ArrayBlockingQueue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u="sng" dirty="0">
                <a:solidFill>
                  <a:srgbClr val="00B050"/>
                </a:solidFill>
              </a:rPr>
              <a:t>bounded queue </a:t>
            </a:r>
            <a:r>
              <a:rPr lang="en-US" dirty="0"/>
              <a:t>, while </a:t>
            </a:r>
            <a:r>
              <a:rPr lang="en-US" b="1" dirty="0" err="1">
                <a:solidFill>
                  <a:srgbClr val="0070C0"/>
                </a:solidFill>
              </a:rPr>
              <a:t>PriorityQueue</a:t>
            </a:r>
            <a:r>
              <a:rPr lang="en-US" b="1" dirty="0"/>
              <a:t> </a:t>
            </a:r>
            <a:r>
              <a:rPr lang="en-US" dirty="0"/>
              <a:t>available in </a:t>
            </a:r>
            <a:r>
              <a:rPr lang="en-US" dirty="0" err="1">
                <a:solidFill>
                  <a:srgbClr val="0070C0"/>
                </a:solidFill>
              </a:rPr>
              <a:t>java.util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00B050"/>
                </a:solidFill>
              </a:rPr>
              <a:t>Unbounded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of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By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Queue implementations </a:t>
            </a:r>
            <a:r>
              <a:rPr lang="en-IN" dirty="0"/>
              <a:t>generally </a:t>
            </a:r>
            <a:r>
              <a:rPr lang="en-IN" b="1" dirty="0">
                <a:solidFill>
                  <a:srgbClr val="7030A0"/>
                </a:solidFill>
              </a:rPr>
              <a:t>do not allow insertion </a:t>
            </a:r>
            <a:r>
              <a:rPr lang="en-IN" dirty="0"/>
              <a:t>of </a:t>
            </a:r>
            <a:r>
              <a:rPr lang="en-IN" b="1" dirty="0">
                <a:solidFill>
                  <a:srgbClr val="C00000"/>
                </a:solidFill>
              </a:rPr>
              <a:t>null </a:t>
            </a:r>
            <a:r>
              <a:rPr lang="en-IN" dirty="0"/>
              <a:t>elements. </a:t>
            </a:r>
          </a:p>
          <a:p>
            <a:endParaRPr lang="en-IN" dirty="0"/>
          </a:p>
          <a:p>
            <a:r>
              <a:rPr lang="en-IN" dirty="0"/>
              <a:t>The 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 implementation, which was </a:t>
            </a:r>
            <a:r>
              <a:rPr lang="en-IN" b="1" dirty="0">
                <a:solidFill>
                  <a:srgbClr val="00B050"/>
                </a:solidFill>
              </a:rPr>
              <a:t>retrofitted</a:t>
            </a:r>
            <a:r>
              <a:rPr lang="en-IN" dirty="0"/>
              <a:t> to implement </a:t>
            </a:r>
            <a:r>
              <a:rPr lang="en-IN" dirty="0">
                <a:solidFill>
                  <a:srgbClr val="0070C0"/>
                </a:solidFill>
              </a:rPr>
              <a:t>Queue</a:t>
            </a:r>
            <a:r>
              <a:rPr lang="en-IN" dirty="0"/>
              <a:t>, is an </a:t>
            </a:r>
            <a:r>
              <a:rPr lang="en-IN" b="1" u="sng" dirty="0">
                <a:solidFill>
                  <a:schemeClr val="tx2"/>
                </a:solidFill>
              </a:rPr>
              <a:t>exception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historical reasons, it permits null elements, but we should refrain from taking advantage of this. WHY ?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because null is used as a special return value by the </a:t>
            </a:r>
            <a:r>
              <a:rPr lang="en-IN" dirty="0">
                <a:solidFill>
                  <a:srgbClr val="FF0000"/>
                </a:solidFill>
              </a:rPr>
              <a:t>poll() </a:t>
            </a:r>
            <a:r>
              <a:rPr lang="en-IN" dirty="0">
                <a:solidFill>
                  <a:srgbClr val="0070C0"/>
                </a:solidFill>
              </a:rPr>
              <a:t> and </a:t>
            </a:r>
            <a:r>
              <a:rPr lang="en-IN" dirty="0">
                <a:solidFill>
                  <a:srgbClr val="FF0000"/>
                </a:solidFill>
              </a:rPr>
              <a:t>peek()</a:t>
            </a:r>
            <a:r>
              <a:rPr lang="en-IN" dirty="0">
                <a:solidFill>
                  <a:srgbClr val="0070C0"/>
                </a:solidFill>
              </a:rPr>
              <a:t> methods.</a:t>
            </a:r>
          </a:p>
        </p:txBody>
      </p:sp>
    </p:spTree>
    <p:extLst>
      <p:ext uri="{BB962C8B-B14F-4D97-AF65-F5344CB8AC3E}">
        <p14:creationId xmlns:p14="http://schemas.microsoft.com/office/powerpoint/2010/main" val="38295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Although , </a:t>
            </a:r>
            <a:r>
              <a:rPr lang="en-IN" b="1" dirty="0">
                <a:solidFill>
                  <a:srgbClr val="7030A0"/>
                </a:solidFill>
              </a:rPr>
              <a:t>Queue</a:t>
            </a:r>
            <a:r>
              <a:rPr lang="en-IN" dirty="0"/>
              <a:t> has </a:t>
            </a:r>
            <a:r>
              <a:rPr lang="en-IN" b="1" dirty="0">
                <a:solidFill>
                  <a:srgbClr val="00B050"/>
                </a:solidFill>
              </a:rPr>
              <a:t>many implementa</a:t>
            </a:r>
            <a:r>
              <a:rPr lang="en-IN" dirty="0"/>
              <a:t>tions but the </a:t>
            </a:r>
            <a:r>
              <a:rPr lang="en-IN" b="1" dirty="0">
                <a:solidFill>
                  <a:srgbClr val="002060"/>
                </a:solidFill>
              </a:rPr>
              <a:t>two most popular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common</a:t>
            </a:r>
            <a:r>
              <a:rPr lang="en-IN" dirty="0"/>
              <a:t> are :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java.util.LinkedList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 err="1">
                <a:solidFill>
                  <a:srgbClr val="C00000"/>
                </a:solidFill>
              </a:rPr>
              <a:t>java.util.PriorityQueue</a:t>
            </a:r>
            <a:endParaRPr lang="en-IN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14fig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2500306"/>
            <a:ext cx="4714908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pretty standard queue implementation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 stores its </a:t>
            </a:r>
            <a:r>
              <a:rPr lang="en-IN" b="1" dirty="0">
                <a:solidFill>
                  <a:srgbClr val="C00000"/>
                </a:solidFill>
              </a:rPr>
              <a:t>elements </a:t>
            </a:r>
            <a:r>
              <a:rPr lang="en-IN" dirty="0"/>
              <a:t>internally </a:t>
            </a:r>
            <a:r>
              <a:rPr lang="en-IN" b="1" dirty="0">
                <a:solidFill>
                  <a:srgbClr val="002060"/>
                </a:solidFill>
              </a:rPr>
              <a:t>according to their natural order </a:t>
            </a:r>
            <a:r>
              <a:rPr lang="en-IN" dirty="0"/>
              <a:t>(if they implement </a:t>
            </a:r>
            <a:r>
              <a:rPr lang="en-IN" dirty="0">
                <a:solidFill>
                  <a:srgbClr val="0070C0"/>
                </a:solidFill>
              </a:rPr>
              <a:t>Comparable</a:t>
            </a:r>
            <a:r>
              <a:rPr lang="en-IN" dirty="0"/>
              <a:t>), or according to a </a:t>
            </a:r>
            <a:r>
              <a:rPr lang="en-IN" b="1" dirty="0">
                <a:solidFill>
                  <a:srgbClr val="0070C0"/>
                </a:solidFill>
              </a:rPr>
              <a:t>Comparator</a:t>
            </a:r>
            <a:r>
              <a:rPr lang="en-IN" dirty="0"/>
              <a:t> passed to the </a:t>
            </a:r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1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LinkedList </a:t>
            </a:r>
            <a:r>
              <a:rPr lang="en-IN" dirty="0"/>
              <a:t>class is </a:t>
            </a:r>
            <a:r>
              <a:rPr lang="en-IN" b="1" dirty="0">
                <a:solidFill>
                  <a:srgbClr val="C00000"/>
                </a:solidFill>
              </a:rPr>
              <a:t>often used </a:t>
            </a:r>
            <a:r>
              <a:rPr lang="en-IN" dirty="0"/>
              <a:t>to store a </a:t>
            </a:r>
            <a:r>
              <a:rPr lang="en-IN" b="1" dirty="0">
                <a:solidFill>
                  <a:srgbClr val="00B050"/>
                </a:solidFill>
              </a:rPr>
              <a:t>list</a:t>
            </a:r>
            <a:r>
              <a:rPr lang="en-IN" dirty="0"/>
              <a:t>, or </a:t>
            </a:r>
            <a:r>
              <a:rPr lang="en-IN" b="1" dirty="0">
                <a:solidFill>
                  <a:srgbClr val="00B050"/>
                </a:solidFill>
              </a:rPr>
              <a:t>queue</a:t>
            </a:r>
            <a:r>
              <a:rPr lang="en-IN" dirty="0"/>
              <a:t>, of </a:t>
            </a:r>
            <a:r>
              <a:rPr lang="en-IN" b="1" dirty="0">
                <a:solidFill>
                  <a:srgbClr val="7030A0"/>
                </a:solidFill>
              </a:rPr>
              <a:t>work elements</a:t>
            </a:r>
            <a:r>
              <a:rPr lang="en-IN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tx2"/>
                </a:solidFill>
              </a:rPr>
              <a:t>represents</a:t>
            </a:r>
            <a:r>
              <a:rPr lang="en-US" dirty="0"/>
              <a:t> t</a:t>
            </a:r>
            <a:r>
              <a:rPr lang="en-IN" dirty="0"/>
              <a:t>asks </a:t>
            </a:r>
            <a:r>
              <a:rPr lang="en-IN" b="1" dirty="0">
                <a:solidFill>
                  <a:srgbClr val="00B050"/>
                </a:solidFill>
              </a:rPr>
              <a:t>waiting </a:t>
            </a:r>
            <a:r>
              <a:rPr lang="en-IN" dirty="0"/>
              <a:t>to be </a:t>
            </a:r>
            <a:r>
              <a:rPr lang="en-IN" b="1" dirty="0">
                <a:solidFill>
                  <a:srgbClr val="7030A0"/>
                </a:solidFill>
              </a:rPr>
              <a:t>executed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66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Queue &lt;String&gt;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myQueue.offer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("Monday");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myQueue.offer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("Tuesday");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flag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myQueue.offer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("Wednesday");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("Wednesday inserted successfully?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"+flag);</a:t>
            </a:r>
          </a:p>
        </p:txBody>
      </p:sp>
    </p:spTree>
    <p:extLst>
      <p:ext uri="{BB962C8B-B14F-4D97-AF65-F5344CB8AC3E}">
        <p14:creationId xmlns:p14="http://schemas.microsoft.com/office/powerpoint/2010/main" val="204671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 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myQueue.add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("Thursday");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myQueue.add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("Friday");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myQueue.add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("Weekend");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}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 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e)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e.printStackTrace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("Pick the head of the queue: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myQueue.peek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SortMap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Map&lt;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&gt;players=new HashMap&lt;&gt;();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("rohit",150);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("virat",200);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("shikhar",120);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players.put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("kedar",140);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("Before sorting");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for(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 e:players.entrySet())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endParaRPr lang="en-IN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head = null;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try 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head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myQueue.remove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("1) Push out " + head + " from the queue 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("and the new head is now: 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myQueue.element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 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NoSuchElementException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e.printStackTrace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461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head = </a:t>
            </a:r>
            <a:r>
              <a:rPr lang="en-IN" sz="2200" b="1" dirty="0" err="1">
                <a:latin typeface="Consolas" panose="020B0609020204030204" pitchFamily="49" charset="0"/>
              </a:rPr>
              <a:t>myQueue.poll</a:t>
            </a:r>
            <a:r>
              <a:rPr lang="en-IN" sz="2200" b="1" dirty="0"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IN" sz="22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System.out.print</a:t>
            </a:r>
            <a:r>
              <a:rPr lang="en-IN" sz="2200" b="1" dirty="0">
                <a:latin typeface="Consolas" panose="020B0609020204030204" pitchFamily="49" charset="0"/>
              </a:rPr>
              <a:t>("2) Push out " + head + " from the queue");</a:t>
            </a:r>
          </a:p>
          <a:p>
            <a:pPr>
              <a:buNone/>
            </a:pPr>
            <a:endParaRPr lang="en-IN" sz="22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("and the new head is now: "+</a:t>
            </a:r>
            <a:r>
              <a:rPr lang="en-IN" sz="2200" b="1" dirty="0" err="1">
                <a:latin typeface="Consolas" panose="020B0609020204030204" pitchFamily="49" charset="0"/>
              </a:rPr>
              <a:t>myQueue.peek</a:t>
            </a:r>
            <a:r>
              <a:rPr lang="en-IN" sz="2200" b="1" dirty="0"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IN" sz="22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("Does the queue contain 'Weekend'? " + </a:t>
            </a:r>
            <a:r>
              <a:rPr lang="en-IN" sz="2200" b="1" dirty="0" err="1">
                <a:latin typeface="Consolas" panose="020B0609020204030204" pitchFamily="49" charset="0"/>
              </a:rPr>
              <a:t>myQueue.contains</a:t>
            </a:r>
            <a:r>
              <a:rPr lang="en-IN" sz="2200" b="1" dirty="0">
                <a:latin typeface="Consolas" panose="020B0609020204030204" pitchFamily="49" charset="0"/>
              </a:rPr>
              <a:t>("Weekend"));</a:t>
            </a:r>
          </a:p>
          <a:p>
            <a:pPr>
              <a:buNone/>
            </a:pPr>
            <a:endParaRPr lang="en-IN" sz="2200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("Does the queue contain 'Monday'? " + </a:t>
            </a:r>
            <a:r>
              <a:rPr lang="en-IN" sz="2200" b="1" dirty="0" err="1">
                <a:latin typeface="Consolas" panose="020B0609020204030204" pitchFamily="49" charset="0"/>
              </a:rPr>
              <a:t>myQueue.contains</a:t>
            </a:r>
            <a:r>
              <a:rPr lang="en-IN" sz="2200" b="1" dirty="0">
                <a:latin typeface="Consolas" panose="020B0609020204030204" pitchFamily="49" charset="0"/>
              </a:rPr>
              <a:t>("Monday"));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36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Wednesday inserted successfully? true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Pick the head of the queue: Monday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1) Push out Monday from the queue and the new head is now: Tuesday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2) Push out Tuesday from the </a:t>
            </a:r>
            <a:r>
              <a:rPr lang="en-IN" dirty="0" err="1">
                <a:solidFill>
                  <a:srgbClr val="0070C0"/>
                </a:solidFill>
              </a:rPr>
              <a:t>queueand</a:t>
            </a:r>
            <a:r>
              <a:rPr lang="en-IN" dirty="0">
                <a:solidFill>
                  <a:srgbClr val="0070C0"/>
                </a:solidFill>
              </a:rPr>
              <a:t> the new head is now: Wednesday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Does the queue contain 'Weekend'? true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Does the queue contain 'Monday'? false</a:t>
            </a:r>
          </a:p>
        </p:txBody>
      </p:sp>
    </p:spTree>
    <p:extLst>
      <p:ext uri="{BB962C8B-B14F-4D97-AF65-F5344CB8AC3E}">
        <p14:creationId xmlns:p14="http://schemas.microsoft.com/office/powerpoint/2010/main" val="17133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PriorityQueue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 class was introduced in </a:t>
            </a:r>
            <a:r>
              <a:rPr lang="en-IN" b="1" dirty="0">
                <a:solidFill>
                  <a:srgbClr val="00B050"/>
                </a:solidFill>
              </a:rPr>
              <a:t>Java 1.5 </a:t>
            </a:r>
            <a:r>
              <a:rPr lang="en-IN" dirty="0"/>
              <a:t>and part of </a:t>
            </a:r>
            <a:r>
              <a:rPr lang="en-IN" b="1" dirty="0">
                <a:solidFill>
                  <a:schemeClr val="tx2"/>
                </a:solidFill>
              </a:rPr>
              <a:t>Java Collections Framework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 is an </a:t>
            </a:r>
            <a:r>
              <a:rPr lang="en-IN" b="1" dirty="0">
                <a:solidFill>
                  <a:srgbClr val="002060"/>
                </a:solidFill>
              </a:rPr>
              <a:t>unbounded queue </a:t>
            </a:r>
            <a:r>
              <a:rPr lang="en-IN" dirty="0"/>
              <a:t>based on a </a:t>
            </a:r>
            <a:r>
              <a:rPr lang="en-IN" b="1" dirty="0">
                <a:solidFill>
                  <a:srgbClr val="C00000"/>
                </a:solidFill>
              </a:rPr>
              <a:t>priority heap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elements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priority queue </a:t>
            </a:r>
            <a:r>
              <a:rPr lang="en-IN" dirty="0"/>
              <a:t>are </a:t>
            </a:r>
            <a:r>
              <a:rPr lang="en-IN" b="1" dirty="0">
                <a:solidFill>
                  <a:srgbClr val="002060"/>
                </a:solidFill>
              </a:rPr>
              <a:t>ordered</a:t>
            </a:r>
            <a:r>
              <a:rPr lang="en-IN" dirty="0"/>
              <a:t> by default in </a:t>
            </a:r>
            <a:r>
              <a:rPr lang="en-IN" b="1" dirty="0">
                <a:solidFill>
                  <a:srgbClr val="7030A0"/>
                </a:solidFill>
              </a:rPr>
              <a:t>natural order </a:t>
            </a:r>
            <a:r>
              <a:rPr lang="en-IN" dirty="0"/>
              <a:t>or we can provide a </a:t>
            </a:r>
            <a:r>
              <a:rPr lang="en-IN" b="1" dirty="0">
                <a:solidFill>
                  <a:srgbClr val="0070C0"/>
                </a:solidFill>
              </a:rPr>
              <a:t>Comparator </a:t>
            </a:r>
            <a:r>
              <a:rPr lang="en-IN" dirty="0"/>
              <a:t>for ordering at the time of </a:t>
            </a:r>
            <a:r>
              <a:rPr lang="en-IN" b="1" dirty="0">
                <a:solidFill>
                  <a:srgbClr val="C00000"/>
                </a:solidFill>
              </a:rPr>
              <a:t>instantiation </a:t>
            </a:r>
            <a:r>
              <a:rPr lang="en-IN" dirty="0"/>
              <a:t>of </a:t>
            </a:r>
            <a:r>
              <a:rPr lang="en-IN" b="1" dirty="0">
                <a:solidFill>
                  <a:srgbClr val="7030A0"/>
                </a:solidFill>
              </a:rPr>
              <a:t>queue.</a:t>
            </a:r>
          </a:p>
        </p:txBody>
      </p:sp>
    </p:spTree>
    <p:extLst>
      <p:ext uri="{BB962C8B-B14F-4D97-AF65-F5344CB8AC3E}">
        <p14:creationId xmlns:p14="http://schemas.microsoft.com/office/powerpoint/2010/main" val="412457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 Need </a:t>
            </a:r>
            <a:r>
              <a:rPr lang="en-US" dirty="0" err="1"/>
              <a:t>PriorityQueue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know </a:t>
            </a:r>
            <a:r>
              <a:rPr lang="en-IN" dirty="0"/>
              <a:t>that </a:t>
            </a:r>
            <a:r>
              <a:rPr lang="en-IN" b="1" dirty="0"/>
              <a:t>Queue</a:t>
            </a:r>
            <a:r>
              <a:rPr lang="en-IN" dirty="0"/>
              <a:t> follows </a:t>
            </a:r>
            <a:r>
              <a:rPr lang="en-IN" b="1" dirty="0"/>
              <a:t>F</a:t>
            </a:r>
            <a:r>
              <a:rPr lang="en-IN" dirty="0"/>
              <a:t>irst-</a:t>
            </a:r>
            <a:r>
              <a:rPr lang="en-IN" b="1" dirty="0"/>
              <a:t>I</a:t>
            </a:r>
            <a:r>
              <a:rPr lang="en-IN" dirty="0"/>
              <a:t>n-</a:t>
            </a:r>
            <a:r>
              <a:rPr lang="en-IN" b="1" dirty="0"/>
              <a:t>F</a:t>
            </a:r>
            <a:r>
              <a:rPr lang="en-IN" dirty="0"/>
              <a:t>irst-</a:t>
            </a:r>
            <a:r>
              <a:rPr lang="en-IN" b="1" dirty="0"/>
              <a:t>O</a:t>
            </a:r>
            <a:r>
              <a:rPr lang="en-IN" dirty="0"/>
              <a:t>ut model but sometimes we need to </a:t>
            </a:r>
            <a:r>
              <a:rPr lang="en-IN" b="1" dirty="0">
                <a:solidFill>
                  <a:srgbClr val="7030A0"/>
                </a:solidFill>
              </a:rPr>
              <a:t>process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objects</a:t>
            </a:r>
            <a:r>
              <a:rPr lang="en-IN" dirty="0"/>
              <a:t> in the </a:t>
            </a:r>
            <a:r>
              <a:rPr lang="en-IN" b="1" dirty="0">
                <a:solidFill>
                  <a:srgbClr val="0070C0"/>
                </a:solidFill>
              </a:rPr>
              <a:t>queue </a:t>
            </a:r>
            <a:r>
              <a:rPr lang="en-IN" dirty="0"/>
              <a:t>based on the </a:t>
            </a:r>
            <a:r>
              <a:rPr lang="en-IN" b="1" dirty="0">
                <a:solidFill>
                  <a:schemeClr val="tx2"/>
                </a:solidFill>
              </a:rPr>
              <a:t>priority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For example</a:t>
            </a:r>
            <a:r>
              <a:rPr lang="en-IN" dirty="0"/>
              <a:t>, let’s say we have an </a:t>
            </a:r>
            <a:r>
              <a:rPr lang="en-IN" b="1" dirty="0">
                <a:solidFill>
                  <a:srgbClr val="C00000"/>
                </a:solidFill>
              </a:rPr>
              <a:t>application</a:t>
            </a:r>
            <a:r>
              <a:rPr lang="en-IN" dirty="0"/>
              <a:t> that has to </a:t>
            </a:r>
            <a:r>
              <a:rPr lang="en-IN" b="1" dirty="0">
                <a:solidFill>
                  <a:srgbClr val="7030A0"/>
                </a:solidFill>
              </a:rPr>
              <a:t>handle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documents </a:t>
            </a:r>
            <a:r>
              <a:rPr lang="en-IN" dirty="0"/>
              <a:t> sent to the </a:t>
            </a:r>
            <a:r>
              <a:rPr lang="en-IN" b="1" dirty="0">
                <a:solidFill>
                  <a:srgbClr val="C00000"/>
                </a:solidFill>
              </a:rPr>
              <a:t>Computer Science Department's printer</a:t>
            </a:r>
            <a:r>
              <a:rPr lang="en-IN" dirty="0"/>
              <a:t>: </a:t>
            </a:r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Documents </a:t>
            </a:r>
            <a:r>
              <a:rPr lang="en-IN" dirty="0"/>
              <a:t>sent by the </a:t>
            </a:r>
            <a:r>
              <a:rPr lang="en-IN" b="1" dirty="0">
                <a:solidFill>
                  <a:srgbClr val="7030A0"/>
                </a:solidFill>
              </a:rPr>
              <a:t>HOD</a:t>
            </a:r>
            <a:r>
              <a:rPr lang="en-IN" dirty="0"/>
              <a:t> should be </a:t>
            </a:r>
            <a:r>
              <a:rPr lang="en-IN" b="1" dirty="0">
                <a:solidFill>
                  <a:srgbClr val="7030A0"/>
                </a:solidFill>
              </a:rPr>
              <a:t>printed first, </a:t>
            </a:r>
          </a:p>
          <a:p>
            <a:pPr lvl="1"/>
            <a:r>
              <a:rPr lang="en-IN" dirty="0"/>
              <a:t>Then </a:t>
            </a:r>
            <a:r>
              <a:rPr lang="en-IN" b="1" dirty="0">
                <a:solidFill>
                  <a:srgbClr val="7030A0"/>
                </a:solidFill>
              </a:rPr>
              <a:t>documents</a:t>
            </a:r>
            <a:r>
              <a:rPr lang="en-IN" dirty="0"/>
              <a:t> sent by </a:t>
            </a:r>
            <a:r>
              <a:rPr lang="en-IN" b="1" dirty="0">
                <a:solidFill>
                  <a:srgbClr val="7030A0"/>
                </a:solidFill>
              </a:rPr>
              <a:t>professors, </a:t>
            </a:r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Then those </a:t>
            </a:r>
            <a:r>
              <a:rPr lang="en-IN" dirty="0"/>
              <a:t>sent by </a:t>
            </a:r>
            <a:r>
              <a:rPr lang="en-IN" b="1" dirty="0">
                <a:solidFill>
                  <a:srgbClr val="7030A0"/>
                </a:solidFill>
              </a:rPr>
              <a:t>graduate students</a:t>
            </a:r>
            <a:r>
              <a:rPr lang="en-IN" dirty="0"/>
              <a:t>, and </a:t>
            </a:r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Finally</a:t>
            </a:r>
            <a:r>
              <a:rPr lang="en-IN" dirty="0"/>
              <a:t> those sent by </a:t>
            </a:r>
            <a:r>
              <a:rPr lang="en-IN" b="1" dirty="0">
                <a:solidFill>
                  <a:srgbClr val="7030A0"/>
                </a:solidFill>
              </a:rPr>
              <a:t>undergraduates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1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We Need </a:t>
            </a:r>
            <a:r>
              <a:rPr lang="en-US" dirty="0" err="1"/>
              <a:t>PriorityQueue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 users are sending request to the application that is actually getting queued but we want to process premium users first and standard users after them.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in this case </a:t>
            </a:r>
            <a:r>
              <a:rPr lang="en-IN" b="1" dirty="0" err="1"/>
              <a:t>PriorityQueue</a:t>
            </a:r>
            <a:r>
              <a:rPr lang="en-IN" dirty="0"/>
              <a:t> implementation in java can be really helpful.</a:t>
            </a:r>
          </a:p>
        </p:txBody>
      </p:sp>
    </p:spTree>
    <p:extLst>
      <p:ext uri="{BB962C8B-B14F-4D97-AF65-F5344CB8AC3E}">
        <p14:creationId xmlns:p14="http://schemas.microsoft.com/office/powerpoint/2010/main" val="23699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can be provided in the constructor when instantiating a </a:t>
            </a:r>
            <a:r>
              <a:rPr lang="en-IN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. Then the order of the items in the Queue will be decided based on the </a:t>
            </a:r>
            <a:r>
              <a:rPr lang="en-IN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provided.</a:t>
            </a:r>
          </a:p>
          <a:p>
            <a:endParaRPr lang="en-US" dirty="0"/>
          </a:p>
          <a:p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Comparator</a:t>
            </a:r>
            <a:r>
              <a:rPr lang="en-IN" dirty="0"/>
              <a:t> is not provided, then the natural order (</a:t>
            </a:r>
            <a:r>
              <a:rPr lang="en-IN" dirty="0">
                <a:solidFill>
                  <a:srgbClr val="0070C0"/>
                </a:solidFill>
              </a:rPr>
              <a:t>Comparable</a:t>
            </a:r>
            <a:r>
              <a:rPr lang="en-IN" dirty="0"/>
              <a:t>) of the Collection will be used to order the elements.</a:t>
            </a:r>
          </a:p>
          <a:p>
            <a:endParaRPr lang="en-US" dirty="0"/>
          </a:p>
          <a:p>
            <a:r>
              <a:rPr lang="en-IN" dirty="0"/>
              <a:t>null is not allowed in this Collection.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Head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 is the </a:t>
            </a:r>
            <a:r>
              <a:rPr lang="en-IN" b="1" dirty="0">
                <a:solidFill>
                  <a:srgbClr val="002060"/>
                </a:solidFill>
              </a:rPr>
              <a:t>least item </a:t>
            </a:r>
            <a:r>
              <a:rPr lang="en-IN" dirty="0"/>
              <a:t>in the </a:t>
            </a:r>
            <a:r>
              <a:rPr lang="en-IN" b="1" dirty="0">
                <a:solidFill>
                  <a:schemeClr val="tx2"/>
                </a:solidFill>
              </a:rPr>
              <a:t>order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Ordering ties </a:t>
            </a:r>
            <a:r>
              <a:rPr lang="en-IN" dirty="0"/>
              <a:t>between the </a:t>
            </a:r>
            <a:r>
              <a:rPr lang="en-IN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 elements are </a:t>
            </a:r>
            <a:r>
              <a:rPr lang="en-IN" b="1" dirty="0">
                <a:solidFill>
                  <a:schemeClr val="tx2"/>
                </a:solidFill>
              </a:rPr>
              <a:t>decided arbitrarily.</a:t>
            </a:r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not </a:t>
            </a:r>
            <a:r>
              <a:rPr lang="en-IN" b="1" dirty="0">
                <a:solidFill>
                  <a:srgbClr val="7030A0"/>
                </a:solidFill>
              </a:rPr>
              <a:t>synchronized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 err="1">
                <a:solidFill>
                  <a:srgbClr val="0070C0"/>
                </a:solidFill>
              </a:rPr>
              <a:t>PriorityBlockingQueue</a:t>
            </a:r>
            <a:r>
              <a:rPr lang="en-IN" dirty="0"/>
              <a:t> is the </a:t>
            </a:r>
            <a:r>
              <a:rPr lang="en-IN" b="1" dirty="0">
                <a:solidFill>
                  <a:schemeClr val="tx2"/>
                </a:solidFill>
              </a:rPr>
              <a:t>thread-safe counterpart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50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unbounded </a:t>
            </a:r>
            <a:r>
              <a:rPr lang="en-IN" dirty="0"/>
              <a:t>and it </a:t>
            </a:r>
            <a:r>
              <a:rPr lang="en-IN" b="1" dirty="0">
                <a:solidFill>
                  <a:srgbClr val="00B050"/>
                </a:solidFill>
              </a:rPr>
              <a:t>grows dynamically </a:t>
            </a:r>
            <a:r>
              <a:rPr lang="en-IN" dirty="0"/>
              <a:t>based on the </a:t>
            </a:r>
            <a:r>
              <a:rPr lang="en-IN" b="1" dirty="0">
                <a:solidFill>
                  <a:srgbClr val="C00000"/>
                </a:solidFill>
              </a:rPr>
              <a:t>number of elements </a:t>
            </a:r>
            <a:r>
              <a:rPr lang="en-IN" dirty="0"/>
              <a:t>in the </a:t>
            </a:r>
            <a:r>
              <a:rPr lang="en-IN" b="1" dirty="0">
                <a:solidFill>
                  <a:srgbClr val="0070C0"/>
                </a:solidFill>
              </a:rPr>
              <a:t>Queue.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has </a:t>
            </a:r>
            <a:r>
              <a:rPr lang="en-IN" b="1" dirty="0">
                <a:solidFill>
                  <a:srgbClr val="0070C0"/>
                </a:solidFill>
              </a:rPr>
              <a:t>internal capacity </a:t>
            </a:r>
            <a:r>
              <a:rPr lang="en-IN" dirty="0"/>
              <a:t>at any </a:t>
            </a:r>
            <a:r>
              <a:rPr lang="en-IN" b="1" dirty="0">
                <a:solidFill>
                  <a:srgbClr val="7030A0"/>
                </a:solidFill>
              </a:rPr>
              <a:t>given time </a:t>
            </a:r>
            <a:r>
              <a:rPr lang="en-IN" dirty="0"/>
              <a:t>and it is </a:t>
            </a:r>
            <a:r>
              <a:rPr lang="en-IN" b="1" dirty="0">
                <a:solidFill>
                  <a:srgbClr val="00B050"/>
                </a:solidFill>
              </a:rPr>
              <a:t>increased</a:t>
            </a:r>
            <a:r>
              <a:rPr lang="en-IN" dirty="0"/>
              <a:t> as the </a:t>
            </a:r>
            <a:r>
              <a:rPr lang="en-IN" b="1" dirty="0">
                <a:solidFill>
                  <a:srgbClr val="7030A0"/>
                </a:solidFill>
              </a:rPr>
              <a:t>elements are added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policy</a:t>
            </a:r>
            <a:r>
              <a:rPr lang="en-IN" dirty="0"/>
              <a:t> for this </a:t>
            </a:r>
            <a:r>
              <a:rPr lang="en-IN" b="1" dirty="0">
                <a:solidFill>
                  <a:schemeClr val="tx2"/>
                </a:solidFill>
              </a:rPr>
              <a:t>internal capacity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increment </a:t>
            </a:r>
            <a:r>
              <a:rPr lang="en-IN" dirty="0"/>
              <a:t>is not </a:t>
            </a:r>
            <a:r>
              <a:rPr lang="en-IN" b="1" dirty="0">
                <a:solidFill>
                  <a:srgbClr val="002060"/>
                </a:solidFill>
              </a:rPr>
              <a:t>specified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standardized.</a:t>
            </a:r>
          </a:p>
        </p:txBody>
      </p:sp>
    </p:spTree>
    <p:extLst>
      <p:ext uri="{BB962C8B-B14F-4D97-AF65-F5344CB8AC3E}">
        <p14:creationId xmlns:p14="http://schemas.microsoft.com/office/powerpoint/2010/main" val="246418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>
                <a:solidFill>
                  <a:srgbClr val="0070C0"/>
                </a:solidFill>
              </a:rPr>
              <a:t>iterator</a:t>
            </a:r>
            <a:r>
              <a:rPr lang="en-IN" dirty="0">
                <a:solidFill>
                  <a:srgbClr val="0070C0"/>
                </a:solidFill>
              </a:rPr>
              <a:t>() </a:t>
            </a:r>
            <a:r>
              <a:rPr lang="en-IN" dirty="0"/>
              <a:t>of this </a:t>
            </a:r>
            <a:r>
              <a:rPr lang="en-IN" dirty="0" err="1">
                <a:solidFill>
                  <a:srgbClr val="0070C0"/>
                </a:solidFill>
              </a:rPr>
              <a:t>PriorityQueue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does not guarantee </a:t>
            </a:r>
            <a:r>
              <a:rPr lang="en-IN" dirty="0"/>
              <a:t>for traversal of the Queue elements in any particular order.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Performance wise; </a:t>
            </a:r>
            <a:r>
              <a:rPr lang="en-IN" dirty="0">
                <a:solidFill>
                  <a:srgbClr val="0070C0"/>
                </a:solidFill>
              </a:rPr>
              <a:t>contains() </a:t>
            </a:r>
            <a:r>
              <a:rPr lang="en-IN" dirty="0"/>
              <a:t>method take linear time. 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peek()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element()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size() </a:t>
            </a:r>
            <a:r>
              <a:rPr lang="en-IN" dirty="0"/>
              <a:t>takes fixed time.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offer()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poll() </a:t>
            </a:r>
            <a:r>
              <a:rPr lang="en-IN" dirty="0"/>
              <a:t>and </a:t>
            </a:r>
            <a:r>
              <a:rPr lang="en-IN" dirty="0">
                <a:solidFill>
                  <a:srgbClr val="0070C0"/>
                </a:solidFill>
              </a:rPr>
              <a:t>remove() </a:t>
            </a:r>
            <a:r>
              <a:rPr lang="en-IN" dirty="0"/>
              <a:t>takes </a:t>
            </a:r>
            <a:r>
              <a:rPr lang="en-IN" dirty="0">
                <a:solidFill>
                  <a:srgbClr val="00B050"/>
                </a:solidFill>
              </a:rPr>
              <a:t>O(log n)</a:t>
            </a:r>
            <a:r>
              <a:rPr lang="en-IN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38894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LinkedList 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playersList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=new LinkedList&lt;&gt;(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players.entrySet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Collections.sort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playersList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, new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MyComparator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LinkedHashMap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sortedPlayers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=new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LinkedHashMap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for(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 e:playersList)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sortedPlayers.put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e.getKey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e.getValue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("After sorting");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for(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 e:sortedPlayers.entrySet())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IN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endParaRPr lang="en-IN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MyComparator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implements Comparator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int compare(Object t1, Object t2)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&gt;p1=(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&gt;)t1;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&gt;p2=(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Map.Entry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String,Integer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&gt;)t2;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 p2.getValue().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compareTo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(p1.getValue());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does resizing happens in HashMap? 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resizing</a:t>
            </a:r>
            <a:r>
              <a:rPr lang="en-US" dirty="0"/>
              <a:t> happens when the </a:t>
            </a:r>
            <a:r>
              <a:rPr lang="en-US" b="1" dirty="0">
                <a:solidFill>
                  <a:srgbClr val="00B050"/>
                </a:solidFill>
              </a:rPr>
              <a:t>map becomes full </a:t>
            </a:r>
            <a:r>
              <a:rPr lang="en-US" dirty="0"/>
              <a:t>or when the </a:t>
            </a:r>
            <a:r>
              <a:rPr lang="en-US" b="1" dirty="0">
                <a:solidFill>
                  <a:srgbClr val="7030A0"/>
                </a:solidFill>
              </a:rPr>
              <a:t>size of the map </a:t>
            </a:r>
            <a:r>
              <a:rPr lang="en-US" b="1" u="sng" dirty="0">
                <a:solidFill>
                  <a:srgbClr val="C00000"/>
                </a:solidFill>
              </a:rPr>
              <a:t>crosses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load factor.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For example</a:t>
            </a:r>
            <a:r>
              <a:rPr lang="en-US" dirty="0"/>
              <a:t>, if the </a:t>
            </a:r>
            <a:r>
              <a:rPr lang="en-US" b="1" dirty="0">
                <a:solidFill>
                  <a:srgbClr val="002060"/>
                </a:solidFill>
              </a:rPr>
              <a:t>load factor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0.75</a:t>
            </a:r>
            <a:r>
              <a:rPr lang="en-US" dirty="0"/>
              <a:t> and then becomes </a:t>
            </a:r>
            <a:r>
              <a:rPr lang="en-US" b="1" dirty="0">
                <a:solidFill>
                  <a:srgbClr val="00B050"/>
                </a:solidFill>
              </a:rPr>
              <a:t>more than 75% full</a:t>
            </a:r>
            <a:r>
              <a:rPr lang="en-US" dirty="0"/>
              <a:t>, then </a:t>
            </a:r>
            <a:r>
              <a:rPr lang="en-US" b="1" dirty="0">
                <a:solidFill>
                  <a:schemeClr val="tx2"/>
                </a:solidFill>
              </a:rPr>
              <a:t>resizing triggers</a:t>
            </a:r>
            <a:r>
              <a:rPr lang="en-US" dirty="0"/>
              <a:t>, which involves an </a:t>
            </a:r>
            <a:r>
              <a:rPr lang="en-US" b="1" dirty="0">
                <a:solidFill>
                  <a:srgbClr val="002060"/>
                </a:solidFill>
              </a:rPr>
              <a:t>array copy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US" dirty="0"/>
              <a:t>, the </a:t>
            </a:r>
            <a:r>
              <a:rPr lang="en-US" b="1" dirty="0">
                <a:solidFill>
                  <a:srgbClr val="00B050"/>
                </a:solidFill>
              </a:rPr>
              <a:t>size of the bucket is doubled</a:t>
            </a:r>
            <a:r>
              <a:rPr lang="en-US" dirty="0"/>
              <a:t>, and then </a:t>
            </a:r>
            <a:r>
              <a:rPr lang="en-US" b="1" dirty="0">
                <a:solidFill>
                  <a:srgbClr val="0070C0"/>
                </a:solidFill>
              </a:rPr>
              <a:t>old entries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copied into </a:t>
            </a: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new bucket.</a:t>
            </a:r>
            <a:br>
              <a:rPr lang="en-US" b="1" dirty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TreeMap</a:t>
            </a:r>
            <a:r>
              <a:rPr lang="en-IN" dirty="0"/>
              <a:t> class extends </a:t>
            </a:r>
            <a:r>
              <a:rPr lang="en-IN" b="1" dirty="0" err="1">
                <a:solidFill>
                  <a:srgbClr val="0070C0"/>
                </a:solidFill>
              </a:rPr>
              <a:t>AbstractMap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and implements </a:t>
            </a:r>
            <a:r>
              <a:rPr lang="en-IN" b="1" dirty="0" err="1">
                <a:solidFill>
                  <a:srgbClr val="0070C0"/>
                </a:solidFill>
              </a:rPr>
              <a:t>NavigableMap</a:t>
            </a:r>
            <a:r>
              <a:rPr lang="en-IN" dirty="0"/>
              <a:t> interface.</a:t>
            </a:r>
          </a:p>
          <a:p>
            <a:endParaRPr lang="en-US" dirty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357190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>
                <a:solidFill>
                  <a:srgbClr val="C00000"/>
                </a:solidFill>
              </a:rPr>
              <a:t>Internally</a:t>
            </a:r>
            <a:r>
              <a:rPr lang="en-US" dirty="0"/>
              <a:t> uses </a:t>
            </a:r>
            <a:r>
              <a:rPr lang="en-US" b="1" dirty="0">
                <a:solidFill>
                  <a:srgbClr val="0070C0"/>
                </a:solidFill>
              </a:rPr>
              <a:t>Balanced Binary Tree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store</a:t>
            </a:r>
            <a:r>
              <a:rPr lang="en-US" dirty="0"/>
              <a:t> the data.</a:t>
            </a:r>
          </a:p>
          <a:p>
            <a:endParaRPr lang="en-US" dirty="0"/>
          </a:p>
          <a:p>
            <a:r>
              <a:rPr lang="en-IN" b="1" dirty="0">
                <a:solidFill>
                  <a:schemeClr val="tx2"/>
                </a:solidFill>
              </a:rPr>
              <a:t>Contains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values</a:t>
            </a:r>
            <a:r>
              <a:rPr lang="en-IN" dirty="0"/>
              <a:t> based on the </a:t>
            </a:r>
            <a:r>
              <a:rPr lang="en-IN" b="1" dirty="0">
                <a:solidFill>
                  <a:srgbClr val="7030A0"/>
                </a:solidFill>
              </a:rPr>
              <a:t>key. 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70C0"/>
                </a:solidFill>
              </a:rPr>
              <a:t>implements</a:t>
            </a:r>
            <a:r>
              <a:rPr lang="en-IN" dirty="0"/>
              <a:t> the </a:t>
            </a:r>
            <a:r>
              <a:rPr lang="en-IN" b="1" dirty="0" err="1">
                <a:solidFill>
                  <a:schemeClr val="tx2"/>
                </a:solidFill>
              </a:rPr>
              <a:t>NavigableMap</a:t>
            </a:r>
            <a:r>
              <a:rPr lang="en-IN" dirty="0"/>
              <a:t> interface and extends </a:t>
            </a:r>
            <a:r>
              <a:rPr lang="en-IN" b="1" dirty="0" err="1">
                <a:solidFill>
                  <a:srgbClr val="002060"/>
                </a:solidFill>
              </a:rPr>
              <a:t>AbstractMap</a:t>
            </a:r>
            <a:r>
              <a:rPr lang="en-IN" dirty="0"/>
              <a:t> class.</a:t>
            </a:r>
          </a:p>
          <a:p>
            <a:endParaRPr lang="en-US" dirty="0"/>
          </a:p>
          <a:p>
            <a:r>
              <a:rPr lang="en-IN" dirty="0"/>
              <a:t>It provides </a:t>
            </a:r>
            <a:r>
              <a:rPr lang="en-IN" b="1" dirty="0">
                <a:solidFill>
                  <a:srgbClr val="00B050"/>
                </a:solidFill>
              </a:rPr>
              <a:t>guaranteed log(n) </a:t>
            </a:r>
            <a:r>
              <a:rPr lang="en-IN" dirty="0"/>
              <a:t>time cost for the </a:t>
            </a:r>
            <a:r>
              <a:rPr lang="en-IN" b="1" dirty="0" err="1">
                <a:solidFill>
                  <a:srgbClr val="7030A0"/>
                </a:solidFill>
              </a:rPr>
              <a:t>containsKey</a:t>
            </a:r>
            <a:r>
              <a:rPr lang="en-IN" dirty="0"/>
              <a:t>, </a:t>
            </a:r>
            <a:r>
              <a:rPr lang="en-IN" b="1" dirty="0">
                <a:solidFill>
                  <a:srgbClr val="7030A0"/>
                </a:solidFill>
              </a:rPr>
              <a:t>get</a:t>
            </a:r>
            <a:r>
              <a:rPr lang="en-IN" dirty="0"/>
              <a:t>, </a:t>
            </a:r>
            <a:r>
              <a:rPr lang="en-IN" b="1" dirty="0">
                <a:solidFill>
                  <a:srgbClr val="7030A0"/>
                </a:solidFill>
              </a:rPr>
              <a:t>put </a:t>
            </a:r>
            <a:r>
              <a:rPr lang="en-IN" dirty="0"/>
              <a:t>and </a:t>
            </a:r>
            <a:r>
              <a:rPr lang="en-IN" b="1" dirty="0">
                <a:solidFill>
                  <a:srgbClr val="7030A0"/>
                </a:solidFill>
              </a:rPr>
              <a:t>remove </a:t>
            </a:r>
            <a:r>
              <a:rPr lang="en-IN" dirty="0"/>
              <a:t>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7030A0"/>
                </a:solidFill>
              </a:rPr>
              <a:t>contains </a:t>
            </a:r>
            <a:r>
              <a:rPr lang="en-IN" dirty="0"/>
              <a:t>only </a:t>
            </a:r>
            <a:r>
              <a:rPr lang="en-IN" b="1" dirty="0">
                <a:solidFill>
                  <a:srgbClr val="00B050"/>
                </a:solidFill>
              </a:rPr>
              <a:t>unique elements.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7030A0"/>
                </a:solidFill>
              </a:rPr>
              <a:t>cannot have </a:t>
            </a:r>
            <a:r>
              <a:rPr lang="en-IN" b="1" dirty="0">
                <a:solidFill>
                  <a:schemeClr val="tx2"/>
                </a:solidFill>
              </a:rPr>
              <a:t>null key </a:t>
            </a:r>
            <a:r>
              <a:rPr lang="en-IN" dirty="0"/>
              <a:t>but can have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multiple null values.</a:t>
            </a:r>
          </a:p>
          <a:p>
            <a:endParaRPr lang="en-IN" dirty="0"/>
          </a:p>
          <a:p>
            <a:r>
              <a:rPr lang="en-IN" dirty="0"/>
              <a:t>It is </a:t>
            </a:r>
            <a:r>
              <a:rPr lang="en-IN" b="1" dirty="0">
                <a:solidFill>
                  <a:srgbClr val="7030A0"/>
                </a:solidFill>
              </a:rPr>
              <a:t>same</a:t>
            </a:r>
            <a:r>
              <a:rPr lang="en-IN" dirty="0"/>
              <a:t> as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 instead it </a:t>
            </a:r>
            <a:r>
              <a:rPr lang="en-IN" b="1" dirty="0">
                <a:solidFill>
                  <a:srgbClr val="7030A0"/>
                </a:solidFill>
              </a:rPr>
              <a:t>maintains data </a:t>
            </a:r>
            <a:r>
              <a:rPr lang="en-IN" dirty="0"/>
              <a:t>in </a:t>
            </a:r>
            <a:r>
              <a:rPr lang="en-IN" b="1" dirty="0">
                <a:solidFill>
                  <a:srgbClr val="00B050"/>
                </a:solidFill>
              </a:rPr>
              <a:t>ascending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4381</TotalTime>
  <Words>2208</Words>
  <Application>Microsoft Office PowerPoint</Application>
  <PresentationFormat>On-screen Show (4:3)</PresentationFormat>
  <Paragraphs>327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The TreeMap class</vt:lpstr>
      <vt:lpstr>The TreeMap class</vt:lpstr>
      <vt:lpstr>The TreeMap class</vt:lpstr>
      <vt:lpstr>The TreeMap Constructors</vt:lpstr>
      <vt:lpstr>The TreeMap Constructors</vt:lpstr>
      <vt:lpstr>The Queue Interface </vt:lpstr>
      <vt:lpstr>The Queue Interface </vt:lpstr>
      <vt:lpstr>The Queue Interface Methods </vt:lpstr>
      <vt:lpstr>Two Forms Of Methods </vt:lpstr>
      <vt:lpstr>Two Forms Of Methods </vt:lpstr>
      <vt:lpstr>Method Description ( add() v/s offer( ))</vt:lpstr>
      <vt:lpstr>Method Description ( remove() v/s poll( ))</vt:lpstr>
      <vt:lpstr>Method Description (element() v/s peek( ))</vt:lpstr>
      <vt:lpstr>Object Ordering In Queue</vt:lpstr>
      <vt:lpstr>Object Ordering In Queue</vt:lpstr>
      <vt:lpstr>Bounded and UnBounded Queue</vt:lpstr>
      <vt:lpstr>Bounded and UnBounded Queue</vt:lpstr>
      <vt:lpstr>Handling of null By Queue</vt:lpstr>
      <vt:lpstr>Queue Implementations</vt:lpstr>
      <vt:lpstr>Queue Implementations</vt:lpstr>
      <vt:lpstr>The LinkedList Class</vt:lpstr>
      <vt:lpstr>What Is The Output ?</vt:lpstr>
      <vt:lpstr>What Is The Output ?</vt:lpstr>
      <vt:lpstr>What Is The Output ?</vt:lpstr>
      <vt:lpstr>What Is The Output ?</vt:lpstr>
      <vt:lpstr>Output</vt:lpstr>
      <vt:lpstr>The PriorityQueue Class</vt:lpstr>
      <vt:lpstr>Why We Need PriorityQueue ?</vt:lpstr>
      <vt:lpstr>Why We Need PriorityQueue ?</vt:lpstr>
      <vt:lpstr> PriorityQueue Key-Points</vt:lpstr>
      <vt:lpstr> PriorityQueue Key-Points</vt:lpstr>
      <vt:lpstr> PriorityQueue Key-Points</vt:lpstr>
      <vt:lpstr> PriorityQueue Key-Points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422</cp:revision>
  <dcterms:created xsi:type="dcterms:W3CDTF">2012-06-21T20:06:10Z</dcterms:created>
  <dcterms:modified xsi:type="dcterms:W3CDTF">2022-01-09T09:28:55Z</dcterms:modified>
</cp:coreProperties>
</file>