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475" r:id="rId4"/>
    <p:sldId id="399" r:id="rId5"/>
    <p:sldId id="570" r:id="rId6"/>
    <p:sldId id="526" r:id="rId7"/>
    <p:sldId id="474" r:id="rId8"/>
    <p:sldId id="473" r:id="rId9"/>
    <p:sldId id="525" r:id="rId10"/>
    <p:sldId id="503" r:id="rId11"/>
    <p:sldId id="476" r:id="rId12"/>
    <p:sldId id="505" r:id="rId13"/>
    <p:sldId id="504" r:id="rId14"/>
    <p:sldId id="477" r:id="rId15"/>
    <p:sldId id="518" r:id="rId16"/>
    <p:sldId id="530" r:id="rId17"/>
    <p:sldId id="527" r:id="rId18"/>
    <p:sldId id="528" r:id="rId19"/>
    <p:sldId id="529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71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54" r:id="rId44"/>
    <p:sldId id="555" r:id="rId45"/>
    <p:sldId id="556" r:id="rId46"/>
    <p:sldId id="572" r:id="rId47"/>
    <p:sldId id="557" r:id="rId48"/>
    <p:sldId id="558" r:id="rId49"/>
    <p:sldId id="559" r:id="rId50"/>
    <p:sldId id="560" r:id="rId51"/>
    <p:sldId id="561" r:id="rId52"/>
    <p:sldId id="562" r:id="rId53"/>
    <p:sldId id="563" r:id="rId54"/>
    <p:sldId id="567" r:id="rId55"/>
    <p:sldId id="56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EF4EEB1-5175-4E9D-BF19-9B141BD9043C}"/>
    <pc:docChg chg="custSel delSld modSld">
      <pc:chgData name="Sharma Computer Academy" userId="08476b32c11f4418" providerId="LiveId" clId="{2EF4EEB1-5175-4E9D-BF19-9B141BD9043C}" dt="2021-09-18T04:42:35.369" v="40" actId="20577"/>
      <pc:docMkLst>
        <pc:docMk/>
      </pc:docMkLst>
      <pc:sldChg chg="modSp mod">
        <pc:chgData name="Sharma Computer Academy" userId="08476b32c11f4418" providerId="LiveId" clId="{2EF4EEB1-5175-4E9D-BF19-9B141BD9043C}" dt="2021-09-18T04:42:35.369" v="40" actId="20577"/>
        <pc:sldMkLst>
          <pc:docMk/>
          <pc:sldMk cId="0" sldId="256"/>
        </pc:sldMkLst>
        <pc:spChg chg="mod">
          <ac:chgData name="Sharma Computer Academy" userId="08476b32c11f4418" providerId="LiveId" clId="{2EF4EEB1-5175-4E9D-BF19-9B141BD9043C}" dt="2021-09-18T04:42:35.369" v="4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EF4EEB1-5175-4E9D-BF19-9B141BD9043C}" dt="2021-09-17T04:06:49.390" v="32" actId="20577"/>
        <pc:sldMkLst>
          <pc:docMk/>
          <pc:sldMk cId="0" sldId="475"/>
        </pc:sldMkLst>
        <pc:spChg chg="mod">
          <ac:chgData name="Sharma Computer Academy" userId="08476b32c11f4418" providerId="LiveId" clId="{2EF4EEB1-5175-4E9D-BF19-9B141BD9043C}" dt="2021-09-17T04:06:49.390" v="32" actId="20577"/>
          <ac:spMkLst>
            <pc:docMk/>
            <pc:sldMk cId="0" sldId="47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EF4EEB1-5175-4E9D-BF19-9B141BD9043C}" dt="2021-09-17T21:49:03.218" v="33" actId="113"/>
        <pc:sldMkLst>
          <pc:docMk/>
          <pc:sldMk cId="0" sldId="504"/>
        </pc:sldMkLst>
        <pc:spChg chg="mod">
          <ac:chgData name="Sharma Computer Academy" userId="08476b32c11f4418" providerId="LiveId" clId="{2EF4EEB1-5175-4E9D-BF19-9B141BD9043C}" dt="2021-09-17T21:49:03.218" v="33" actId="113"/>
          <ac:spMkLst>
            <pc:docMk/>
            <pc:sldMk cId="0" sldId="5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EF4EEB1-5175-4E9D-BF19-9B141BD9043C}" dt="2021-09-17T04:04:39.847" v="25" actId="27636"/>
        <pc:sldMkLst>
          <pc:docMk/>
          <pc:sldMk cId="0" sldId="526"/>
        </pc:sldMkLst>
        <pc:spChg chg="mod">
          <ac:chgData name="Sharma Computer Academy" userId="08476b32c11f4418" providerId="LiveId" clId="{2EF4EEB1-5175-4E9D-BF19-9B141BD9043C}" dt="2021-09-17T04:04:39.847" v="25" actId="27636"/>
          <ac:spMkLst>
            <pc:docMk/>
            <pc:sldMk cId="0" sldId="526"/>
            <ac:spMk id="8" creationId="{00000000-0000-0000-0000-000000000000}"/>
          </ac:spMkLst>
        </pc:spChg>
      </pc:sldChg>
      <pc:sldChg chg="modSp mod">
        <pc:chgData name="Sharma Computer Academy" userId="08476b32c11f4418" providerId="LiveId" clId="{2EF4EEB1-5175-4E9D-BF19-9B141BD9043C}" dt="2021-09-17T04:01:53.605" v="19" actId="20577"/>
        <pc:sldMkLst>
          <pc:docMk/>
          <pc:sldMk cId="0" sldId="553"/>
        </pc:sldMkLst>
        <pc:spChg chg="mod">
          <ac:chgData name="Sharma Computer Academy" userId="08476b32c11f4418" providerId="LiveId" clId="{2EF4EEB1-5175-4E9D-BF19-9B141BD9043C}" dt="2021-09-17T04:01:10.140" v="11" actId="6549"/>
          <ac:spMkLst>
            <pc:docMk/>
            <pc:sldMk cId="0" sldId="553"/>
            <ac:spMk id="3" creationId="{00000000-0000-0000-0000-000000000000}"/>
          </ac:spMkLst>
        </pc:spChg>
        <pc:spChg chg="mod">
          <ac:chgData name="Sharma Computer Academy" userId="08476b32c11f4418" providerId="LiveId" clId="{2EF4EEB1-5175-4E9D-BF19-9B141BD9043C}" dt="2021-09-17T04:01:53.605" v="19" actId="20577"/>
          <ac:spMkLst>
            <pc:docMk/>
            <pc:sldMk cId="0" sldId="553"/>
            <ac:spMk id="9" creationId="{00000000-0000-0000-0000-000000000000}"/>
          </ac:spMkLst>
        </pc:spChg>
      </pc:sldChg>
      <pc:sldChg chg="del">
        <pc:chgData name="Sharma Computer Academy" userId="08476b32c11f4418" providerId="LiveId" clId="{2EF4EEB1-5175-4E9D-BF19-9B141BD9043C}" dt="2021-09-17T04:04:08.651" v="23" actId="47"/>
        <pc:sldMkLst>
          <pc:docMk/>
          <pc:sldMk cId="0" sldId="564"/>
        </pc:sldMkLst>
      </pc:sldChg>
      <pc:sldChg chg="del">
        <pc:chgData name="Sharma Computer Academy" userId="08476b32c11f4418" providerId="LiveId" clId="{2EF4EEB1-5175-4E9D-BF19-9B141BD9043C}" dt="2021-09-17T04:03:56.020" v="22" actId="47"/>
        <pc:sldMkLst>
          <pc:docMk/>
          <pc:sldMk cId="0" sldId="565"/>
        </pc:sldMkLst>
      </pc:sldChg>
      <pc:sldChg chg="del">
        <pc:chgData name="Sharma Computer Academy" userId="08476b32c11f4418" providerId="LiveId" clId="{2EF4EEB1-5175-4E9D-BF19-9B141BD9043C}" dt="2021-09-17T04:03:52.067" v="21" actId="47"/>
        <pc:sldMkLst>
          <pc:docMk/>
          <pc:sldMk cId="0" sldId="566"/>
        </pc:sldMkLst>
      </pc:sldChg>
      <pc:sldChg chg="del">
        <pc:chgData name="Sharma Computer Academy" userId="08476b32c11f4418" providerId="LiveId" clId="{2EF4EEB1-5175-4E9D-BF19-9B141BD9043C}" dt="2021-09-17T04:03:46.025" v="20" actId="47"/>
        <pc:sldMkLst>
          <pc:docMk/>
          <pc:sldMk cId="0" sldId="5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18-09-2021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 INTERVIEW module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How Java Achieves Platform</a:t>
            </a:r>
            <a:br>
              <a:rPr lang="en-US" sz="3000" b="1" dirty="0"/>
            </a:br>
            <a:r>
              <a:rPr lang="en-US" sz="3000" b="1" dirty="0"/>
              <a:t>Independency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java execution proce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7298"/>
            <a:ext cx="9144000" cy="55007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600" b="1" u="sng" dirty="0">
                <a:solidFill>
                  <a:srgbClr val="002060"/>
                </a:solidFill>
              </a:rPr>
              <a:t>2. PORTABLE</a:t>
            </a:r>
          </a:p>
          <a:p>
            <a:pPr lvl="1"/>
            <a:endParaRPr lang="en-US" sz="1900" dirty="0"/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Por</a:t>
            </a:r>
            <a:r>
              <a:rPr lang="en-IN" b="1" dirty="0" err="1">
                <a:solidFill>
                  <a:srgbClr val="7030A0"/>
                </a:solidFill>
              </a:rPr>
              <a:t>rtability</a:t>
            </a:r>
            <a:r>
              <a:rPr lang="en-IN" dirty="0">
                <a:solidFill>
                  <a:schemeClr val="tx1"/>
                </a:solidFill>
              </a:rPr>
              <a:t> is the </a:t>
            </a:r>
            <a:r>
              <a:rPr lang="en-IN" b="1" dirty="0">
                <a:solidFill>
                  <a:srgbClr val="00B050"/>
                </a:solidFill>
              </a:rPr>
              <a:t>ability</a:t>
            </a:r>
            <a:r>
              <a:rPr lang="en-IN" dirty="0">
                <a:solidFill>
                  <a:schemeClr val="tx1"/>
                </a:solidFill>
              </a:rPr>
              <a:t> to be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easily carried </a:t>
            </a:r>
            <a:r>
              <a:rPr lang="en-IN" dirty="0">
                <a:solidFill>
                  <a:schemeClr val="tx1"/>
                </a:solidFill>
              </a:rPr>
              <a:t>or </a:t>
            </a:r>
            <a:r>
              <a:rPr lang="en-IN" b="1" dirty="0">
                <a:solidFill>
                  <a:srgbClr val="0070C0"/>
                </a:solidFill>
              </a:rPr>
              <a:t>moved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r>
              <a:rPr lang="en-IN" dirty="0">
                <a:solidFill>
                  <a:schemeClr val="tx1"/>
                </a:solidFill>
              </a:rPr>
              <a:t>In </a:t>
            </a:r>
            <a:r>
              <a:rPr lang="en-IN" b="1" dirty="0">
                <a:solidFill>
                  <a:srgbClr val="00B050"/>
                </a:solidFill>
              </a:rPr>
              <a:t>programming</a:t>
            </a:r>
            <a:r>
              <a:rPr lang="en-IN" dirty="0">
                <a:solidFill>
                  <a:schemeClr val="tx1"/>
                </a:solidFill>
              </a:rPr>
              <a:t>, the term </a:t>
            </a:r>
            <a:r>
              <a:rPr lang="en-IN" b="1" dirty="0">
                <a:solidFill>
                  <a:srgbClr val="7030A0"/>
                </a:solidFill>
              </a:rPr>
              <a:t>Portability</a:t>
            </a:r>
            <a:r>
              <a:rPr lang="en-IN" dirty="0">
                <a:solidFill>
                  <a:schemeClr val="tx1"/>
                </a:solidFill>
              </a:rPr>
              <a:t> represents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ability of software</a:t>
            </a:r>
            <a:r>
              <a:rPr lang="en-IN" dirty="0">
                <a:solidFill>
                  <a:schemeClr val="tx1"/>
                </a:solidFill>
              </a:rPr>
              <a:t> to be </a:t>
            </a:r>
            <a:r>
              <a:rPr lang="en-IN" b="1" dirty="0">
                <a:solidFill>
                  <a:srgbClr val="0070C0"/>
                </a:solidFill>
              </a:rPr>
              <a:t>transferred</a:t>
            </a:r>
            <a:r>
              <a:rPr lang="en-IN" dirty="0">
                <a:solidFill>
                  <a:schemeClr val="tx1"/>
                </a:solidFill>
              </a:rPr>
              <a:t> from </a:t>
            </a:r>
            <a:r>
              <a:rPr lang="en-IN" b="1" dirty="0">
                <a:solidFill>
                  <a:srgbClr val="002060"/>
                </a:solidFill>
              </a:rPr>
              <a:t>one platform </a:t>
            </a:r>
            <a:r>
              <a:rPr lang="en-IN" dirty="0">
                <a:solidFill>
                  <a:schemeClr val="tx1"/>
                </a:solidFill>
              </a:rPr>
              <a:t>to </a:t>
            </a:r>
            <a:r>
              <a:rPr lang="en-IN" b="1" dirty="0">
                <a:solidFill>
                  <a:srgbClr val="C00000"/>
                </a:solidFill>
              </a:rPr>
              <a:t>another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r>
              <a:rPr lang="en-IN" dirty="0">
                <a:solidFill>
                  <a:schemeClr val="tx1"/>
                </a:solidFill>
              </a:rPr>
              <a:t>Almost </a:t>
            </a:r>
            <a:r>
              <a:rPr lang="en-IN" b="1" dirty="0">
                <a:solidFill>
                  <a:srgbClr val="7030A0"/>
                </a:solidFill>
              </a:rPr>
              <a:t>all high level languages </a:t>
            </a:r>
            <a:r>
              <a:rPr lang="en-IN" dirty="0">
                <a:solidFill>
                  <a:schemeClr val="tx1"/>
                </a:solidFill>
              </a:rPr>
              <a:t>such as </a:t>
            </a:r>
            <a:r>
              <a:rPr lang="en-IN" b="1" dirty="0">
                <a:solidFill>
                  <a:srgbClr val="C00000"/>
                </a:solidFill>
              </a:rPr>
              <a:t>C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>
                <a:solidFill>
                  <a:srgbClr val="C00000"/>
                </a:solidFill>
              </a:rPr>
              <a:t>C++</a:t>
            </a:r>
            <a:r>
              <a:rPr lang="en-IN" dirty="0">
                <a:solidFill>
                  <a:schemeClr val="tx1"/>
                </a:solidFill>
              </a:rPr>
              <a:t>, </a:t>
            </a:r>
            <a:r>
              <a:rPr lang="en-IN" b="1" dirty="0">
                <a:solidFill>
                  <a:srgbClr val="C00000"/>
                </a:solidFill>
              </a:rPr>
              <a:t>Java</a:t>
            </a:r>
            <a:r>
              <a:rPr lang="en-IN" dirty="0">
                <a:solidFill>
                  <a:schemeClr val="tx1"/>
                </a:solidFill>
              </a:rPr>
              <a:t> etc are </a:t>
            </a:r>
            <a:r>
              <a:rPr lang="en-IN" b="1" dirty="0">
                <a:solidFill>
                  <a:srgbClr val="002060"/>
                </a:solidFill>
              </a:rPr>
              <a:t>portable </a:t>
            </a:r>
            <a:r>
              <a:rPr lang="en-IN" dirty="0">
                <a:solidFill>
                  <a:schemeClr val="tx1"/>
                </a:solidFill>
              </a:rPr>
              <a:t>i.e. their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applications</a:t>
            </a:r>
            <a:r>
              <a:rPr lang="en-IN" dirty="0">
                <a:solidFill>
                  <a:schemeClr val="tx1"/>
                </a:solidFill>
              </a:rPr>
              <a:t> can be </a:t>
            </a:r>
            <a:r>
              <a:rPr lang="en-IN" b="1" dirty="0">
                <a:solidFill>
                  <a:srgbClr val="0070C0"/>
                </a:solidFill>
              </a:rPr>
              <a:t>executed </a:t>
            </a:r>
            <a:r>
              <a:rPr lang="en-IN" dirty="0">
                <a:solidFill>
                  <a:schemeClr val="tx1"/>
                </a:solidFill>
              </a:rPr>
              <a:t>on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all platforms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How A Language Is Made Portable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/>
              <a:t>A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language</a:t>
            </a:r>
            <a:r>
              <a:rPr lang="en-IN" sz="2400" dirty="0"/>
              <a:t> is made </a:t>
            </a:r>
            <a:r>
              <a:rPr lang="en-IN" sz="2400" b="1" dirty="0">
                <a:solidFill>
                  <a:srgbClr val="7030A0"/>
                </a:solidFill>
              </a:rPr>
              <a:t>portable</a:t>
            </a:r>
            <a:r>
              <a:rPr lang="en-IN" sz="2400" dirty="0"/>
              <a:t> by </a:t>
            </a:r>
            <a:r>
              <a:rPr lang="en-IN" sz="2400" b="1" dirty="0">
                <a:solidFill>
                  <a:srgbClr val="00B050"/>
                </a:solidFill>
              </a:rPr>
              <a:t>providing</a:t>
            </a:r>
            <a:r>
              <a:rPr lang="en-IN" sz="2400" dirty="0"/>
              <a:t> its </a:t>
            </a:r>
            <a:r>
              <a:rPr lang="en-IN" sz="2400" b="1" dirty="0">
                <a:solidFill>
                  <a:srgbClr val="C00000"/>
                </a:solidFill>
              </a:rPr>
              <a:t>compilers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2060"/>
                </a:solidFill>
              </a:rPr>
              <a:t>runtime environments </a:t>
            </a:r>
            <a:r>
              <a:rPr lang="en-IN" sz="2400" dirty="0"/>
              <a:t>for all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platforms</a:t>
            </a:r>
            <a:r>
              <a:rPr lang="en-IN" sz="2400" dirty="0"/>
              <a:t>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F</a:t>
            </a:r>
            <a:r>
              <a:rPr lang="en-IN" sz="2400" b="1" u="sng" dirty="0">
                <a:solidFill>
                  <a:srgbClr val="002060"/>
                </a:solidFill>
              </a:rPr>
              <a:t>or ex</a:t>
            </a:r>
            <a:r>
              <a:rPr lang="en-IN" sz="2400" dirty="0"/>
              <a:t>: </a:t>
            </a:r>
            <a:r>
              <a:rPr lang="en-IN" sz="2400" b="1" dirty="0">
                <a:solidFill>
                  <a:srgbClr val="C00000"/>
                </a:solidFill>
              </a:rPr>
              <a:t>C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portable</a:t>
            </a:r>
            <a:r>
              <a:rPr lang="en-IN" sz="2400" dirty="0"/>
              <a:t> because its </a:t>
            </a:r>
            <a:r>
              <a:rPr lang="en-IN" sz="2400" b="1" dirty="0">
                <a:solidFill>
                  <a:srgbClr val="002060"/>
                </a:solidFill>
              </a:rPr>
              <a:t>compilers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B050"/>
                </a:solidFill>
              </a:rPr>
              <a:t>available </a:t>
            </a:r>
            <a:r>
              <a:rPr lang="en-IN" sz="2400" dirty="0"/>
              <a:t>for all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the platforms </a:t>
            </a:r>
            <a:r>
              <a:rPr lang="en-IN" sz="2400" dirty="0"/>
              <a:t>such </a:t>
            </a:r>
            <a:r>
              <a:rPr lang="en-IN" sz="2400" b="1" dirty="0">
                <a:solidFill>
                  <a:srgbClr val="C00000"/>
                </a:solidFill>
              </a:rPr>
              <a:t>Windows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Unix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Mac</a:t>
            </a:r>
            <a:r>
              <a:rPr lang="en-IN" sz="2400" dirty="0"/>
              <a:t> etc.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</a:t>
            </a:r>
            <a:r>
              <a:rPr lang="en-IN" sz="2400" dirty="0" err="1"/>
              <a:t>imilarly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Java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portable</a:t>
            </a:r>
            <a:r>
              <a:rPr lang="en-IN" sz="2400" dirty="0"/>
              <a:t> because its </a:t>
            </a:r>
            <a:r>
              <a:rPr lang="en-IN" sz="2400" b="1" dirty="0">
                <a:solidFill>
                  <a:srgbClr val="0070C0"/>
                </a:solidFill>
              </a:rPr>
              <a:t>runtime environment</a:t>
            </a:r>
            <a:r>
              <a:rPr lang="en-IN" sz="2400" dirty="0"/>
              <a:t> i.e. </a:t>
            </a:r>
            <a:r>
              <a:rPr lang="en-IN" sz="2400" b="1" dirty="0">
                <a:solidFill>
                  <a:srgbClr val="002060"/>
                </a:solidFill>
              </a:rPr>
              <a:t>JRE</a:t>
            </a:r>
            <a:r>
              <a:rPr lang="en-IN" sz="2400" dirty="0"/>
              <a:t> is </a:t>
            </a:r>
            <a:r>
              <a:rPr lang="en-IN" sz="2400" dirty="0">
                <a:solidFill>
                  <a:srgbClr val="00B050"/>
                </a:solidFill>
              </a:rPr>
              <a:t>available </a:t>
            </a:r>
            <a:r>
              <a:rPr lang="en-IN" sz="2400" dirty="0"/>
              <a:t>for all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platforms</a:t>
            </a:r>
            <a:r>
              <a:rPr lang="en-IN" sz="2400" dirty="0"/>
              <a:t>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Portable V/s Platform Independence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If a </a:t>
            </a:r>
            <a:r>
              <a:rPr lang="en-IN" sz="2400" b="1" dirty="0">
                <a:solidFill>
                  <a:srgbClr val="0070C0"/>
                </a:solidFill>
              </a:rPr>
              <a:t>language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portable</a:t>
            </a:r>
            <a:r>
              <a:rPr lang="en-IN" sz="2400" dirty="0"/>
              <a:t> it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en-IN" sz="2400" dirty="0"/>
              <a:t> that it’s </a:t>
            </a:r>
            <a:r>
              <a:rPr lang="en-IN" sz="2400" b="1" dirty="0">
                <a:solidFill>
                  <a:srgbClr val="002060"/>
                </a:solidFill>
              </a:rPr>
              <a:t>applications</a:t>
            </a:r>
            <a:r>
              <a:rPr lang="en-IN" sz="2400" dirty="0"/>
              <a:t> can be </a:t>
            </a:r>
            <a:r>
              <a:rPr lang="en-IN" sz="2400" b="1" dirty="0">
                <a:solidFill>
                  <a:srgbClr val="00B050"/>
                </a:solidFill>
              </a:rPr>
              <a:t>executed</a:t>
            </a:r>
            <a:r>
              <a:rPr lang="en-IN" sz="2400" dirty="0"/>
              <a:t> on all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platforms</a:t>
            </a:r>
            <a:r>
              <a:rPr lang="en-IN" sz="2400" dirty="0"/>
              <a:t>, although this will require </a:t>
            </a:r>
            <a:r>
              <a:rPr lang="en-IN" sz="2400" b="1" dirty="0">
                <a:solidFill>
                  <a:srgbClr val="C00000"/>
                </a:solidFill>
              </a:rPr>
              <a:t>recompilation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002060"/>
                </a:solidFill>
              </a:rPr>
              <a:t>source code </a:t>
            </a:r>
            <a:r>
              <a:rPr lang="en-IN" sz="2400" dirty="0"/>
              <a:t>for that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a </a:t>
            </a:r>
            <a:r>
              <a:rPr lang="en-IN" sz="2400" b="1" dirty="0">
                <a:solidFill>
                  <a:srgbClr val="0070C0"/>
                </a:solidFill>
              </a:rPr>
              <a:t>language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platform independent </a:t>
            </a:r>
            <a:r>
              <a:rPr lang="en-IN" sz="2400" dirty="0"/>
              <a:t>then it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means</a:t>
            </a:r>
            <a:r>
              <a:rPr lang="en-IN" sz="2400" dirty="0"/>
              <a:t> that the </a:t>
            </a:r>
            <a:r>
              <a:rPr lang="en-IN" sz="2400" b="1" dirty="0">
                <a:solidFill>
                  <a:srgbClr val="002060"/>
                </a:solidFill>
              </a:rPr>
              <a:t>compiled code </a:t>
            </a:r>
            <a:r>
              <a:rPr lang="en-IN" sz="2400" dirty="0"/>
              <a:t>without </a:t>
            </a:r>
            <a:r>
              <a:rPr lang="en-IN" sz="2400" b="1" dirty="0">
                <a:solidFill>
                  <a:srgbClr val="C00000"/>
                </a:solidFill>
              </a:rPr>
              <a:t>any change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rgbClr val="00B050"/>
                </a:solidFill>
              </a:rPr>
              <a:t>executed</a:t>
            </a:r>
            <a:r>
              <a:rPr lang="en-IN" sz="2400" dirty="0"/>
              <a:t> on any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IN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Examples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Based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C00000"/>
                </a:solidFill>
              </a:rPr>
              <a:t>portability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platform independency </a:t>
            </a:r>
            <a:r>
              <a:rPr lang="en-IN" sz="2400" dirty="0"/>
              <a:t>languages can be categorized into </a:t>
            </a:r>
            <a:r>
              <a:rPr lang="en-IN" sz="2400" b="1" dirty="0">
                <a:solidFill>
                  <a:srgbClr val="002060"/>
                </a:solidFill>
              </a:rPr>
              <a:t>3 types</a:t>
            </a:r>
            <a:r>
              <a:rPr lang="en-IN" sz="2400" dirty="0"/>
              <a:t>:</a:t>
            </a:r>
          </a:p>
          <a:p>
            <a:pPr lvl="1" fontAlgn="base"/>
            <a:endParaRPr lang="en-IN" sz="2400" b="1" dirty="0">
              <a:solidFill>
                <a:schemeClr val="bg1"/>
              </a:solidFill>
            </a:endParaRPr>
          </a:p>
          <a:p>
            <a:pPr lvl="1" fontAlgn="base"/>
            <a:r>
              <a:rPr lang="en-IN" sz="2400" b="1" u="sng" dirty="0">
                <a:solidFill>
                  <a:srgbClr val="0070C0"/>
                </a:solidFill>
              </a:rPr>
              <a:t>Portable but not platform independent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</a:p>
          <a:p>
            <a:pPr lvl="1" fontAlgn="base"/>
            <a:r>
              <a:rPr lang="en-IN" sz="2400" dirty="0">
                <a:solidFill>
                  <a:schemeClr val="tx1"/>
                </a:solidFill>
              </a:rPr>
              <a:t>Ex </a:t>
            </a:r>
            <a:r>
              <a:rPr lang="en-IN" sz="24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IN" sz="2400" b="1" dirty="0">
                <a:solidFill>
                  <a:srgbClr val="C00000"/>
                </a:solidFill>
              </a:rPr>
              <a:t>C</a:t>
            </a:r>
            <a:r>
              <a:rPr lang="en-IN" sz="2400" dirty="0">
                <a:solidFill>
                  <a:schemeClr val="tx1"/>
                </a:solidFill>
              </a:rPr>
              <a:t>/</a:t>
            </a:r>
            <a:r>
              <a:rPr lang="en-IN" sz="2400" b="1" dirty="0">
                <a:solidFill>
                  <a:srgbClr val="C00000"/>
                </a:solidFill>
              </a:rPr>
              <a:t>C++</a:t>
            </a:r>
          </a:p>
          <a:p>
            <a:pPr lvl="1" fontAlgn="base"/>
            <a:endParaRPr lang="en-IN" sz="2400" dirty="0">
              <a:solidFill>
                <a:schemeClr val="tx1"/>
              </a:solidFill>
            </a:endParaRPr>
          </a:p>
          <a:p>
            <a:pPr lvl="1" fontAlgn="base"/>
            <a:r>
              <a:rPr lang="en-IN" sz="2400" b="1" u="sng" dirty="0">
                <a:solidFill>
                  <a:srgbClr val="00B050"/>
                </a:solidFill>
              </a:rPr>
              <a:t>Portable as well as platform independent</a:t>
            </a:r>
            <a:r>
              <a:rPr lang="en-IN" sz="2400" dirty="0">
                <a:solidFill>
                  <a:schemeClr val="tx1"/>
                </a:solidFill>
              </a:rPr>
              <a:t>: </a:t>
            </a:r>
          </a:p>
          <a:p>
            <a:pPr lvl="1" fontAlgn="base"/>
            <a:r>
              <a:rPr lang="en-IN" sz="2400" dirty="0">
                <a:solidFill>
                  <a:schemeClr val="tx1"/>
                </a:solidFill>
              </a:rPr>
              <a:t>Ex</a:t>
            </a:r>
            <a:r>
              <a:rPr lang="en-IN" sz="24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Java</a:t>
            </a:r>
            <a:r>
              <a:rPr lang="en-IN" sz="2400" b="1" dirty="0">
                <a:solidFill>
                  <a:schemeClr val="tx1"/>
                </a:solidFill>
              </a:rPr>
              <a:t>,</a:t>
            </a:r>
            <a:r>
              <a:rPr lang="en-IN" sz="2400" b="1" dirty="0">
                <a:solidFill>
                  <a:srgbClr val="C00000"/>
                </a:solidFill>
              </a:rPr>
              <a:t> Python</a:t>
            </a:r>
          </a:p>
          <a:p>
            <a:pPr lvl="1" fontAlgn="base"/>
            <a:endParaRPr lang="en-US" sz="2400" dirty="0">
              <a:solidFill>
                <a:schemeClr val="tx1"/>
              </a:solidFill>
            </a:endParaRPr>
          </a:p>
          <a:p>
            <a:pPr lvl="1" fontAlgn="base"/>
            <a:r>
              <a:rPr lang="en-US" sz="2400" b="1" u="sng" dirty="0">
                <a:solidFill>
                  <a:srgbClr val="002060"/>
                </a:solidFill>
              </a:rPr>
              <a:t>Non Portable as well as non platform independent</a:t>
            </a:r>
            <a:r>
              <a:rPr lang="en-US" sz="2400" dirty="0">
                <a:solidFill>
                  <a:schemeClr val="tx1"/>
                </a:solidFill>
              </a:rPr>
              <a:t>: </a:t>
            </a:r>
            <a:r>
              <a:rPr lang="en-US" sz="2400" dirty="0" err="1">
                <a:solidFill>
                  <a:schemeClr val="tx1"/>
                </a:solidFill>
              </a:rPr>
              <a:t>Ex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lang="en-US" sz="2400" b="1" dirty="0" err="1">
                <a:solidFill>
                  <a:srgbClr val="C00000"/>
                </a:solidFill>
                <a:sym typeface="Wingdings" pitchFamily="2" charset="2"/>
              </a:rPr>
              <a:t>Visual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 Basic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Which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statement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>
                <a:solidFill>
                  <a:schemeClr val="tx1"/>
                </a:solidFill>
              </a:rPr>
              <a:t> about </a:t>
            </a:r>
            <a:r>
              <a:rPr lang="en-US" sz="2400" b="1" dirty="0">
                <a:solidFill>
                  <a:srgbClr val="0070C0"/>
                </a:solidFill>
              </a:rPr>
              <a:t>Java </a:t>
            </a:r>
            <a:r>
              <a:rPr lang="en-US" sz="2400" b="1" dirty="0" err="1">
                <a:solidFill>
                  <a:srgbClr val="0070C0"/>
                </a:solidFill>
              </a:rPr>
              <a:t>bytecode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A.</a:t>
            </a:r>
            <a:r>
              <a:rPr lang="en-US" dirty="0"/>
              <a:t> It </a:t>
            </a:r>
            <a:r>
              <a:rPr lang="en-US" b="1" dirty="0">
                <a:solidFill>
                  <a:srgbClr val="7030A0"/>
                </a:solidFill>
              </a:rPr>
              <a:t>can run </a:t>
            </a:r>
            <a:r>
              <a:rPr lang="en-US" dirty="0"/>
              <a:t>on any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platform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B.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It </a:t>
            </a:r>
            <a:r>
              <a:rPr lang="en-US" b="1" dirty="0">
                <a:solidFill>
                  <a:srgbClr val="7030A0"/>
                </a:solidFill>
              </a:rPr>
              <a:t>can run </a:t>
            </a:r>
            <a:r>
              <a:rPr lang="en-US" dirty="0"/>
              <a:t>on any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US" dirty="0"/>
              <a:t> only if it is </a:t>
            </a:r>
            <a:r>
              <a:rPr lang="en-US" b="1" dirty="0">
                <a:solidFill>
                  <a:srgbClr val="0070C0"/>
                </a:solidFill>
              </a:rPr>
              <a:t>compiled</a:t>
            </a:r>
            <a:r>
              <a:rPr lang="en-US" dirty="0"/>
              <a:t> for that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platform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C. </a:t>
            </a:r>
            <a:r>
              <a:rPr lang="en-US" dirty="0"/>
              <a:t>It </a:t>
            </a:r>
            <a:r>
              <a:rPr lang="en-US" b="1" dirty="0">
                <a:solidFill>
                  <a:srgbClr val="7030A0"/>
                </a:solidFill>
              </a:rPr>
              <a:t>can run </a:t>
            </a:r>
            <a:r>
              <a:rPr lang="en-US" dirty="0"/>
              <a:t>on any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US" dirty="0"/>
              <a:t> that has a </a:t>
            </a:r>
            <a:r>
              <a:rPr lang="en-US" b="1" dirty="0">
                <a:solidFill>
                  <a:srgbClr val="0070C0"/>
                </a:solidFill>
              </a:rPr>
              <a:t>JRE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D.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It </a:t>
            </a:r>
            <a:r>
              <a:rPr lang="en-US" b="1" dirty="0">
                <a:solidFill>
                  <a:srgbClr val="7030A0"/>
                </a:solidFill>
              </a:rPr>
              <a:t>can run </a:t>
            </a:r>
            <a:r>
              <a:rPr lang="en-US" dirty="0"/>
              <a:t>on any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US" dirty="0"/>
              <a:t> that has a </a:t>
            </a:r>
            <a:r>
              <a:rPr lang="en-US" b="1" dirty="0">
                <a:solidFill>
                  <a:srgbClr val="0070C0"/>
                </a:solidFill>
              </a:rPr>
              <a:t>Java compiler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E.</a:t>
            </a:r>
            <a:r>
              <a:rPr lang="en-US" dirty="0"/>
              <a:t> It </a:t>
            </a:r>
            <a:r>
              <a:rPr lang="en-US" b="1" dirty="0">
                <a:solidFill>
                  <a:srgbClr val="7030A0"/>
                </a:solidFill>
              </a:rPr>
              <a:t>can run </a:t>
            </a:r>
            <a:r>
              <a:rPr lang="en-US" dirty="0"/>
              <a:t>on any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platform</a:t>
            </a:r>
            <a:r>
              <a:rPr lang="en-US" dirty="0"/>
              <a:t> that has both </a:t>
            </a:r>
            <a:r>
              <a:rPr lang="en-US" b="1" dirty="0">
                <a:solidFill>
                  <a:srgbClr val="0070C0"/>
                </a:solidFill>
              </a:rPr>
              <a:t>Java compiler </a:t>
            </a:r>
            <a:r>
              <a:rPr lang="en-US" dirty="0"/>
              <a:t>and a </a:t>
            </a:r>
            <a:r>
              <a:rPr lang="en-US" b="1" dirty="0">
                <a:solidFill>
                  <a:srgbClr val="0070C0"/>
                </a:solidFill>
              </a:rPr>
              <a:t>JRE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 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Which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two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statements</a:t>
            </a:r>
            <a:r>
              <a:rPr lang="en-US" sz="2400" dirty="0">
                <a:solidFill>
                  <a:schemeClr val="tx1"/>
                </a:solidFill>
              </a:rPr>
              <a:t> are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A.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rgbClr val="C00000"/>
                </a:solidFill>
              </a:rPr>
              <a:t>platform independent </a:t>
            </a:r>
            <a:r>
              <a:rPr lang="en-US" dirty="0">
                <a:solidFill>
                  <a:schemeClr val="tx1"/>
                </a:solidFill>
              </a:rPr>
              <a:t>but </a:t>
            </a:r>
            <a:r>
              <a:rPr lang="en-US" b="1" dirty="0">
                <a:solidFill>
                  <a:srgbClr val="0070C0"/>
                </a:solidFill>
              </a:rPr>
              <a:t>JVM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rgbClr val="C00000"/>
                </a:solidFill>
              </a:rPr>
              <a:t>platform dependent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B.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rgbClr val="C00000"/>
                </a:solidFill>
              </a:rPr>
              <a:t>platform dependent </a:t>
            </a:r>
            <a:r>
              <a:rPr lang="en-US" dirty="0">
                <a:solidFill>
                  <a:schemeClr val="tx1"/>
                </a:solidFill>
              </a:rPr>
              <a:t>but </a:t>
            </a:r>
            <a:r>
              <a:rPr lang="en-US" b="1" dirty="0">
                <a:solidFill>
                  <a:srgbClr val="0070C0"/>
                </a:solidFill>
              </a:rPr>
              <a:t>JVM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rgbClr val="C00000"/>
                </a:solidFill>
              </a:rPr>
              <a:t>platform independent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C. </a:t>
            </a:r>
            <a:r>
              <a:rPr lang="en-US" b="1" dirty="0">
                <a:solidFill>
                  <a:srgbClr val="0070C0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bytecode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rgbClr val="C00000"/>
                </a:solidFill>
              </a:rPr>
              <a:t>platform dependent </a:t>
            </a:r>
            <a:r>
              <a:rPr lang="en-US" dirty="0">
                <a:solidFill>
                  <a:schemeClr val="tx1"/>
                </a:solidFill>
              </a:rPr>
              <a:t>but </a:t>
            </a:r>
            <a:r>
              <a:rPr lang="en-US" b="1" dirty="0">
                <a:solidFill>
                  <a:srgbClr val="0070C0"/>
                </a:solidFill>
              </a:rPr>
              <a:t>JVM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rgbClr val="C00000"/>
                </a:solidFill>
              </a:rPr>
              <a:t>platform independent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D.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Java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bytecode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rgbClr val="C00000"/>
                </a:solidFill>
              </a:rPr>
              <a:t>platform independent </a:t>
            </a:r>
            <a:r>
              <a:rPr lang="en-US" dirty="0">
                <a:solidFill>
                  <a:schemeClr val="tx1"/>
                </a:solidFill>
              </a:rPr>
              <a:t>but </a:t>
            </a:r>
            <a:r>
              <a:rPr lang="en-US" b="1" dirty="0">
                <a:solidFill>
                  <a:srgbClr val="0070C0"/>
                </a:solidFill>
              </a:rPr>
              <a:t>JVM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rgbClr val="C00000"/>
                </a:solidFill>
              </a:rPr>
              <a:t>platform dependent</a:t>
            </a:r>
          </a:p>
          <a:p>
            <a:endParaRPr lang="en-US" sz="2400" b="1" u="sng" dirty="0">
              <a:solidFill>
                <a:srgbClr val="0070C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  </a:t>
            </a:r>
            <a:r>
              <a:rPr lang="en-US" sz="2400" b="1" dirty="0">
                <a:solidFill>
                  <a:srgbClr val="C00000"/>
                </a:solidFill>
              </a:rPr>
              <a:t>A &amp; D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3. ARCHITECTURE NEUTRAL:</a:t>
            </a: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r>
              <a:rPr lang="en-IN" dirty="0">
                <a:solidFill>
                  <a:schemeClr val="tx1"/>
                </a:solidFill>
              </a:rPr>
              <a:t>Generally </a:t>
            </a:r>
            <a:r>
              <a:rPr lang="en-IN" b="1" dirty="0">
                <a:solidFill>
                  <a:srgbClr val="C00000"/>
                </a:solidFill>
              </a:rPr>
              <a:t>Architecture</a:t>
            </a:r>
            <a:r>
              <a:rPr lang="en-IN" dirty="0">
                <a:solidFill>
                  <a:schemeClr val="tx1"/>
                </a:solidFill>
              </a:rPr>
              <a:t> is in regards to </a:t>
            </a:r>
            <a:r>
              <a:rPr lang="en-IN" b="1" dirty="0">
                <a:solidFill>
                  <a:srgbClr val="7030A0"/>
                </a:solidFill>
              </a:rPr>
              <a:t>hardware</a:t>
            </a:r>
            <a:r>
              <a:rPr lang="en-IN" dirty="0">
                <a:solidFill>
                  <a:schemeClr val="tx1"/>
                </a:solidFill>
              </a:rPr>
              <a:t>, for example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32bit</a:t>
            </a:r>
            <a:r>
              <a:rPr lang="en-IN" b="1" dirty="0">
                <a:solidFill>
                  <a:schemeClr val="tx1"/>
                </a:solidFill>
              </a:rPr>
              <a:t>/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64bit</a:t>
            </a:r>
            <a:r>
              <a:rPr lang="en-IN" b="1" dirty="0">
                <a:solidFill>
                  <a:schemeClr val="tx1"/>
                </a:solidFill>
              </a:rPr>
              <a:t> processors </a:t>
            </a:r>
            <a:r>
              <a:rPr lang="en-IN" dirty="0">
                <a:solidFill>
                  <a:schemeClr val="tx1"/>
                </a:solidFill>
              </a:rPr>
              <a:t>.</a:t>
            </a: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r>
              <a:rPr lang="en-IN" dirty="0">
                <a:solidFill>
                  <a:schemeClr val="tx1"/>
                </a:solidFill>
              </a:rPr>
              <a:t>A </a:t>
            </a:r>
            <a:r>
              <a:rPr lang="en-IN" b="1" dirty="0">
                <a:solidFill>
                  <a:srgbClr val="0070C0"/>
                </a:solidFill>
              </a:rPr>
              <a:t>Language</a:t>
            </a:r>
            <a:r>
              <a:rPr lang="en-IN" dirty="0">
                <a:solidFill>
                  <a:schemeClr val="tx1"/>
                </a:solidFill>
              </a:rPr>
              <a:t> or </a:t>
            </a:r>
            <a:r>
              <a:rPr lang="en-IN" b="1" dirty="0">
                <a:solidFill>
                  <a:srgbClr val="0070C0"/>
                </a:solidFill>
              </a:rPr>
              <a:t>Technology</a:t>
            </a:r>
            <a:r>
              <a:rPr lang="en-IN" dirty="0">
                <a:solidFill>
                  <a:schemeClr val="tx1"/>
                </a:solidFill>
              </a:rPr>
              <a:t> is said to be </a:t>
            </a:r>
            <a:r>
              <a:rPr lang="en-IN" b="1" dirty="0">
                <a:solidFill>
                  <a:srgbClr val="7030A0"/>
                </a:solidFill>
              </a:rPr>
              <a:t>Architectural neutral </a:t>
            </a:r>
            <a:r>
              <a:rPr lang="en-IN" dirty="0">
                <a:solidFill>
                  <a:schemeClr val="tx1"/>
                </a:solidFill>
              </a:rPr>
              <a:t>if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its </a:t>
            </a:r>
            <a:r>
              <a:rPr lang="en-IN" b="1" i="1" dirty="0">
                <a:solidFill>
                  <a:srgbClr val="002060"/>
                </a:solidFill>
              </a:rPr>
              <a:t>compiled code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can </a:t>
            </a:r>
            <a:r>
              <a:rPr lang="en-IN" b="1" i="1" dirty="0">
                <a:solidFill>
                  <a:srgbClr val="002060"/>
                </a:solidFill>
              </a:rPr>
              <a:t>run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 on </a:t>
            </a:r>
            <a:r>
              <a:rPr lang="en-IN" b="1" i="1" dirty="0">
                <a:solidFill>
                  <a:srgbClr val="002060"/>
                </a:solidFill>
              </a:rPr>
              <a:t>any available processors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in the real world </a:t>
            </a:r>
            <a:r>
              <a:rPr lang="en-IN" b="1" i="1" dirty="0">
                <a:solidFill>
                  <a:srgbClr val="002060"/>
                </a:solidFill>
              </a:rPr>
              <a:t>without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reconsidering their </a:t>
            </a:r>
            <a:r>
              <a:rPr lang="en-IN" b="1" i="1" dirty="0">
                <a:solidFill>
                  <a:srgbClr val="002060"/>
                </a:solidFill>
              </a:rPr>
              <a:t>development </a:t>
            </a:r>
            <a:r>
              <a:rPr lang="en-IN" b="1" i="1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IN" b="1" i="1" dirty="0">
                <a:solidFill>
                  <a:srgbClr val="002060"/>
                </a:solidFill>
              </a:rPr>
              <a:t>compilation</a:t>
            </a:r>
            <a:r>
              <a:rPr lang="en-IN" dirty="0">
                <a:solidFill>
                  <a:srgbClr val="002060"/>
                </a:solidFill>
              </a:rPr>
              <a:t>.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b="1" dirty="0">
                <a:solidFill>
                  <a:srgbClr val="0070C0"/>
                </a:solidFill>
              </a:rPr>
              <a:t>Java</a:t>
            </a:r>
            <a:r>
              <a:rPr lang="en-IN" dirty="0">
                <a:solidFill>
                  <a:schemeClr val="tx1"/>
                </a:solidFill>
              </a:rPr>
              <a:t> has this </a:t>
            </a:r>
            <a:r>
              <a:rPr lang="en-IN" b="1" dirty="0">
                <a:solidFill>
                  <a:srgbClr val="00B050"/>
                </a:solidFill>
              </a:rPr>
              <a:t>feature</a:t>
            </a:r>
            <a:r>
              <a:rPr lang="en-IN" dirty="0">
                <a:solidFill>
                  <a:schemeClr val="tx1"/>
                </a:solidFill>
              </a:rPr>
              <a:t> because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byte code </a:t>
            </a:r>
            <a:r>
              <a:rPr lang="en-IN" dirty="0">
                <a:solidFill>
                  <a:schemeClr val="tx1"/>
                </a:solidFill>
              </a:rPr>
              <a:t>is </a:t>
            </a:r>
            <a:r>
              <a:rPr lang="en-IN" b="1" dirty="0">
                <a:solidFill>
                  <a:srgbClr val="7030A0"/>
                </a:solidFill>
              </a:rPr>
              <a:t>independent </a:t>
            </a:r>
            <a:r>
              <a:rPr lang="en-IN" dirty="0">
                <a:solidFill>
                  <a:schemeClr val="tx1"/>
                </a:solidFill>
              </a:rPr>
              <a:t>of the </a:t>
            </a:r>
            <a:r>
              <a:rPr lang="en-IN" b="1" dirty="0">
                <a:solidFill>
                  <a:srgbClr val="C00000"/>
                </a:solidFill>
              </a:rPr>
              <a:t>underlying platform </a:t>
            </a:r>
            <a:r>
              <a:rPr lang="en-IN" dirty="0">
                <a:solidFill>
                  <a:schemeClr val="tx1"/>
                </a:solidFill>
              </a:rPr>
              <a:t>that the </a:t>
            </a:r>
            <a:r>
              <a:rPr lang="en-IN" b="1" dirty="0">
                <a:solidFill>
                  <a:srgbClr val="0070C0"/>
                </a:solidFill>
              </a:rPr>
              <a:t>program</a:t>
            </a:r>
            <a:r>
              <a:rPr lang="en-IN" dirty="0">
                <a:solidFill>
                  <a:schemeClr val="tx1"/>
                </a:solidFill>
              </a:rPr>
              <a:t> is </a:t>
            </a:r>
            <a:r>
              <a:rPr lang="en-IN" b="1" dirty="0">
                <a:solidFill>
                  <a:schemeClr val="accent1"/>
                </a:solidFill>
              </a:rPr>
              <a:t>running</a:t>
            </a:r>
            <a:r>
              <a:rPr lang="en-IN" dirty="0">
                <a:solidFill>
                  <a:schemeClr val="tx1"/>
                </a:solidFill>
              </a:rPr>
              <a:t> on. 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For example</a:t>
            </a:r>
            <a:r>
              <a:rPr lang="en-IN" dirty="0">
                <a:solidFill>
                  <a:schemeClr val="tx1"/>
                </a:solidFill>
              </a:rPr>
              <a:t>, it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doesn't matter </a:t>
            </a:r>
            <a:r>
              <a:rPr lang="en-IN" dirty="0">
                <a:solidFill>
                  <a:schemeClr val="tx1"/>
                </a:solidFill>
              </a:rPr>
              <a:t>if our </a:t>
            </a:r>
            <a:r>
              <a:rPr lang="en-IN" b="1" dirty="0">
                <a:solidFill>
                  <a:srgbClr val="7030A0"/>
                </a:solidFill>
              </a:rPr>
              <a:t>operating system </a:t>
            </a:r>
            <a:r>
              <a:rPr lang="en-IN" dirty="0">
                <a:solidFill>
                  <a:schemeClr val="tx1"/>
                </a:solidFill>
              </a:rPr>
              <a:t>is </a:t>
            </a:r>
            <a:r>
              <a:rPr lang="en-IN" b="1" dirty="0">
                <a:solidFill>
                  <a:srgbClr val="00B050"/>
                </a:solidFill>
              </a:rPr>
              <a:t>32-bit</a:t>
            </a:r>
            <a:r>
              <a:rPr lang="en-IN" dirty="0">
                <a:solidFill>
                  <a:schemeClr val="tx1"/>
                </a:solidFill>
              </a:rPr>
              <a:t> or </a:t>
            </a:r>
            <a:r>
              <a:rPr lang="en-IN" b="1" dirty="0">
                <a:solidFill>
                  <a:srgbClr val="00B050"/>
                </a:solidFill>
              </a:rPr>
              <a:t>64-bit</a:t>
            </a:r>
            <a:r>
              <a:rPr lang="en-IN" dirty="0">
                <a:solidFill>
                  <a:schemeClr val="tx1"/>
                </a:solidFill>
              </a:rPr>
              <a:t>, the </a:t>
            </a:r>
            <a:r>
              <a:rPr lang="en-IN" b="1" dirty="0">
                <a:solidFill>
                  <a:srgbClr val="0070C0"/>
                </a:solidFill>
              </a:rPr>
              <a:t>Java byte code </a:t>
            </a:r>
            <a:r>
              <a:rPr lang="en-IN" dirty="0">
                <a:solidFill>
                  <a:schemeClr val="tx1"/>
                </a:solidFill>
              </a:rPr>
              <a:t>is </a:t>
            </a:r>
            <a:r>
              <a:rPr lang="en-IN" b="1" dirty="0">
                <a:solidFill>
                  <a:srgbClr val="C00000"/>
                </a:solidFill>
              </a:rPr>
              <a:t>exactly the same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We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don't have </a:t>
            </a:r>
            <a:r>
              <a:rPr lang="en-IN" dirty="0">
                <a:solidFill>
                  <a:schemeClr val="tx1"/>
                </a:solidFill>
              </a:rPr>
              <a:t>to </a:t>
            </a:r>
            <a:r>
              <a:rPr lang="en-IN" b="1" dirty="0">
                <a:solidFill>
                  <a:srgbClr val="7030A0"/>
                </a:solidFill>
              </a:rPr>
              <a:t>recompile</a:t>
            </a:r>
            <a:r>
              <a:rPr lang="en-IN" dirty="0">
                <a:solidFill>
                  <a:schemeClr val="tx1"/>
                </a:solidFill>
              </a:rPr>
              <a:t> our </a:t>
            </a:r>
            <a:r>
              <a:rPr lang="en-IN" b="1" dirty="0">
                <a:solidFill>
                  <a:srgbClr val="0070C0"/>
                </a:solidFill>
              </a:rPr>
              <a:t>Java source code </a:t>
            </a:r>
            <a:r>
              <a:rPr lang="en-IN" dirty="0">
                <a:solidFill>
                  <a:schemeClr val="tx1"/>
                </a:solidFill>
              </a:rPr>
              <a:t>for </a:t>
            </a:r>
            <a:r>
              <a:rPr lang="en-IN" b="1" dirty="0">
                <a:solidFill>
                  <a:srgbClr val="C00000"/>
                </a:solidFill>
              </a:rPr>
              <a:t>32-bit</a:t>
            </a:r>
            <a:r>
              <a:rPr lang="en-IN" dirty="0">
                <a:solidFill>
                  <a:schemeClr val="tx1"/>
                </a:solidFill>
              </a:rPr>
              <a:t> or </a:t>
            </a:r>
            <a:r>
              <a:rPr lang="en-IN" b="1" dirty="0">
                <a:solidFill>
                  <a:srgbClr val="C00000"/>
                </a:solidFill>
              </a:rPr>
              <a:t>64-bit.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4. COMPILED &amp; INTERPRETED</a:t>
            </a: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r>
              <a:rPr lang="en-IN" sz="2400" b="1" dirty="0">
                <a:solidFill>
                  <a:srgbClr val="0070C0"/>
                </a:solidFill>
              </a:rPr>
              <a:t>Unlike</a:t>
            </a:r>
            <a:r>
              <a:rPr lang="en-IN" sz="2400" dirty="0">
                <a:solidFill>
                  <a:schemeClr val="tx1"/>
                </a:solidFill>
              </a:rPr>
              <a:t> most of the </a:t>
            </a:r>
            <a:r>
              <a:rPr lang="en-IN" sz="2400" b="1" dirty="0">
                <a:solidFill>
                  <a:srgbClr val="C00000"/>
                </a:solidFill>
              </a:rPr>
              <a:t>programming languages </a:t>
            </a:r>
            <a:r>
              <a:rPr lang="en-IN" sz="2400" dirty="0">
                <a:solidFill>
                  <a:schemeClr val="tx1"/>
                </a:solidFill>
              </a:rPr>
              <a:t>which are either </a:t>
            </a:r>
            <a:r>
              <a:rPr lang="en-IN" sz="2400" b="1" dirty="0">
                <a:solidFill>
                  <a:srgbClr val="7030A0"/>
                </a:solidFill>
              </a:rPr>
              <a:t>complied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interpreted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Java is both </a:t>
            </a:r>
            <a:r>
              <a:rPr lang="en-IN" sz="2400" b="1" i="1" dirty="0">
                <a:solidFill>
                  <a:srgbClr val="002060"/>
                </a:solidFill>
              </a:rPr>
              <a:t>compiled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 and </a:t>
            </a:r>
            <a:r>
              <a:rPr lang="en-IN" sz="2400" b="1" i="1" dirty="0">
                <a:solidFill>
                  <a:srgbClr val="002060"/>
                </a:solidFill>
              </a:rPr>
              <a:t>interpreted </a:t>
            </a:r>
            <a:r>
              <a:rPr lang="en-IN" sz="2400" dirty="0">
                <a:solidFill>
                  <a:srgbClr val="002060"/>
                </a:solidFill>
              </a:rPr>
              <a:t>.</a:t>
            </a:r>
          </a:p>
          <a:p>
            <a:pPr lvl="1" fontAlgn="base"/>
            <a:endParaRPr lang="en-IN" sz="2400" dirty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i="1" dirty="0">
                <a:solidFill>
                  <a:srgbClr val="0070C0"/>
                </a:solidFill>
              </a:rPr>
              <a:t>Java compiler </a:t>
            </a:r>
            <a:r>
              <a:rPr lang="en-IN" sz="2400" dirty="0">
                <a:solidFill>
                  <a:schemeClr val="tx1"/>
                </a:solidFill>
              </a:rPr>
              <a:t>translates a </a:t>
            </a:r>
            <a:r>
              <a:rPr lang="en-IN" sz="2400" b="1" dirty="0">
                <a:solidFill>
                  <a:srgbClr val="7030A0"/>
                </a:solidFill>
              </a:rPr>
              <a:t>java source fi</a:t>
            </a:r>
            <a:r>
              <a:rPr lang="en-IN" sz="2400" dirty="0">
                <a:solidFill>
                  <a:schemeClr val="tx1"/>
                </a:solidFill>
              </a:rPr>
              <a:t>le to </a:t>
            </a:r>
            <a:r>
              <a:rPr lang="en-IN" sz="2400" b="1" i="1" dirty="0" err="1">
                <a:solidFill>
                  <a:srgbClr val="C00000"/>
                </a:solidFill>
              </a:rPr>
              <a:t>bytecodes</a:t>
            </a:r>
            <a:r>
              <a:rPr lang="en-IN" sz="2400" dirty="0">
                <a:solidFill>
                  <a:schemeClr val="tx1"/>
                </a:solidFill>
              </a:rPr>
              <a:t> and the </a:t>
            </a:r>
            <a:r>
              <a:rPr lang="en-IN" sz="2400" b="1" i="1" dirty="0">
                <a:solidFill>
                  <a:srgbClr val="00B050"/>
                </a:solidFill>
              </a:rPr>
              <a:t>Java interpreter </a:t>
            </a:r>
            <a:r>
              <a:rPr lang="en-IN" sz="2400" dirty="0">
                <a:solidFill>
                  <a:schemeClr val="tx1"/>
                </a:solidFill>
              </a:rPr>
              <a:t>executes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translated byte codes </a:t>
            </a:r>
            <a:r>
              <a:rPr lang="en-IN" sz="2400" dirty="0">
                <a:solidFill>
                  <a:schemeClr val="tx1"/>
                </a:solidFill>
              </a:rPr>
              <a:t>directly on the </a:t>
            </a:r>
            <a:r>
              <a:rPr lang="en-IN" sz="2400" b="1" dirty="0"/>
              <a:t>system</a:t>
            </a:r>
            <a:r>
              <a:rPr lang="en-IN" sz="2400" dirty="0">
                <a:solidFill>
                  <a:schemeClr val="tx1"/>
                </a:solidFill>
              </a:rPr>
              <a:t> that </a:t>
            </a:r>
            <a:r>
              <a:rPr lang="en-IN" sz="2400" b="1" dirty="0">
                <a:solidFill>
                  <a:srgbClr val="002060"/>
                </a:solidFill>
              </a:rPr>
              <a:t>implement</a:t>
            </a:r>
            <a:r>
              <a:rPr lang="en-IN" sz="2400" dirty="0">
                <a:solidFill>
                  <a:schemeClr val="tx1"/>
                </a:solidFill>
              </a:rPr>
              <a:t>s the </a:t>
            </a:r>
            <a:r>
              <a:rPr lang="en-IN" sz="2400" b="1" dirty="0">
                <a:solidFill>
                  <a:srgbClr val="0070C0"/>
                </a:solidFill>
              </a:rPr>
              <a:t>Java Virtual Machine.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The Java Market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What Company Expects From A Java Developer ?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Most Important Properties Of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What You Should Know About These Properties For Interview ?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Popular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5. AUTOMATIC MEMORY MANAGEMENT</a:t>
            </a: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70C0"/>
                </a:solidFill>
              </a:rPr>
              <a:t>traditional programming language </a:t>
            </a:r>
            <a:r>
              <a:rPr lang="en-IN" sz="2400" dirty="0">
                <a:solidFill>
                  <a:schemeClr val="tx1"/>
                </a:solidFill>
              </a:rPr>
              <a:t>like </a:t>
            </a:r>
            <a:r>
              <a:rPr lang="en-IN" sz="2400" b="1" dirty="0">
                <a:solidFill>
                  <a:srgbClr val="C00000"/>
                </a:solidFill>
              </a:rPr>
              <a:t>C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rgbClr val="C00000"/>
                </a:solidFill>
              </a:rPr>
              <a:t>C++ </a:t>
            </a:r>
            <a:r>
              <a:rPr lang="en-IN" sz="2400" dirty="0">
                <a:solidFill>
                  <a:schemeClr val="tx1"/>
                </a:solidFill>
              </a:rPr>
              <a:t>, the </a:t>
            </a:r>
            <a:r>
              <a:rPr lang="en-IN" sz="2400" b="1" dirty="0">
                <a:solidFill>
                  <a:srgbClr val="7030A0"/>
                </a:solidFill>
              </a:rPr>
              <a:t>programmer</a:t>
            </a:r>
            <a:r>
              <a:rPr lang="en-IN" sz="2400" dirty="0">
                <a:solidFill>
                  <a:schemeClr val="tx1"/>
                </a:solidFill>
              </a:rPr>
              <a:t> has 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manage memory </a:t>
            </a:r>
            <a:r>
              <a:rPr lang="en-IN" sz="2400" dirty="0">
                <a:solidFill>
                  <a:schemeClr val="tx1"/>
                </a:solidFill>
              </a:rPr>
              <a:t>by </a:t>
            </a:r>
            <a:r>
              <a:rPr lang="en-IN" sz="2400" b="1" dirty="0">
                <a:solidFill>
                  <a:srgbClr val="002060"/>
                </a:solidFill>
              </a:rPr>
              <a:t>allocating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002060"/>
                </a:solidFill>
              </a:rPr>
              <a:t>de-allocating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memory</a:t>
            </a:r>
            <a:r>
              <a:rPr lang="en-IN" sz="2400" dirty="0">
                <a:solidFill>
                  <a:schemeClr val="tx1"/>
                </a:solidFill>
              </a:rPr>
              <a:t> which </a:t>
            </a:r>
            <a:r>
              <a:rPr lang="en-IN" sz="2400" b="1" dirty="0">
                <a:solidFill>
                  <a:schemeClr val="accent1"/>
                </a:solidFill>
              </a:rPr>
              <a:t>leads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u="sng" dirty="0">
                <a:solidFill>
                  <a:srgbClr val="7030A0"/>
                </a:solidFill>
              </a:rPr>
              <a:t>memory leaks </a:t>
            </a:r>
            <a:r>
              <a:rPr lang="en-IN" sz="2400" dirty="0">
                <a:solidFill>
                  <a:schemeClr val="tx1"/>
                </a:solidFill>
              </a:rPr>
              <a:t>in the program. </a:t>
            </a:r>
          </a:p>
          <a:p>
            <a:pPr lvl="1" fontAlgn="base"/>
            <a:endParaRPr lang="en-IN" sz="2400" dirty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rgbClr val="C00000"/>
                </a:solidFill>
              </a:rPr>
              <a:t>memory management </a:t>
            </a:r>
            <a:r>
              <a:rPr lang="en-IN" sz="2400" dirty="0">
                <a:solidFill>
                  <a:schemeClr val="tx1"/>
                </a:solidFill>
              </a:rPr>
              <a:t>is taken care by the </a:t>
            </a:r>
            <a:r>
              <a:rPr lang="en-IN" sz="2400" b="1" dirty="0">
                <a:solidFill>
                  <a:srgbClr val="00B050"/>
                </a:solidFill>
              </a:rPr>
              <a:t>GC </a:t>
            </a:r>
            <a:r>
              <a:rPr lang="en-IN" sz="2400" dirty="0">
                <a:solidFill>
                  <a:schemeClr val="tx1"/>
                </a:solidFill>
              </a:rPr>
              <a:t> and is safe from </a:t>
            </a:r>
            <a:r>
              <a:rPr lang="en-IN" sz="2400" b="1" u="sng" dirty="0">
                <a:solidFill>
                  <a:srgbClr val="7030A0"/>
                </a:solidFill>
              </a:rPr>
              <a:t>memory crashes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lvl="1" fontAlgn="base"/>
            <a:endParaRPr lang="en-IN" sz="2400" dirty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>
                <a:solidFill>
                  <a:schemeClr val="tx1"/>
                </a:solidFill>
              </a:rPr>
              <a:t>All the </a:t>
            </a:r>
            <a:r>
              <a:rPr lang="en-IN" sz="2400" b="1" dirty="0">
                <a:solidFill>
                  <a:srgbClr val="C00000"/>
                </a:solidFill>
              </a:rPr>
              <a:t>allocation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clean up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memory</a:t>
            </a:r>
            <a:r>
              <a:rPr lang="en-IN" sz="2400" dirty="0">
                <a:solidFill>
                  <a:schemeClr val="tx1"/>
                </a:solidFill>
              </a:rPr>
              <a:t> is done </a:t>
            </a:r>
            <a:r>
              <a:rPr lang="en-IN" sz="2400" b="1" dirty="0">
                <a:solidFill>
                  <a:srgbClr val="0070C0"/>
                </a:solidFill>
              </a:rPr>
              <a:t>automatically.</a:t>
            </a:r>
          </a:p>
          <a:p>
            <a:pPr lvl="1" fontAlgn="base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What is the </a:t>
            </a:r>
            <a:r>
              <a:rPr lang="en-US" sz="2400" b="1" dirty="0">
                <a:solidFill>
                  <a:srgbClr val="7030A0"/>
                </a:solidFill>
              </a:rPr>
              <a:t>heap size </a:t>
            </a:r>
            <a:r>
              <a:rPr lang="en-US" sz="2400" dirty="0"/>
              <a:t>that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JVM </a:t>
            </a:r>
            <a:r>
              <a:rPr lang="en-US" sz="2400" dirty="0"/>
              <a:t>uses 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         </a:t>
            </a:r>
            <a:r>
              <a:rPr lang="en-US" sz="2400" b="1" dirty="0">
                <a:solidFill>
                  <a:srgbClr val="C00000"/>
                </a:solidFill>
              </a:rPr>
              <a:t>JVM </a:t>
            </a:r>
            <a:r>
              <a:rPr lang="en-US" sz="2400" dirty="0">
                <a:solidFill>
                  <a:schemeClr val="tx1"/>
                </a:solidFill>
              </a:rPr>
              <a:t>uses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1/64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70C0"/>
                </a:solidFill>
              </a:rPr>
              <a:t>physical memory </a:t>
            </a:r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b="1" u="sng" dirty="0">
                <a:solidFill>
                  <a:schemeClr val="accent1"/>
                </a:solidFill>
              </a:rPr>
              <a:t>Initial heap size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¼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0070C0"/>
                </a:solidFill>
              </a:rPr>
              <a:t>physical memory </a:t>
            </a:r>
            <a:r>
              <a:rPr lang="en-US" sz="2400" dirty="0">
                <a:solidFill>
                  <a:schemeClr val="tx1"/>
                </a:solidFill>
              </a:rPr>
              <a:t>as </a:t>
            </a:r>
            <a:r>
              <a:rPr lang="en-US" sz="2400" b="1" dirty="0">
                <a:solidFill>
                  <a:schemeClr val="accent1"/>
                </a:solidFill>
              </a:rPr>
              <a:t>Maximum heap size</a:t>
            </a:r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6. OBJECT ORIENTED</a:t>
            </a:r>
          </a:p>
          <a:p>
            <a:pPr lvl="1" fontAlgn="base"/>
            <a:endParaRPr lang="en-IN" dirty="0">
              <a:solidFill>
                <a:schemeClr val="tx1"/>
              </a:solidFill>
            </a:endParaRPr>
          </a:p>
          <a:p>
            <a:pPr lvl="1" fontAlgn="base"/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is an </a:t>
            </a:r>
            <a:r>
              <a:rPr lang="en-IN" sz="2400" b="1" dirty="0">
                <a:solidFill>
                  <a:srgbClr val="7030A0"/>
                </a:solidFill>
              </a:rPr>
              <a:t>OOPL</a:t>
            </a:r>
            <a:r>
              <a:rPr lang="en-IN" sz="2400" dirty="0">
                <a:solidFill>
                  <a:schemeClr val="tx1"/>
                </a:solidFill>
              </a:rPr>
              <a:t> that </a:t>
            </a:r>
            <a:r>
              <a:rPr lang="en-IN" sz="2400" b="1" dirty="0">
                <a:solidFill>
                  <a:srgbClr val="002060"/>
                </a:solidFill>
              </a:rPr>
              <a:t>supports</a:t>
            </a:r>
            <a:r>
              <a:rPr lang="en-IN" sz="2400" dirty="0">
                <a:solidFill>
                  <a:schemeClr val="tx1"/>
                </a:solidFill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construction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C00000"/>
                </a:solidFill>
              </a:rPr>
              <a:t>programs </a:t>
            </a:r>
            <a:r>
              <a:rPr lang="en-IN" sz="2400" dirty="0">
                <a:solidFill>
                  <a:schemeClr val="tx1"/>
                </a:solidFill>
              </a:rPr>
              <a:t>that </a:t>
            </a:r>
            <a:r>
              <a:rPr lang="en-IN" sz="2400" b="1" dirty="0">
                <a:solidFill>
                  <a:srgbClr val="00B050"/>
                </a:solidFill>
              </a:rPr>
              <a:t>consist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chemeClr val="accent1"/>
                </a:solidFill>
              </a:rPr>
              <a:t>collections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u="sng" dirty="0">
                <a:solidFill>
                  <a:schemeClr val="accent5">
                    <a:lumMod val="75000"/>
                  </a:schemeClr>
                </a:solidFill>
              </a:rPr>
              <a:t>collaborating objects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lvl="1" fontAlgn="base"/>
            <a:endParaRPr lang="en-IN" sz="2400" dirty="0">
              <a:solidFill>
                <a:schemeClr val="tx1"/>
              </a:solidFill>
            </a:endParaRPr>
          </a:p>
          <a:p>
            <a:pPr lvl="1" fontAlgn="base"/>
            <a:r>
              <a:rPr lang="en-IN" sz="2400" dirty="0">
                <a:solidFill>
                  <a:schemeClr val="tx1"/>
                </a:solidFill>
              </a:rPr>
              <a:t>These </a:t>
            </a:r>
            <a:r>
              <a:rPr lang="en-IN" sz="2400" b="1" dirty="0">
                <a:solidFill>
                  <a:srgbClr val="C00000"/>
                </a:solidFill>
              </a:rPr>
              <a:t>objects</a:t>
            </a:r>
            <a:r>
              <a:rPr lang="en-IN" sz="2400" dirty="0">
                <a:solidFill>
                  <a:schemeClr val="tx1"/>
                </a:solidFill>
              </a:rPr>
              <a:t> have a </a:t>
            </a:r>
            <a:r>
              <a:rPr lang="en-IN" sz="2400" b="1" dirty="0">
                <a:solidFill>
                  <a:srgbClr val="7030A0"/>
                </a:solidFill>
              </a:rPr>
              <a:t>unique identity </a:t>
            </a:r>
            <a:r>
              <a:rPr lang="en-IN" sz="2400" dirty="0">
                <a:solidFill>
                  <a:schemeClr val="tx1"/>
                </a:solidFill>
              </a:rPr>
              <a:t>and 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support</a:t>
            </a:r>
            <a:r>
              <a:rPr lang="en-IN" sz="2400" dirty="0">
                <a:solidFill>
                  <a:schemeClr val="tx1"/>
                </a:solidFill>
              </a:rPr>
              <a:t> all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important principles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rgbClr val="7030A0"/>
                </a:solidFill>
              </a:rPr>
              <a:t>OOP</a:t>
            </a:r>
            <a:r>
              <a:rPr lang="en-IN" sz="2400" dirty="0">
                <a:solidFill>
                  <a:schemeClr val="tx1"/>
                </a:solidFill>
              </a:rPr>
              <a:t> like:</a:t>
            </a:r>
          </a:p>
          <a:p>
            <a:pPr lvl="2" fontAlgn="base"/>
            <a:endParaRPr lang="en-US" sz="2200" b="1" dirty="0"/>
          </a:p>
          <a:p>
            <a:pPr lvl="2" fontAlgn="base"/>
            <a:r>
              <a:rPr lang="en-US" sz="2200" b="1" dirty="0">
                <a:solidFill>
                  <a:srgbClr val="002060"/>
                </a:solidFill>
              </a:rPr>
              <a:t>Encapsulation</a:t>
            </a:r>
          </a:p>
          <a:p>
            <a:pPr lvl="2" fontAlgn="base"/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Polymorphism</a:t>
            </a:r>
          </a:p>
          <a:p>
            <a:pPr lvl="2" fontAlgn="base"/>
            <a:r>
              <a:rPr lang="en-US" sz="2200" b="1" dirty="0">
                <a:solidFill>
                  <a:srgbClr val="00B050"/>
                </a:solidFill>
              </a:rPr>
              <a:t>Inheritance</a:t>
            </a:r>
          </a:p>
          <a:p>
            <a:pPr lvl="2" fontAlgn="base"/>
            <a:r>
              <a:rPr lang="en-US" sz="2200" b="1" dirty="0">
                <a:solidFill>
                  <a:schemeClr val="accent1"/>
                </a:solidFill>
              </a:rPr>
              <a:t>Abstraction</a:t>
            </a:r>
          </a:p>
          <a:p>
            <a:pPr lvl="1" fontAlgn="base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What Is Encapsulation ?</a:t>
            </a:r>
          </a:p>
          <a:p>
            <a:pPr lvl="1" fontAlgn="base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Encapsulation</a:t>
            </a:r>
            <a:r>
              <a:rPr lang="en-IN" sz="2400" dirty="0">
                <a:solidFill>
                  <a:schemeClr val="tx1"/>
                </a:solidFill>
              </a:rPr>
              <a:t> is one of the </a:t>
            </a:r>
            <a:r>
              <a:rPr lang="en-IN" sz="2400" b="1" dirty="0">
                <a:solidFill>
                  <a:srgbClr val="C00000"/>
                </a:solidFill>
              </a:rPr>
              <a:t>fundamental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OOP</a:t>
            </a:r>
            <a:r>
              <a:rPr lang="en-IN" sz="2400" dirty="0">
                <a:solidFill>
                  <a:schemeClr val="tx1"/>
                </a:solidFill>
              </a:rPr>
              <a:t> concepts and it is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mechanism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00B050"/>
                </a:solidFill>
              </a:rPr>
              <a:t>wrapping up </a:t>
            </a:r>
            <a:r>
              <a:rPr lang="en-IN" sz="2400" dirty="0">
                <a:solidFill>
                  <a:schemeClr val="tx1"/>
                </a:solidFill>
              </a:rPr>
              <a:t>of  the </a:t>
            </a:r>
            <a:r>
              <a:rPr lang="en-IN" sz="2400" b="1" dirty="0">
                <a:solidFill>
                  <a:schemeClr val="accent1"/>
                </a:solidFill>
              </a:rPr>
              <a:t>data</a:t>
            </a:r>
            <a:r>
              <a:rPr lang="en-IN" sz="2400" dirty="0">
                <a:solidFill>
                  <a:schemeClr val="tx1"/>
                </a:solidFill>
              </a:rPr>
              <a:t> (</a:t>
            </a:r>
            <a:r>
              <a:rPr lang="en-IN" sz="2400" b="1" dirty="0">
                <a:solidFill>
                  <a:srgbClr val="0070C0"/>
                </a:solidFill>
              </a:rPr>
              <a:t>variables</a:t>
            </a:r>
            <a:r>
              <a:rPr lang="en-IN" sz="2400" dirty="0">
                <a:solidFill>
                  <a:schemeClr val="tx1"/>
                </a:solidFill>
              </a:rPr>
              <a:t>) and </a:t>
            </a:r>
            <a:r>
              <a:rPr lang="en-IN" sz="2400" b="1" dirty="0">
                <a:solidFill>
                  <a:schemeClr val="accent1"/>
                </a:solidFill>
              </a:rPr>
              <a:t>code </a:t>
            </a:r>
            <a:r>
              <a:rPr lang="en-IN" sz="2400" dirty="0">
                <a:solidFill>
                  <a:schemeClr val="tx1"/>
                </a:solidFill>
              </a:rPr>
              <a:t>acting on the data (</a:t>
            </a:r>
            <a:r>
              <a:rPr lang="en-IN" sz="2400" b="1" dirty="0">
                <a:solidFill>
                  <a:srgbClr val="0070C0"/>
                </a:solidFill>
              </a:rPr>
              <a:t>methods</a:t>
            </a:r>
            <a:r>
              <a:rPr lang="en-IN" sz="2400" dirty="0">
                <a:solidFill>
                  <a:schemeClr val="tx1"/>
                </a:solidFill>
              </a:rPr>
              <a:t>) together as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single unit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lvl="1" fontAlgn="base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ncapsulation Diagram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3786190"/>
            <a:ext cx="7929618" cy="23558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How Encapsulation Is Achieved ?</a:t>
            </a:r>
          </a:p>
          <a:p>
            <a:pPr lvl="1" fontAlgn="base"/>
            <a:endParaRPr lang="en-IN" sz="2000" dirty="0">
              <a:solidFill>
                <a:schemeClr val="bg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The whole idea behind </a:t>
            </a:r>
            <a:r>
              <a:rPr lang="en-IN" sz="2400" b="1" dirty="0">
                <a:solidFill>
                  <a:srgbClr val="0070C0"/>
                </a:solidFill>
              </a:rPr>
              <a:t>encapsulation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is to </a:t>
            </a:r>
            <a:r>
              <a:rPr lang="en-IN" sz="2400" b="1" dirty="0">
                <a:solidFill>
                  <a:srgbClr val="C00000"/>
                </a:solidFill>
              </a:rPr>
              <a:t>hide</a:t>
            </a:r>
            <a:r>
              <a:rPr lang="en-IN" sz="2400" dirty="0">
                <a:solidFill>
                  <a:schemeClr val="tx1"/>
                </a:solidFill>
              </a:rPr>
              <a:t> our </a:t>
            </a:r>
            <a:r>
              <a:rPr lang="en-IN" sz="2400" b="1" dirty="0">
                <a:solidFill>
                  <a:srgbClr val="7030A0"/>
                </a:solidFill>
              </a:rPr>
              <a:t>data</a:t>
            </a:r>
            <a:r>
              <a:rPr lang="en-IN" sz="2400" dirty="0">
                <a:solidFill>
                  <a:schemeClr val="tx1"/>
                </a:solidFill>
              </a:rPr>
              <a:t> in order to </a:t>
            </a:r>
            <a:r>
              <a:rPr lang="en-IN" sz="2400" b="1" dirty="0">
                <a:solidFill>
                  <a:srgbClr val="00B050"/>
                </a:solidFill>
              </a:rPr>
              <a:t>make it safe </a:t>
            </a:r>
            <a:r>
              <a:rPr lang="en-IN" sz="2400" dirty="0">
                <a:solidFill>
                  <a:schemeClr val="tx1"/>
                </a:solidFill>
              </a:rPr>
              <a:t>from any </a:t>
            </a:r>
            <a:r>
              <a:rPr lang="en-IN" sz="2400" b="1" dirty="0">
                <a:solidFill>
                  <a:srgbClr val="002060"/>
                </a:solidFill>
              </a:rPr>
              <a:t>modification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We can achieve </a:t>
            </a:r>
            <a:r>
              <a:rPr lang="en-IN" sz="2400" b="1" dirty="0">
                <a:solidFill>
                  <a:srgbClr val="0070C0"/>
                </a:solidFill>
              </a:rPr>
              <a:t>encapsulation</a:t>
            </a:r>
            <a:r>
              <a:rPr lang="en-IN" sz="2400" dirty="0">
                <a:solidFill>
                  <a:schemeClr val="tx1"/>
                </a:solidFill>
              </a:rPr>
              <a:t> in </a:t>
            </a:r>
            <a:r>
              <a:rPr lang="en-IN" sz="2400" b="1" dirty="0">
                <a:solidFill>
                  <a:srgbClr val="00B05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by:</a:t>
            </a:r>
          </a:p>
          <a:p>
            <a:pPr lvl="2"/>
            <a:endParaRPr lang="en-IN" sz="2200" dirty="0"/>
          </a:p>
          <a:p>
            <a:pPr lvl="2"/>
            <a:r>
              <a:rPr lang="en-IN" sz="2200" b="1" dirty="0">
                <a:solidFill>
                  <a:srgbClr val="7030A0"/>
                </a:solidFill>
              </a:rPr>
              <a:t>Declaring</a:t>
            </a:r>
            <a:r>
              <a:rPr lang="en-IN" sz="2200" dirty="0"/>
              <a:t> the </a:t>
            </a:r>
            <a:r>
              <a:rPr lang="en-IN" sz="2200" b="1" dirty="0">
                <a:solidFill>
                  <a:srgbClr val="0070C0"/>
                </a:solidFill>
              </a:rPr>
              <a:t>variables</a:t>
            </a:r>
            <a:r>
              <a:rPr lang="en-IN" sz="2200" dirty="0"/>
              <a:t> of a class as </a:t>
            </a:r>
            <a:r>
              <a:rPr lang="en-IN" sz="2200" b="1" dirty="0">
                <a:solidFill>
                  <a:srgbClr val="C00000"/>
                </a:solidFill>
              </a:rPr>
              <a:t>private</a:t>
            </a:r>
            <a:r>
              <a:rPr lang="en-IN" sz="2200" dirty="0">
                <a:solidFill>
                  <a:srgbClr val="C00000"/>
                </a:solidFill>
              </a:rPr>
              <a:t>.</a:t>
            </a:r>
          </a:p>
          <a:p>
            <a:pPr lvl="2"/>
            <a:endParaRPr lang="en-IN" sz="2200" dirty="0"/>
          </a:p>
          <a:p>
            <a:pPr lvl="2"/>
            <a:r>
              <a:rPr lang="en-IN" sz="2200" dirty="0"/>
              <a:t>Providing </a:t>
            </a:r>
            <a:r>
              <a:rPr lang="en-IN" sz="2200" b="1" dirty="0">
                <a:solidFill>
                  <a:srgbClr val="C00000"/>
                </a:solidFill>
              </a:rPr>
              <a:t>public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b="1" dirty="0">
                <a:solidFill>
                  <a:srgbClr val="C00000"/>
                </a:solidFill>
              </a:rPr>
              <a:t>methods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to </a:t>
            </a:r>
            <a:r>
              <a:rPr lang="en-IN" sz="2200" b="1" dirty="0">
                <a:solidFill>
                  <a:srgbClr val="7030A0"/>
                </a:solidFill>
              </a:rPr>
              <a:t>modify</a:t>
            </a:r>
            <a:r>
              <a:rPr lang="en-IN" sz="2200" dirty="0"/>
              <a:t> and </a:t>
            </a:r>
            <a:r>
              <a:rPr lang="en-IN" sz="2200" b="1" dirty="0">
                <a:solidFill>
                  <a:srgbClr val="7030A0"/>
                </a:solidFill>
              </a:rPr>
              <a:t>view</a:t>
            </a:r>
            <a:r>
              <a:rPr lang="en-IN" sz="2200" dirty="0"/>
              <a:t> the </a:t>
            </a:r>
            <a:r>
              <a:rPr lang="en-IN" sz="2200" b="1" dirty="0">
                <a:solidFill>
                  <a:srgbClr val="0070C0"/>
                </a:solidFill>
              </a:rPr>
              <a:t>variables</a:t>
            </a:r>
            <a:r>
              <a:rPr lang="en-IN" sz="2200" dirty="0"/>
              <a:t> values.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How Encapsulation Is Achieved 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Encapsulation Diagram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715436" cy="42148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Benefits Of Encapsulation ?</a:t>
            </a:r>
          </a:p>
          <a:p>
            <a:pPr lvl="1" fontAlgn="base"/>
            <a:endParaRPr lang="en-IN" sz="2000" dirty="0">
              <a:solidFill>
                <a:schemeClr val="bg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Encapsulation</a:t>
            </a:r>
            <a:r>
              <a:rPr lang="en-IN" sz="2400" dirty="0">
                <a:solidFill>
                  <a:schemeClr val="tx1"/>
                </a:solidFill>
              </a:rPr>
              <a:t> is </a:t>
            </a:r>
            <a:r>
              <a:rPr lang="en-IN" sz="2400" b="1" dirty="0">
                <a:solidFill>
                  <a:srgbClr val="00B050"/>
                </a:solidFill>
              </a:rPr>
              <a:t>useful</a:t>
            </a:r>
            <a:r>
              <a:rPr lang="en-IN" sz="2400" dirty="0">
                <a:solidFill>
                  <a:schemeClr val="tx1"/>
                </a:solidFill>
              </a:rPr>
              <a:t> in </a:t>
            </a:r>
            <a:r>
              <a:rPr lang="en-IN" sz="2400" b="1" u="sng" dirty="0">
                <a:solidFill>
                  <a:srgbClr val="C00000"/>
                </a:solidFill>
              </a:rPr>
              <a:t>hiding the data</a:t>
            </a:r>
            <a:r>
              <a:rPr lang="en-IN" sz="2400" dirty="0">
                <a:solidFill>
                  <a:schemeClr val="tx1"/>
                </a:solidFill>
              </a:rPr>
              <a:t>(</a:t>
            </a:r>
            <a:r>
              <a:rPr lang="en-IN" sz="2400" i="1" dirty="0">
                <a:solidFill>
                  <a:schemeClr val="tx1"/>
                </a:solidFill>
              </a:rPr>
              <a:t>instance variables</a:t>
            </a:r>
            <a:r>
              <a:rPr lang="en-IN" sz="2400" dirty="0">
                <a:solidFill>
                  <a:schemeClr val="tx1"/>
                </a:solidFill>
              </a:rPr>
              <a:t>) of a </a:t>
            </a:r>
            <a:r>
              <a:rPr lang="en-IN" sz="2400" b="1" dirty="0">
                <a:solidFill>
                  <a:srgbClr val="7030A0"/>
                </a:solidFill>
              </a:rPr>
              <a:t>class</a:t>
            </a:r>
            <a:r>
              <a:rPr lang="en-IN" sz="2400" dirty="0">
                <a:solidFill>
                  <a:schemeClr val="tx1"/>
                </a:solidFill>
              </a:rPr>
              <a:t> from an 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illegal direct access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IN" sz="2400" b="1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Encapsulation</a:t>
            </a:r>
            <a:r>
              <a:rPr lang="en-IN" sz="2400" dirty="0">
                <a:solidFill>
                  <a:schemeClr val="tx1"/>
                </a:solidFill>
              </a:rPr>
              <a:t> also helps us to </a:t>
            </a:r>
            <a:r>
              <a:rPr lang="en-IN" sz="2400" b="1" dirty="0">
                <a:solidFill>
                  <a:srgbClr val="00B050"/>
                </a:solidFill>
              </a:rPr>
              <a:t>make</a:t>
            </a:r>
            <a:r>
              <a:rPr lang="en-IN" sz="2400" dirty="0">
                <a:solidFill>
                  <a:schemeClr val="tx1"/>
                </a:solidFill>
              </a:rPr>
              <a:t> a </a:t>
            </a:r>
            <a:r>
              <a:rPr lang="en-IN" sz="2400" b="1" u="sng" dirty="0">
                <a:solidFill>
                  <a:srgbClr val="C00000"/>
                </a:solidFill>
              </a:rPr>
              <a:t>flexible code</a:t>
            </a:r>
            <a:r>
              <a:rPr lang="en-IN" sz="2400" dirty="0">
                <a:solidFill>
                  <a:schemeClr val="tx1"/>
                </a:solidFill>
              </a:rPr>
              <a:t> which is easy to </a:t>
            </a:r>
            <a:r>
              <a:rPr lang="en-IN" sz="2400" b="1" dirty="0">
                <a:solidFill>
                  <a:srgbClr val="7030A0"/>
                </a:solidFill>
              </a:rPr>
              <a:t>change</a:t>
            </a:r>
            <a:r>
              <a:rPr lang="en-IN" sz="2400" i="1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7030A0"/>
                </a:solidFill>
              </a:rPr>
              <a:t>maintain.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What Is Polymorphism ?</a:t>
            </a:r>
          </a:p>
          <a:p>
            <a:pPr lvl="1" fontAlgn="base"/>
            <a:endParaRPr lang="en-IN" sz="2000" dirty="0">
              <a:solidFill>
                <a:schemeClr val="bg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Polymorphism</a:t>
            </a:r>
            <a:r>
              <a:rPr lang="en-IN" sz="2400" dirty="0">
                <a:solidFill>
                  <a:schemeClr val="tx1"/>
                </a:solidFill>
              </a:rPr>
              <a:t> is </a:t>
            </a:r>
            <a:r>
              <a:rPr lang="en-IN" sz="2400" b="1" dirty="0">
                <a:solidFill>
                  <a:srgbClr val="C00000"/>
                </a:solidFill>
              </a:rPr>
              <a:t>derived</a:t>
            </a:r>
            <a:r>
              <a:rPr lang="en-IN" sz="2400" dirty="0">
                <a:solidFill>
                  <a:schemeClr val="tx1"/>
                </a:solidFill>
              </a:rPr>
              <a:t> from 2 </a:t>
            </a:r>
            <a:r>
              <a:rPr lang="en-IN" sz="2400" b="1" dirty="0" err="1">
                <a:solidFill>
                  <a:srgbClr val="002060"/>
                </a:solidFill>
              </a:rPr>
              <a:t>greek</a:t>
            </a:r>
            <a:r>
              <a:rPr lang="en-IN" sz="2400" b="1" dirty="0">
                <a:solidFill>
                  <a:srgbClr val="002060"/>
                </a:solidFill>
              </a:rPr>
              <a:t> words </a:t>
            </a:r>
            <a:r>
              <a:rPr lang="en-IN" sz="2400" dirty="0">
                <a:solidFill>
                  <a:schemeClr val="tx1"/>
                </a:solidFill>
              </a:rPr>
              <a:t>called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'poly'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7030A0"/>
                </a:solidFill>
              </a:rPr>
              <a:t>'morphs</a:t>
            </a:r>
            <a:r>
              <a:rPr lang="en-IN" sz="2400" dirty="0">
                <a:solidFill>
                  <a:schemeClr val="tx1"/>
                </a:solidFill>
              </a:rPr>
              <a:t>'. The word </a:t>
            </a:r>
            <a:r>
              <a:rPr lang="en-IN" sz="2400" b="1" dirty="0">
                <a:solidFill>
                  <a:srgbClr val="7030A0"/>
                </a:solidFill>
              </a:rPr>
              <a:t>poly</a:t>
            </a:r>
            <a:r>
              <a:rPr lang="en-IN" sz="2400" dirty="0">
                <a:solidFill>
                  <a:schemeClr val="tx1"/>
                </a:solidFill>
              </a:rPr>
              <a:t> means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many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7030A0"/>
                </a:solidFill>
              </a:rPr>
              <a:t>morphs</a:t>
            </a:r>
            <a:r>
              <a:rPr lang="en-IN" sz="2400" dirty="0">
                <a:solidFill>
                  <a:schemeClr val="tx1"/>
                </a:solidFill>
              </a:rPr>
              <a:t> mean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behavior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form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>
              <a:buNone/>
            </a:pPr>
            <a:r>
              <a:rPr lang="en-IN" sz="2600" dirty="0"/>
              <a:t>                                         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Poly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+ </a:t>
            </a:r>
            <a:r>
              <a:rPr lang="en-IN" sz="2400" b="1" dirty="0">
                <a:solidFill>
                  <a:srgbClr val="7030A0"/>
                </a:solidFill>
              </a:rPr>
              <a:t>Morphs  </a:t>
            </a:r>
            <a:r>
              <a:rPr lang="en-IN" sz="2400" dirty="0">
                <a:solidFill>
                  <a:srgbClr val="7030A0"/>
                </a:solidFill>
              </a:rPr>
              <a:t> </a:t>
            </a:r>
          </a:p>
          <a:p>
            <a:pPr>
              <a:buNone/>
            </a:pPr>
            <a:r>
              <a:rPr lang="en-IN" sz="2400" dirty="0"/>
              <a:t>                                             ↓               ↓              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                                     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many </a:t>
            </a:r>
            <a:r>
              <a:rPr lang="en-IN" sz="2400" b="1" i="1" dirty="0"/>
              <a:t>   </a:t>
            </a:r>
            <a:r>
              <a:rPr lang="en-IN" sz="2400" b="1" i="1" dirty="0" err="1">
                <a:solidFill>
                  <a:schemeClr val="accent6">
                    <a:lumMod val="75000"/>
                  </a:schemeClr>
                </a:solidFill>
              </a:rPr>
              <a:t>behavior</a:t>
            </a:r>
            <a:r>
              <a:rPr lang="en-IN" sz="2400" b="1" i="1" dirty="0">
                <a:solidFill>
                  <a:schemeClr val="accent6">
                    <a:lumMod val="75000"/>
                  </a:schemeClr>
                </a:solidFill>
              </a:rPr>
              <a:t> or form   </a:t>
            </a:r>
            <a:r>
              <a:rPr lang="en-IN" sz="2400" b="1" i="1" dirty="0"/>
              <a:t>=   </a:t>
            </a:r>
            <a:r>
              <a:rPr lang="en-IN" sz="2400" b="1" i="1" dirty="0">
                <a:solidFill>
                  <a:srgbClr val="C00000"/>
                </a:solidFill>
              </a:rPr>
              <a:t>many </a:t>
            </a:r>
            <a:r>
              <a:rPr lang="en-IN" sz="2400" b="1" i="1" dirty="0" err="1">
                <a:solidFill>
                  <a:srgbClr val="C00000"/>
                </a:solidFill>
              </a:rPr>
              <a:t>behavior</a:t>
            </a:r>
            <a:br>
              <a:rPr lang="en-IN" sz="2600" dirty="0">
                <a:solidFill>
                  <a:srgbClr val="C00000"/>
                </a:solidFill>
              </a:rPr>
            </a:br>
            <a:br>
              <a:rPr lang="en-IN" sz="2600" dirty="0"/>
            </a:b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C00000"/>
                </a:solidFill>
              </a:rPr>
              <a:t>other words </a:t>
            </a:r>
            <a:r>
              <a:rPr lang="en-IN" sz="2400" dirty="0">
                <a:solidFill>
                  <a:schemeClr val="tx1"/>
                </a:solidFill>
              </a:rPr>
              <a:t>if an </a:t>
            </a:r>
            <a:r>
              <a:rPr lang="en-IN" sz="2400" b="1" dirty="0">
                <a:solidFill>
                  <a:srgbClr val="0070C0"/>
                </a:solidFill>
              </a:rPr>
              <a:t>entity</a:t>
            </a:r>
            <a:r>
              <a:rPr lang="en-IN" sz="2400" dirty="0">
                <a:solidFill>
                  <a:schemeClr val="tx1"/>
                </a:solidFill>
              </a:rPr>
              <a:t> can show </a:t>
            </a:r>
            <a:r>
              <a:rPr lang="en-IN" sz="2400" b="1" dirty="0">
                <a:solidFill>
                  <a:srgbClr val="002060"/>
                </a:solidFill>
              </a:rPr>
              <a:t>different </a:t>
            </a:r>
            <a:r>
              <a:rPr lang="en-IN" sz="2400" b="1" dirty="0" err="1">
                <a:solidFill>
                  <a:srgbClr val="002060"/>
                </a:solidFill>
              </a:rPr>
              <a:t>behaviors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B050"/>
                </a:solidFill>
              </a:rPr>
              <a:t>different circumstances </a:t>
            </a:r>
            <a:r>
              <a:rPr lang="en-IN" sz="2400" dirty="0">
                <a:solidFill>
                  <a:schemeClr val="tx1"/>
                </a:solidFill>
              </a:rPr>
              <a:t>then it is called </a:t>
            </a:r>
            <a:r>
              <a:rPr lang="en-IN" sz="2400" b="1" dirty="0">
                <a:solidFill>
                  <a:srgbClr val="0070C0"/>
                </a:solidFill>
              </a:rPr>
              <a:t>Polymorphism</a:t>
            </a:r>
            <a:r>
              <a:rPr lang="en-IN" sz="2600" dirty="0">
                <a:solidFill>
                  <a:schemeClr val="tx1"/>
                </a:solidFill>
              </a:rPr>
              <a:t>.</a:t>
            </a:r>
            <a:endParaRPr lang="en-US" altLang="en-US" sz="26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pic>
        <p:nvPicPr>
          <p:cNvPr id="7" name="Content Placeholder 6" descr="polymorphism-in-cppt-4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5" y="1357298"/>
            <a:ext cx="8958404" cy="500066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How Is Polymorphism Achieved?</a:t>
            </a:r>
          </a:p>
          <a:p>
            <a:pPr lvl="1" fontAlgn="base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To achieve </a:t>
            </a:r>
            <a:r>
              <a:rPr lang="en-IN" sz="2400" b="1" dirty="0">
                <a:solidFill>
                  <a:srgbClr val="0070C0"/>
                </a:solidFill>
              </a:rPr>
              <a:t>Polymorphism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B05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we have </a:t>
            </a:r>
            <a:r>
              <a:rPr lang="en-IN" sz="2400" b="1" dirty="0">
                <a:solidFill>
                  <a:srgbClr val="7030A0"/>
                </a:solidFill>
              </a:rPr>
              <a:t>2 options</a:t>
            </a:r>
            <a:r>
              <a:rPr lang="en-IN" sz="2400" dirty="0">
                <a:solidFill>
                  <a:schemeClr val="tx1"/>
                </a:solidFill>
              </a:rPr>
              <a:t>:</a:t>
            </a:r>
          </a:p>
          <a:p>
            <a:pPr lvl="3"/>
            <a:endParaRPr lang="en-US" altLang="en-US" b="1" dirty="0">
              <a:solidFill>
                <a:schemeClr val="tx1"/>
              </a:solidFill>
            </a:endParaRPr>
          </a:p>
          <a:p>
            <a:pPr lvl="3"/>
            <a:r>
              <a:rPr lang="en-US" altLang="en-US" sz="2200" b="1" u="sng" dirty="0">
                <a:solidFill>
                  <a:srgbClr val="C00000"/>
                </a:solidFill>
              </a:rPr>
              <a:t>Method Overloading</a:t>
            </a:r>
            <a:r>
              <a:rPr lang="en-US" altLang="en-US" sz="2200" b="1" dirty="0">
                <a:solidFill>
                  <a:schemeClr val="tx1"/>
                </a:solidFill>
              </a:rPr>
              <a:t>: </a:t>
            </a:r>
            <a:r>
              <a:rPr lang="en-IN" sz="2200" dirty="0">
                <a:solidFill>
                  <a:schemeClr val="tx1"/>
                </a:solidFill>
              </a:rPr>
              <a:t>a </a:t>
            </a:r>
            <a:r>
              <a:rPr lang="en-IN" sz="2200" b="1" dirty="0">
                <a:solidFill>
                  <a:srgbClr val="0070C0"/>
                </a:solidFill>
              </a:rPr>
              <a:t>feature</a:t>
            </a:r>
            <a:r>
              <a:rPr lang="en-IN" sz="2200" dirty="0">
                <a:solidFill>
                  <a:schemeClr val="tx1"/>
                </a:solidFill>
              </a:rPr>
              <a:t> that </a:t>
            </a:r>
            <a:r>
              <a:rPr lang="en-IN" sz="2200" b="1" dirty="0">
                <a:solidFill>
                  <a:srgbClr val="00B050"/>
                </a:solidFill>
              </a:rPr>
              <a:t>allows</a:t>
            </a:r>
            <a:r>
              <a:rPr lang="en-IN" sz="2200" dirty="0">
                <a:solidFill>
                  <a:schemeClr val="tx1"/>
                </a:solidFill>
              </a:rPr>
              <a:t> a </a:t>
            </a:r>
            <a:r>
              <a:rPr lang="en-IN" sz="2200" b="1" dirty="0">
                <a:solidFill>
                  <a:srgbClr val="002060"/>
                </a:solidFill>
              </a:rPr>
              <a:t>class</a:t>
            </a:r>
            <a:r>
              <a:rPr lang="en-IN" sz="2200" dirty="0">
                <a:solidFill>
                  <a:schemeClr val="tx1"/>
                </a:solidFill>
              </a:rPr>
              <a:t> to have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more than one method </a:t>
            </a:r>
            <a:r>
              <a:rPr lang="en-IN" sz="2200" dirty="0">
                <a:solidFill>
                  <a:schemeClr val="tx1"/>
                </a:solidFill>
              </a:rPr>
              <a:t>having the </a:t>
            </a:r>
            <a:r>
              <a:rPr lang="en-IN" sz="2200" b="1" dirty="0">
                <a:solidFill>
                  <a:srgbClr val="0070C0"/>
                </a:solidFill>
              </a:rPr>
              <a:t>same name</a:t>
            </a:r>
            <a:r>
              <a:rPr lang="en-IN" sz="2200" dirty="0">
                <a:solidFill>
                  <a:schemeClr val="tx1"/>
                </a:solidFill>
              </a:rPr>
              <a:t>, with </a:t>
            </a:r>
            <a:r>
              <a:rPr lang="en-IN" sz="2200" b="1" dirty="0">
                <a:solidFill>
                  <a:srgbClr val="C00000"/>
                </a:solidFill>
              </a:rPr>
              <a:t>different argument lists</a:t>
            </a:r>
            <a:endParaRPr lang="en-US" altLang="en-US" sz="2200" b="1" dirty="0">
              <a:solidFill>
                <a:srgbClr val="C00000"/>
              </a:solidFill>
            </a:endParaRPr>
          </a:p>
          <a:p>
            <a:pPr lvl="3"/>
            <a:endParaRPr lang="en-US" altLang="en-US" sz="2200" b="1" dirty="0">
              <a:solidFill>
                <a:schemeClr val="tx1"/>
              </a:solidFill>
            </a:endParaRPr>
          </a:p>
          <a:p>
            <a:pPr lvl="3"/>
            <a:r>
              <a:rPr lang="en-US" altLang="en-US" sz="2200" b="1" u="sng" dirty="0">
                <a:solidFill>
                  <a:srgbClr val="C00000"/>
                </a:solidFill>
              </a:rPr>
              <a:t>Method Overriding: </a:t>
            </a:r>
            <a:r>
              <a:rPr lang="en-US" altLang="en-US" sz="2200" b="1" dirty="0">
                <a:solidFill>
                  <a:srgbClr val="7030A0"/>
                </a:solidFill>
              </a:rPr>
              <a:t>Redefining</a:t>
            </a:r>
            <a:r>
              <a:rPr lang="en-IN" sz="2200" dirty="0">
                <a:solidFill>
                  <a:schemeClr val="tx1"/>
                </a:solidFill>
              </a:rPr>
              <a:t> a </a:t>
            </a:r>
            <a:r>
              <a:rPr lang="en-IN" sz="2200" b="1" dirty="0">
                <a:solidFill>
                  <a:srgbClr val="0070C0"/>
                </a:solidFill>
              </a:rPr>
              <a:t>method</a:t>
            </a:r>
            <a:r>
              <a:rPr lang="en-IN" sz="2200" dirty="0">
                <a:solidFill>
                  <a:schemeClr val="tx1"/>
                </a:solidFill>
              </a:rPr>
              <a:t> in </a:t>
            </a:r>
            <a:r>
              <a:rPr lang="en-IN" sz="2200" b="1" dirty="0">
                <a:solidFill>
                  <a:srgbClr val="00B050"/>
                </a:solidFill>
              </a:rPr>
              <a:t>sub class</a:t>
            </a:r>
            <a:r>
              <a:rPr lang="en-IN" sz="2200" dirty="0">
                <a:solidFill>
                  <a:schemeClr val="tx1"/>
                </a:solidFill>
              </a:rPr>
              <a:t> which is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already present </a:t>
            </a:r>
            <a:r>
              <a:rPr lang="en-IN" sz="2200" dirty="0">
                <a:solidFill>
                  <a:schemeClr val="tx1"/>
                </a:solidFill>
              </a:rPr>
              <a:t>in </a:t>
            </a:r>
            <a:r>
              <a:rPr lang="en-IN" sz="2200" b="1" dirty="0">
                <a:solidFill>
                  <a:srgbClr val="00B050"/>
                </a:solidFill>
              </a:rPr>
              <a:t>parent class</a:t>
            </a:r>
            <a:r>
              <a:rPr lang="en-IN" sz="2200" dirty="0">
                <a:solidFill>
                  <a:schemeClr val="tx1"/>
                </a:solidFill>
              </a:rPr>
              <a:t> is known as </a:t>
            </a:r>
            <a:r>
              <a:rPr lang="en-IN" sz="2200" b="1" dirty="0">
                <a:solidFill>
                  <a:srgbClr val="C00000"/>
                </a:solidFill>
              </a:rPr>
              <a:t>method overriding</a:t>
            </a:r>
            <a:r>
              <a:rPr lang="en-IN" sz="2200" dirty="0">
                <a:solidFill>
                  <a:schemeClr val="tx1"/>
                </a:solidFill>
              </a:rPr>
              <a:t>.</a:t>
            </a:r>
            <a:endParaRPr lang="en-US" altLang="en-US" sz="2200" b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The Java Market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4606232" cy="4873174"/>
          </a:xfrm>
        </p:spPr>
        <p:txBody>
          <a:bodyPr>
            <a:normAutofit fontScale="92500"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Rated</a:t>
            </a:r>
            <a:r>
              <a:rPr lang="en-IN" sz="2400" dirty="0"/>
              <a:t> as </a:t>
            </a:r>
            <a:r>
              <a:rPr lang="en-IN" sz="2400" b="1" dirty="0">
                <a:solidFill>
                  <a:srgbClr val="00B050"/>
                </a:solidFill>
              </a:rPr>
              <a:t>No 1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Popular Programming  language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2020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Runs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1500 Crore devices </a:t>
            </a:r>
            <a:r>
              <a:rPr lang="en-IN" sz="2400" dirty="0"/>
              <a:t>worldwide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Used</a:t>
            </a:r>
            <a:r>
              <a:rPr lang="en-IN" sz="2400" dirty="0"/>
              <a:t> by </a:t>
            </a:r>
            <a:r>
              <a:rPr lang="en-IN" sz="2400" b="1" dirty="0">
                <a:solidFill>
                  <a:srgbClr val="002060"/>
                </a:solidFill>
              </a:rPr>
              <a:t>10 Million developers </a:t>
            </a:r>
            <a:r>
              <a:rPr lang="en-IN" sz="2400" dirty="0"/>
              <a:t>for developing </a:t>
            </a:r>
            <a:r>
              <a:rPr lang="en-IN" sz="2400" b="1" dirty="0">
                <a:solidFill>
                  <a:srgbClr val="C00000"/>
                </a:solidFill>
              </a:rPr>
              <a:t>web app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enterprise app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mobile app </a:t>
            </a:r>
            <a:r>
              <a:rPr lang="en-IN" sz="2400" dirty="0"/>
              <a:t>and almost </a:t>
            </a:r>
            <a:r>
              <a:rPr lang="en-IN" sz="2400" b="1" dirty="0">
                <a:solidFill>
                  <a:srgbClr val="0070C0"/>
                </a:solidFill>
              </a:rPr>
              <a:t>any kind of app.</a:t>
            </a:r>
          </a:p>
          <a:p>
            <a:endParaRPr lang="en-US" sz="2400" dirty="0"/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JAVA IS EVERYWHERE</a:t>
            </a:r>
            <a:endParaRPr lang="en-IN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10" descr="Java top te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80" y="1428736"/>
            <a:ext cx="3714776" cy="48577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8596" y="6315038"/>
            <a:ext cx="8286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orbel" pitchFamily="34" charset="0"/>
              </a:rPr>
              <a:t>https://www.cleveroad.com/blog/programming-languages-ranking</a:t>
            </a:r>
            <a:endParaRPr lang="en-IN" sz="2000" b="1" dirty="0">
              <a:solidFill>
                <a:srgbClr val="FF000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Example Of Method Overloading</a:t>
            </a:r>
            <a:endParaRPr lang="en-IN" sz="2800" b="1" u="sng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IN" sz="2800" dirty="0"/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OvldDemo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rgbClr val="00B050"/>
                </a:solidFill>
              </a:rPr>
              <a:t>public void </a:t>
            </a:r>
            <a:r>
              <a:rPr lang="en-IN" sz="2000" b="1" dirty="0" err="1">
                <a:solidFill>
                  <a:srgbClr val="00B050"/>
                </a:solidFill>
              </a:rPr>
              <a:t>disp</a:t>
            </a:r>
            <a:r>
              <a:rPr lang="en-IN" sz="2000" b="1" dirty="0">
                <a:solidFill>
                  <a:srgbClr val="00B050"/>
                </a:solidFill>
              </a:rPr>
              <a:t>(char c)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(c);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rgbClr val="0070C0"/>
                </a:solidFill>
              </a:rPr>
              <a:t>public void </a:t>
            </a:r>
            <a:r>
              <a:rPr lang="en-IN" sz="2000" b="1" dirty="0" err="1">
                <a:solidFill>
                  <a:srgbClr val="0070C0"/>
                </a:solidFill>
              </a:rPr>
              <a:t>disp</a:t>
            </a:r>
            <a:r>
              <a:rPr lang="en-IN" sz="2000" b="1" dirty="0">
                <a:solidFill>
                  <a:srgbClr val="0070C0"/>
                </a:solidFill>
              </a:rPr>
              <a:t>(char c, </a:t>
            </a:r>
            <a:r>
              <a:rPr lang="en-IN" sz="2000" b="1" dirty="0" err="1">
                <a:solidFill>
                  <a:srgbClr val="0070C0"/>
                </a:solidFill>
              </a:rPr>
              <a:t>int</a:t>
            </a:r>
            <a:r>
              <a:rPr lang="en-IN" sz="2000" b="1" dirty="0">
                <a:solidFill>
                  <a:srgbClr val="0070C0"/>
                </a:solidFill>
              </a:rPr>
              <a:t> num)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(c + " "+num);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b="1" u="sng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00614" y="2214554"/>
            <a:ext cx="4443386" cy="2597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Sample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main(String 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 {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OvldDemo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new 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OvldDemo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obj.disp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('a');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obj.disp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('a',10);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Example Of Method Overriding</a:t>
            </a:r>
            <a:endParaRPr lang="en-IN" sz="2800" b="1" u="sng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IN" sz="2800" dirty="0"/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sz="2000" b="1" dirty="0">
                <a:solidFill>
                  <a:srgbClr val="00B050"/>
                </a:solidFill>
              </a:rPr>
              <a:t>Doctor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rgbClr val="0070C0"/>
                </a:solidFill>
              </a:rPr>
              <a:t>public void </a:t>
            </a:r>
            <a:r>
              <a:rPr lang="en-IN" sz="2000" b="1" dirty="0" err="1">
                <a:solidFill>
                  <a:srgbClr val="0070C0"/>
                </a:solidFill>
              </a:rPr>
              <a:t>treatPatient</a:t>
            </a:r>
            <a:r>
              <a:rPr lang="en-IN" sz="2000" b="1" dirty="0">
                <a:solidFill>
                  <a:srgbClr val="0070C0"/>
                </a:solidFill>
              </a:rPr>
              <a:t>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............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IN" sz="2000" b="1" dirty="0">
                <a:solidFill>
                  <a:srgbClr val="7030A0"/>
                </a:solidFill>
              </a:rPr>
              <a:t>Surgeon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extends </a:t>
            </a:r>
            <a:r>
              <a:rPr lang="en-IN" sz="2000" b="1" dirty="0">
                <a:solidFill>
                  <a:srgbClr val="00B050"/>
                </a:solidFill>
              </a:rPr>
              <a:t>Doctor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000" b="1" dirty="0">
                <a:solidFill>
                  <a:srgbClr val="002060"/>
                </a:solidFill>
              </a:rPr>
              <a:t>public void </a:t>
            </a:r>
            <a:r>
              <a:rPr lang="en-IN" sz="2000" b="1" dirty="0" err="1">
                <a:solidFill>
                  <a:srgbClr val="002060"/>
                </a:solidFill>
              </a:rPr>
              <a:t>treatPatient</a:t>
            </a:r>
            <a:r>
              <a:rPr lang="en-IN" sz="2000" b="1" dirty="0">
                <a:solidFill>
                  <a:srgbClr val="002060"/>
                </a:solidFill>
              </a:rPr>
              <a:t>()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............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0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US" sz="28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700614" y="2214554"/>
            <a:ext cx="4443386" cy="25971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class Sample{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public static void main (String </a:t>
            </a:r>
            <a:r>
              <a:rPr lang="en-IN" sz="2000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[]){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rgbClr val="00B050"/>
                </a:solidFill>
              </a:rPr>
              <a:t>Doctor </a:t>
            </a:r>
            <a:r>
              <a:rPr lang="en-IN" sz="2000" b="1" dirty="0" err="1">
                <a:solidFill>
                  <a:srgbClr val="00B050"/>
                </a:solidFill>
              </a:rPr>
              <a:t>obj</a:t>
            </a:r>
            <a:r>
              <a:rPr lang="en-IN" sz="2000" b="1" dirty="0">
                <a:solidFill>
                  <a:srgbClr val="00B050"/>
                </a:solidFill>
              </a:rPr>
              <a:t>= new Doctor()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>
                <a:solidFill>
                  <a:srgbClr val="0070C0"/>
                </a:solidFill>
              </a:rPr>
              <a:t>obj.treatPatient</a:t>
            </a:r>
            <a:r>
              <a:rPr lang="en-IN" sz="2000" b="1" dirty="0">
                <a:solidFill>
                  <a:srgbClr val="0070C0"/>
                </a:solidFill>
              </a:rPr>
              <a:t>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rgbClr val="C00000"/>
                </a:solidFill>
              </a:rPr>
              <a:t>// </a:t>
            </a:r>
            <a:r>
              <a:rPr lang="en-IN" sz="2000" b="1" dirty="0" err="1">
                <a:solidFill>
                  <a:srgbClr val="C00000"/>
                </a:solidFill>
              </a:rPr>
              <a:t>treatPatient</a:t>
            </a:r>
            <a:r>
              <a:rPr lang="en-IN" sz="2000" b="1" dirty="0">
                <a:solidFill>
                  <a:srgbClr val="C00000"/>
                </a:solidFill>
              </a:rPr>
              <a:t> method in class //</a:t>
            </a:r>
            <a:r>
              <a:rPr lang="en-IN" sz="2000" b="1" dirty="0">
                <a:solidFill>
                  <a:srgbClr val="00B050"/>
                </a:solidFill>
              </a:rPr>
              <a:t>Doctor</a:t>
            </a:r>
            <a:r>
              <a:rPr lang="en-IN" sz="2000" b="1" dirty="0">
                <a:solidFill>
                  <a:srgbClr val="C00000"/>
                </a:solidFill>
              </a:rPr>
              <a:t> will be executed</a:t>
            </a:r>
            <a:endParaRPr lang="en-IN" sz="2000" dirty="0">
              <a:solidFill>
                <a:srgbClr val="C00000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>
                <a:solidFill>
                  <a:srgbClr val="00B050"/>
                </a:solidFill>
              </a:rPr>
              <a:t>obj</a:t>
            </a:r>
            <a:r>
              <a:rPr lang="en-IN" sz="2000" b="1" dirty="0">
                <a:solidFill>
                  <a:srgbClr val="00B050"/>
                </a:solidFill>
              </a:rPr>
              <a:t>= new Surgeon();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 err="1">
                <a:solidFill>
                  <a:srgbClr val="002060"/>
                </a:solidFill>
              </a:rPr>
              <a:t>obj.treatPatient</a:t>
            </a:r>
            <a:r>
              <a:rPr lang="en-IN" sz="2000" b="1" dirty="0">
                <a:solidFill>
                  <a:srgbClr val="002060"/>
                </a:solidFill>
              </a:rPr>
              <a:t>(); </a:t>
            </a:r>
          </a:p>
          <a:p>
            <a:pPr>
              <a:lnSpc>
                <a:spcPct val="80000"/>
              </a:lnSpc>
              <a:buNone/>
              <a:defRPr/>
            </a:pP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rgbClr val="C00000"/>
                </a:solidFill>
              </a:rPr>
              <a:t>// </a:t>
            </a:r>
            <a:r>
              <a:rPr lang="en-IN" sz="2000" b="1" dirty="0" err="1">
                <a:solidFill>
                  <a:srgbClr val="C00000"/>
                </a:solidFill>
              </a:rPr>
              <a:t>treatPatient</a:t>
            </a:r>
            <a:r>
              <a:rPr lang="en-IN" sz="2000" b="1" dirty="0">
                <a:solidFill>
                  <a:srgbClr val="C00000"/>
                </a:solidFill>
              </a:rPr>
              <a:t> method in class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b="1" dirty="0">
                <a:solidFill>
                  <a:srgbClr val="C00000"/>
                </a:solidFill>
              </a:rPr>
              <a:t>//</a:t>
            </a:r>
            <a:r>
              <a:rPr lang="en-IN" sz="2000" b="1" dirty="0">
                <a:solidFill>
                  <a:srgbClr val="00B050"/>
                </a:solidFill>
              </a:rPr>
              <a:t>Surgeon</a:t>
            </a:r>
            <a:r>
              <a:rPr lang="en-IN" sz="2000" b="1" dirty="0">
                <a:solidFill>
                  <a:srgbClr val="C00000"/>
                </a:solidFill>
              </a:rPr>
              <a:t> will be executed </a:t>
            </a:r>
          </a:p>
          <a:p>
            <a:pPr>
              <a:lnSpc>
                <a:spcPct val="80000"/>
              </a:lnSpc>
              <a:buNone/>
              <a:defRPr/>
            </a:pPr>
            <a:endParaRPr lang="en-IN" sz="20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0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Benefits Of Polymorphism ?</a:t>
            </a:r>
          </a:p>
          <a:p>
            <a:pPr lvl="1" fontAlgn="base"/>
            <a:endParaRPr lang="en-IN" sz="2000" dirty="0">
              <a:solidFill>
                <a:schemeClr val="bg1"/>
              </a:solidFill>
            </a:endParaRPr>
          </a:p>
          <a:p>
            <a:pPr lvl="1"/>
            <a:r>
              <a:rPr lang="en-IN" sz="2400" b="1" u="sng" dirty="0">
                <a:solidFill>
                  <a:srgbClr val="0070C0"/>
                </a:solidFill>
              </a:rPr>
              <a:t>Simplicity</a:t>
            </a:r>
            <a:r>
              <a:rPr lang="en-IN" sz="2400" b="1" u="sng" dirty="0">
                <a:solidFill>
                  <a:schemeClr val="tx1"/>
                </a:solidFill>
              </a:rPr>
              <a:t> 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400" dirty="0">
                <a:solidFill>
                  <a:schemeClr val="tx1"/>
                </a:solidFill>
              </a:rPr>
              <a:t> becomes </a:t>
            </a:r>
            <a:r>
              <a:rPr lang="en-IN" sz="2400" b="1" dirty="0">
                <a:solidFill>
                  <a:srgbClr val="7030A0"/>
                </a:solidFill>
              </a:rPr>
              <a:t>easier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dirty="0">
                <a:solidFill>
                  <a:srgbClr val="00B050"/>
                </a:solidFill>
              </a:rPr>
              <a:t>use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002060"/>
                </a:solidFill>
              </a:rPr>
              <a:t>understand</a:t>
            </a:r>
          </a:p>
          <a:p>
            <a:pPr lvl="1"/>
            <a:endParaRPr lang="en-IN" sz="2400" b="1" dirty="0">
              <a:solidFill>
                <a:schemeClr val="tx1"/>
              </a:solidFill>
            </a:endParaRPr>
          </a:p>
          <a:p>
            <a:pPr lvl="1"/>
            <a:r>
              <a:rPr lang="en-IN" sz="2400" b="1" u="sng" dirty="0">
                <a:solidFill>
                  <a:srgbClr val="0070C0"/>
                </a:solidFill>
              </a:rPr>
              <a:t>Extensibility</a:t>
            </a:r>
            <a:r>
              <a:rPr lang="en-IN" sz="2400" dirty="0">
                <a:solidFill>
                  <a:schemeClr val="tx1"/>
                </a:solidFill>
              </a:rPr>
              <a:t> 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allows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functionality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code</a:t>
            </a:r>
            <a:r>
              <a:rPr lang="en-IN" sz="2400" dirty="0">
                <a:solidFill>
                  <a:schemeClr val="tx1"/>
                </a:solidFill>
              </a:rPr>
              <a:t> to be </a:t>
            </a:r>
            <a:r>
              <a:rPr lang="en-IN" sz="2400" b="1" dirty="0">
                <a:solidFill>
                  <a:srgbClr val="7030A0"/>
                </a:solidFill>
              </a:rPr>
              <a:t>extended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What Is Inheritance?</a:t>
            </a:r>
          </a:p>
          <a:p>
            <a:pPr lvl="1" fontAlgn="base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Inheritance</a:t>
            </a:r>
            <a:r>
              <a:rPr lang="en-IN" sz="2400" dirty="0">
                <a:solidFill>
                  <a:schemeClr val="tx1"/>
                </a:solidFill>
              </a:rPr>
              <a:t> can be </a:t>
            </a:r>
            <a:r>
              <a:rPr lang="en-IN" sz="2400" b="1" dirty="0">
                <a:solidFill>
                  <a:srgbClr val="00B050"/>
                </a:solidFill>
              </a:rPr>
              <a:t>defined</a:t>
            </a:r>
            <a:r>
              <a:rPr lang="en-IN" sz="2400" dirty="0">
                <a:solidFill>
                  <a:schemeClr val="tx1"/>
                </a:solidFill>
              </a:rPr>
              <a:t> as the </a:t>
            </a:r>
            <a:r>
              <a:rPr lang="en-IN" sz="2400" b="1" dirty="0">
                <a:solidFill>
                  <a:srgbClr val="C00000"/>
                </a:solidFill>
              </a:rPr>
              <a:t>procedure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rgbClr val="C00000"/>
                </a:solidFill>
              </a:rPr>
              <a:t>mechanism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7030A0"/>
                </a:solidFill>
              </a:rPr>
              <a:t>acquiring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all the </a:t>
            </a:r>
            <a:r>
              <a:rPr lang="en-IN" sz="2400" b="1" dirty="0">
                <a:solidFill>
                  <a:srgbClr val="0070C0"/>
                </a:solidFill>
              </a:rPr>
              <a:t>properties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and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behavior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one class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another.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That is,  </a:t>
            </a:r>
            <a:r>
              <a:rPr lang="en-IN" sz="2400" b="1" dirty="0">
                <a:solidFill>
                  <a:srgbClr val="7030A0"/>
                </a:solidFill>
              </a:rPr>
              <a:t>acquiring</a:t>
            </a:r>
            <a:r>
              <a:rPr lang="en-IN" sz="2400" dirty="0">
                <a:solidFill>
                  <a:schemeClr val="tx1"/>
                </a:solidFill>
              </a:rPr>
              <a:t> the </a:t>
            </a:r>
            <a:r>
              <a:rPr lang="en-IN" sz="2400" b="1" dirty="0">
                <a:solidFill>
                  <a:srgbClr val="0070C0"/>
                </a:solidFill>
              </a:rPr>
              <a:t>properties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 err="1">
                <a:solidFill>
                  <a:srgbClr val="002060"/>
                </a:solidFill>
              </a:rPr>
              <a:t>behavior</a:t>
            </a:r>
            <a:r>
              <a:rPr lang="en-IN" sz="2400" dirty="0">
                <a:solidFill>
                  <a:schemeClr val="tx1"/>
                </a:solidFill>
              </a:rPr>
              <a:t> for a  </a:t>
            </a:r>
            <a:r>
              <a:rPr lang="en-IN" sz="2400" b="1" dirty="0">
                <a:solidFill>
                  <a:srgbClr val="C00000"/>
                </a:solidFill>
              </a:rPr>
              <a:t>child class </a:t>
            </a:r>
            <a:r>
              <a:rPr lang="en-IN" sz="2400" dirty="0">
                <a:solidFill>
                  <a:schemeClr val="tx1"/>
                </a:solidFill>
              </a:rPr>
              <a:t>from the </a:t>
            </a:r>
            <a:r>
              <a:rPr lang="en-IN" sz="2400" b="1" dirty="0">
                <a:solidFill>
                  <a:srgbClr val="C00000"/>
                </a:solidFill>
              </a:rPr>
              <a:t>parent class</a:t>
            </a:r>
            <a:r>
              <a:rPr lang="en-IN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What Is Inheritance?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nheritance-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6285" y="2519476"/>
            <a:ext cx="2771429" cy="18190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57158" y="4800439"/>
            <a:ext cx="83582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/>
              <a:t>This </a:t>
            </a:r>
            <a:r>
              <a:rPr lang="en-IN" sz="2400" b="1" dirty="0">
                <a:solidFill>
                  <a:srgbClr val="0070C0"/>
                </a:solidFill>
              </a:rPr>
              <a:t>concept</a:t>
            </a:r>
            <a:r>
              <a:rPr lang="en-IN" sz="2400" dirty="0"/>
              <a:t> was </a:t>
            </a:r>
            <a:r>
              <a:rPr lang="en-IN" sz="2400" b="1" dirty="0">
                <a:solidFill>
                  <a:srgbClr val="C00000"/>
                </a:solidFill>
              </a:rPr>
              <a:t>built</a:t>
            </a:r>
            <a:r>
              <a:rPr lang="en-IN" sz="2400" dirty="0"/>
              <a:t> in order to </a:t>
            </a:r>
            <a:r>
              <a:rPr lang="en-IN" sz="2400" b="1" dirty="0">
                <a:solidFill>
                  <a:srgbClr val="7030A0"/>
                </a:solidFill>
              </a:rPr>
              <a:t>achieve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advantage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creating a new class </a:t>
            </a:r>
            <a:r>
              <a:rPr lang="en-IN" sz="2400" dirty="0"/>
              <a:t>that gets </a:t>
            </a:r>
            <a:r>
              <a:rPr lang="en-IN" sz="2400" b="1" dirty="0">
                <a:solidFill>
                  <a:srgbClr val="002060"/>
                </a:solidFill>
              </a:rPr>
              <a:t>built upon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chemeClr val="accent1"/>
                </a:solidFill>
              </a:rPr>
              <a:t>already existing class.</a:t>
            </a:r>
            <a:endParaRPr lang="en-IN" sz="20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How Is Inheritance Achieved?</a:t>
            </a:r>
          </a:p>
          <a:p>
            <a:pPr lvl="1" fontAlgn="base"/>
            <a:endParaRPr lang="en-IN" sz="20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To apply </a:t>
            </a:r>
            <a:r>
              <a:rPr lang="en-US" sz="2400" b="1" dirty="0">
                <a:solidFill>
                  <a:srgbClr val="0070C0"/>
                </a:solidFill>
              </a:rPr>
              <a:t>inheritance</a:t>
            </a:r>
            <a:r>
              <a:rPr lang="en-US" sz="2400" dirty="0">
                <a:solidFill>
                  <a:schemeClr val="tx1"/>
                </a:solidFill>
              </a:rPr>
              <a:t> we can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create new classes </a:t>
            </a:r>
            <a:r>
              <a:rPr lang="en-US" sz="2400" dirty="0">
                <a:solidFill>
                  <a:schemeClr val="tx1"/>
                </a:solidFill>
              </a:rPr>
              <a:t>with some </a:t>
            </a:r>
            <a:r>
              <a:rPr lang="en-US" sz="2400" b="1" dirty="0">
                <a:solidFill>
                  <a:srgbClr val="7030A0"/>
                </a:solidFill>
              </a:rPr>
              <a:t>extra functionality </a:t>
            </a:r>
            <a:r>
              <a:rPr lang="en-US" sz="2400" dirty="0">
                <a:solidFill>
                  <a:schemeClr val="tx1"/>
                </a:solidFill>
              </a:rPr>
              <a:t>from </a:t>
            </a:r>
            <a:r>
              <a:rPr lang="en-US" sz="2400" b="1" dirty="0">
                <a:solidFill>
                  <a:srgbClr val="C00000"/>
                </a:solidFill>
              </a:rPr>
              <a:t>an existing </a:t>
            </a:r>
            <a:r>
              <a:rPr lang="en-US" sz="2400" b="1" dirty="0">
                <a:solidFill>
                  <a:srgbClr val="002060"/>
                </a:solidFill>
              </a:rPr>
              <a:t>class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or </a:t>
            </a:r>
            <a:r>
              <a:rPr lang="en-US" sz="2400" b="1" dirty="0">
                <a:solidFill>
                  <a:srgbClr val="002060"/>
                </a:solidFill>
              </a:rPr>
              <a:t>interface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400" dirty="0">
                <a:solidFill>
                  <a:schemeClr val="tx1"/>
                </a:solidFill>
              </a:rPr>
              <a:t>When we </a:t>
            </a:r>
            <a:r>
              <a:rPr lang="en-US" sz="2400" b="1" dirty="0">
                <a:solidFill>
                  <a:srgbClr val="0070C0"/>
                </a:solidFill>
              </a:rPr>
              <a:t>inherit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dirty="0">
                <a:solidFill>
                  <a:srgbClr val="00206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we use the keyword </a:t>
            </a:r>
            <a:r>
              <a:rPr lang="en-US" sz="2400" b="1" dirty="0">
                <a:solidFill>
                  <a:srgbClr val="00B050"/>
                </a:solidFill>
              </a:rPr>
              <a:t>extends</a:t>
            </a:r>
            <a:r>
              <a:rPr lang="en-US" sz="2400" dirty="0">
                <a:solidFill>
                  <a:schemeClr val="tx1"/>
                </a:solidFill>
              </a:rPr>
              <a:t> and when we </a:t>
            </a:r>
            <a:r>
              <a:rPr lang="en-US" sz="2400" b="1" dirty="0">
                <a:solidFill>
                  <a:srgbClr val="0070C0"/>
                </a:solidFill>
              </a:rPr>
              <a:t>inherit</a:t>
            </a:r>
            <a:r>
              <a:rPr lang="en-US" sz="2400" dirty="0">
                <a:solidFill>
                  <a:schemeClr val="tx1"/>
                </a:solidFill>
              </a:rPr>
              <a:t> an </a:t>
            </a:r>
            <a:r>
              <a:rPr lang="en-US" sz="2400" b="1" dirty="0">
                <a:solidFill>
                  <a:srgbClr val="00206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we use the keyword </a:t>
            </a:r>
            <a:r>
              <a:rPr lang="en-US" sz="2400" b="1" dirty="0">
                <a:solidFill>
                  <a:srgbClr val="00B050"/>
                </a:solidFill>
              </a:rPr>
              <a:t>implements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929322" y="1428736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     </a:t>
            </a:r>
            <a:r>
              <a:rPr lang="en-US" b="1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929322" y="2428868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     </a:t>
            </a:r>
            <a:r>
              <a:rPr lang="en-US" b="1" dirty="0">
                <a:solidFill>
                  <a:srgbClr val="FFFF00"/>
                </a:solidFill>
              </a:rPr>
              <a:t> B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57200" y="990600"/>
            <a:ext cx="533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1" dirty="0"/>
          </a:p>
          <a:p>
            <a:pPr algn="l">
              <a:spcBef>
                <a:spcPct val="50000"/>
              </a:spcBef>
            </a:pPr>
            <a:r>
              <a:rPr lang="en-US" sz="2400" b="1" dirty="0"/>
              <a:t>class B extends A {  …..  }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 super class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B sub class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5943600" y="347662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      </a:t>
            </a:r>
            <a:r>
              <a:rPr lang="en-US" b="1" dirty="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5943600" y="460057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       </a:t>
            </a:r>
            <a:r>
              <a:rPr lang="en-US" b="1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7286644" y="1500174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&lt;&lt;class&gt;&gt;</a:t>
            </a:r>
          </a:p>
        </p:txBody>
      </p:sp>
      <p:sp>
        <p:nvSpPr>
          <p:cNvPr id="13" name="Text Box 19"/>
          <p:cNvSpPr txBox="1">
            <a:spLocks noChangeArrowheads="1"/>
          </p:cNvSpPr>
          <p:nvPr/>
        </p:nvSpPr>
        <p:spPr bwMode="auto">
          <a:xfrm>
            <a:off x="7339042" y="2071678"/>
            <a:ext cx="166211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&lt;&lt;class&gt;&gt;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948488" y="3489325"/>
            <a:ext cx="2195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&lt;&lt;interface&gt;&gt;</a:t>
            </a:r>
          </a:p>
        </p:txBody>
      </p:sp>
      <p:sp>
        <p:nvSpPr>
          <p:cNvPr id="15" name="Text Box 24"/>
          <p:cNvSpPr txBox="1">
            <a:spLocks noChangeArrowheads="1"/>
          </p:cNvSpPr>
          <p:nvPr/>
        </p:nvSpPr>
        <p:spPr bwMode="auto">
          <a:xfrm>
            <a:off x="357158" y="3786190"/>
            <a:ext cx="533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/>
              <a:t>class B implements A {  …..  }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A interface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B sub class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 flipV="1">
            <a:off x="6443672" y="1885936"/>
            <a:ext cx="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Line 23"/>
          <p:cNvSpPr>
            <a:spLocks noChangeShapeType="1"/>
          </p:cNvSpPr>
          <p:nvPr/>
        </p:nvSpPr>
        <p:spPr bwMode="auto">
          <a:xfrm flipV="1">
            <a:off x="6477000" y="3911600"/>
            <a:ext cx="0" cy="685800"/>
          </a:xfrm>
          <a:prstGeom prst="line">
            <a:avLst/>
          </a:prstGeom>
          <a:noFill/>
          <a:ln w="15875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7158039" y="4556125"/>
            <a:ext cx="162880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002060"/>
                </a:solidFill>
              </a:rPr>
              <a:t>&lt;&lt;class&gt;&gt;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15" grpId="0"/>
      <p:bldP spid="16" grpId="0" animBg="1"/>
      <p:bldP spid="17" grpId="0" animBg="1"/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Benefits Of Inheritance ?</a:t>
            </a:r>
          </a:p>
          <a:p>
            <a:pPr lvl="1" fontAlgn="base"/>
            <a:endParaRPr lang="en-IN" sz="2000" dirty="0">
              <a:solidFill>
                <a:schemeClr val="bg1"/>
              </a:solidFill>
            </a:endParaRPr>
          </a:p>
          <a:p>
            <a:pPr lvl="1"/>
            <a:r>
              <a:rPr lang="en-IN" sz="2400" b="1" u="sng" dirty="0">
                <a:solidFill>
                  <a:srgbClr val="0070C0"/>
                </a:solidFill>
              </a:rPr>
              <a:t>Reusability:</a:t>
            </a:r>
            <a:r>
              <a:rPr lang="en-IN" sz="2400" u="sng" dirty="0">
                <a:solidFill>
                  <a:schemeClr val="tx1"/>
                </a:solidFill>
              </a:rPr>
              <a:t> 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Facility</a:t>
            </a:r>
            <a:r>
              <a:rPr lang="en-IN" sz="2400" dirty="0">
                <a:solidFill>
                  <a:schemeClr val="tx1"/>
                </a:solidFill>
              </a:rPr>
              <a:t> to use </a:t>
            </a:r>
            <a:r>
              <a:rPr lang="en-IN" sz="2400" b="1" dirty="0">
                <a:solidFill>
                  <a:srgbClr val="7030A0"/>
                </a:solidFill>
              </a:rPr>
              <a:t>public methods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base class </a:t>
            </a:r>
            <a:r>
              <a:rPr lang="en-IN" sz="2400" dirty="0">
                <a:solidFill>
                  <a:schemeClr val="tx1"/>
                </a:solidFill>
              </a:rPr>
              <a:t>without </a:t>
            </a:r>
            <a:r>
              <a:rPr lang="en-IN" sz="2400" b="1" dirty="0">
                <a:solidFill>
                  <a:srgbClr val="002060"/>
                </a:solidFill>
              </a:rPr>
              <a:t>rewriting</a:t>
            </a:r>
            <a:r>
              <a:rPr lang="en-IN" sz="2400" dirty="0">
                <a:solidFill>
                  <a:schemeClr val="tx1"/>
                </a:solidFill>
              </a:rPr>
              <a:t> the same.</a:t>
            </a:r>
            <a:endParaRPr lang="en-IN" sz="2400" b="1" dirty="0">
              <a:solidFill>
                <a:schemeClr val="tx1"/>
              </a:solidFill>
            </a:endParaRPr>
          </a:p>
          <a:p>
            <a:pPr lvl="1"/>
            <a:endParaRPr lang="en-IN" sz="2400" b="1" dirty="0">
              <a:solidFill>
                <a:schemeClr val="tx1"/>
              </a:solidFill>
            </a:endParaRPr>
          </a:p>
          <a:p>
            <a:pPr lvl="1"/>
            <a:r>
              <a:rPr lang="en-IN" sz="2400" b="1" u="sng" dirty="0">
                <a:solidFill>
                  <a:srgbClr val="0070C0"/>
                </a:solidFill>
              </a:rPr>
              <a:t>Reduced Code </a:t>
            </a:r>
            <a:r>
              <a:rPr lang="en-IN" sz="2400" b="1" u="sng" dirty="0" err="1">
                <a:solidFill>
                  <a:srgbClr val="0070C0"/>
                </a:solidFill>
              </a:rPr>
              <a:t>Redundancy:</a:t>
            </a:r>
            <a:r>
              <a:rPr lang="en-IN" sz="2400" dirty="0" err="1">
                <a:solidFill>
                  <a:schemeClr val="tx1"/>
                </a:solidFill>
              </a:rPr>
              <a:t>Another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key benefit </a:t>
            </a:r>
            <a:r>
              <a:rPr lang="en-IN" sz="2400" dirty="0">
                <a:solidFill>
                  <a:schemeClr val="tx1"/>
                </a:solidFill>
              </a:rPr>
              <a:t>of </a:t>
            </a:r>
            <a:r>
              <a:rPr lang="en-IN" sz="2400" b="1" dirty="0">
                <a:solidFill>
                  <a:srgbClr val="7030A0"/>
                </a:solidFill>
              </a:rPr>
              <a:t>inheritance</a:t>
            </a:r>
            <a:r>
              <a:rPr lang="en-IN" sz="2400" dirty="0">
                <a:solidFill>
                  <a:schemeClr val="tx1"/>
                </a:solidFill>
              </a:rPr>
              <a:t> is to </a:t>
            </a:r>
            <a:r>
              <a:rPr lang="en-IN" sz="2400" b="1" dirty="0">
                <a:solidFill>
                  <a:srgbClr val="00B050"/>
                </a:solidFill>
              </a:rPr>
              <a:t>minimize</a:t>
            </a:r>
            <a:r>
              <a:rPr lang="en-IN" sz="2400" dirty="0">
                <a:solidFill>
                  <a:schemeClr val="tx1"/>
                </a:solidFill>
              </a:rPr>
              <a:t> the </a:t>
            </a:r>
            <a:r>
              <a:rPr lang="en-IN" sz="2400" b="1" dirty="0">
                <a:solidFill>
                  <a:srgbClr val="0070C0"/>
                </a:solidFill>
              </a:rPr>
              <a:t>amount of duplicate code </a:t>
            </a:r>
            <a:r>
              <a:rPr lang="en-IN" sz="2400" dirty="0">
                <a:solidFill>
                  <a:schemeClr val="tx1"/>
                </a:solidFill>
              </a:rPr>
              <a:t>in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application</a:t>
            </a:r>
            <a:r>
              <a:rPr lang="en-IN" sz="2400" dirty="0">
                <a:solidFill>
                  <a:schemeClr val="tx1"/>
                </a:solidFill>
              </a:rPr>
              <a:t> by </a:t>
            </a:r>
            <a:r>
              <a:rPr lang="en-IN" sz="2400" b="1" dirty="0">
                <a:solidFill>
                  <a:srgbClr val="C00000"/>
                </a:solidFill>
              </a:rPr>
              <a:t>sharing common code </a:t>
            </a:r>
            <a:r>
              <a:rPr lang="en-IN" sz="2400" dirty="0">
                <a:solidFill>
                  <a:schemeClr val="tx1"/>
                </a:solidFill>
              </a:rPr>
              <a:t>amongst </a:t>
            </a:r>
            <a:r>
              <a:rPr lang="en-IN" sz="2400" b="1" dirty="0">
                <a:solidFill>
                  <a:srgbClr val="7030A0"/>
                </a:solidFill>
              </a:rPr>
              <a:t>several subclasses.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What Is Abstraction ?</a:t>
            </a:r>
          </a:p>
          <a:p>
            <a:pPr lvl="1" fontAlgn="base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Abstraction</a:t>
            </a:r>
            <a:r>
              <a:rPr lang="en-IN" sz="2400" dirty="0">
                <a:solidFill>
                  <a:schemeClr val="tx1"/>
                </a:solidFill>
              </a:rPr>
              <a:t> is a </a:t>
            </a:r>
            <a:r>
              <a:rPr lang="en-IN" sz="2400" b="1" dirty="0">
                <a:solidFill>
                  <a:srgbClr val="C00000"/>
                </a:solidFill>
              </a:rPr>
              <a:t>process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00B050"/>
                </a:solidFill>
              </a:rPr>
              <a:t>hiding</a:t>
            </a:r>
            <a:r>
              <a:rPr lang="en-IN" sz="2400" dirty="0">
                <a:solidFill>
                  <a:schemeClr val="tx1"/>
                </a:solidFill>
              </a:rPr>
              <a:t> the </a:t>
            </a:r>
            <a:r>
              <a:rPr lang="en-IN" sz="2400" b="1" dirty="0">
                <a:solidFill>
                  <a:srgbClr val="7030A0"/>
                </a:solidFill>
              </a:rPr>
              <a:t>implementation details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b="1" dirty="0">
                <a:solidFill>
                  <a:srgbClr val="002060"/>
                </a:solidFill>
              </a:rPr>
              <a:t>showing</a:t>
            </a:r>
            <a:r>
              <a:rPr lang="en-IN" sz="2400" dirty="0">
                <a:solidFill>
                  <a:schemeClr val="tx1"/>
                </a:solidFill>
              </a:rPr>
              <a:t> only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required functionality </a:t>
            </a:r>
            <a:r>
              <a:rPr lang="en-IN" sz="2400" dirty="0">
                <a:solidFill>
                  <a:schemeClr val="tx1"/>
                </a:solidFill>
              </a:rPr>
              <a:t>to the </a:t>
            </a:r>
            <a:r>
              <a:rPr lang="en-IN" sz="2400" b="1" dirty="0">
                <a:solidFill>
                  <a:srgbClr val="C00000"/>
                </a:solidFill>
              </a:rPr>
              <a:t>user.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2060"/>
                </a:solidFill>
              </a:rPr>
              <a:t>In other words </a:t>
            </a:r>
            <a:r>
              <a:rPr lang="en-IN" sz="2400" dirty="0">
                <a:solidFill>
                  <a:schemeClr val="tx1"/>
                </a:solidFill>
              </a:rPr>
              <a:t>we can say, it shows </a:t>
            </a:r>
            <a:r>
              <a:rPr lang="en-IN" sz="2400" b="1" dirty="0">
                <a:solidFill>
                  <a:srgbClr val="00B050"/>
                </a:solidFill>
              </a:rPr>
              <a:t>only important things </a:t>
            </a:r>
            <a:r>
              <a:rPr lang="en-IN" sz="2400" dirty="0">
                <a:solidFill>
                  <a:schemeClr val="tx1"/>
                </a:solidFill>
              </a:rPr>
              <a:t>to the </a:t>
            </a:r>
            <a:r>
              <a:rPr lang="en-IN" sz="2400" b="1" dirty="0">
                <a:solidFill>
                  <a:srgbClr val="C00000"/>
                </a:solidFill>
              </a:rPr>
              <a:t>user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0070C0"/>
                </a:solidFill>
              </a:rPr>
              <a:t>hides</a:t>
            </a:r>
            <a:r>
              <a:rPr lang="en-IN" sz="2400" dirty="0">
                <a:solidFill>
                  <a:schemeClr val="tx1"/>
                </a:solidFill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internal details .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What Is Abstraction ?</a:t>
            </a:r>
          </a:p>
          <a:p>
            <a:pPr lvl="1" fontAlgn="base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For example </a:t>
            </a:r>
            <a:r>
              <a:rPr lang="en-IN" sz="2400" b="1" dirty="0">
                <a:solidFill>
                  <a:schemeClr val="tx1"/>
                </a:solidFill>
              </a:rPr>
              <a:t>,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i="1" dirty="0">
                <a:solidFill>
                  <a:srgbClr val="002060"/>
                </a:solidFill>
              </a:rPr>
              <a:t>while chatting on </a:t>
            </a:r>
            <a:r>
              <a:rPr lang="en-IN" sz="2400" b="1" i="1" dirty="0" err="1">
                <a:solidFill>
                  <a:srgbClr val="002060"/>
                </a:solidFill>
              </a:rPr>
              <a:t>WhatsApp</a:t>
            </a:r>
            <a:r>
              <a:rPr lang="en-IN" sz="2400" dirty="0">
                <a:solidFill>
                  <a:schemeClr val="tx1"/>
                </a:solidFill>
              </a:rPr>
              <a:t>, we </a:t>
            </a:r>
            <a:r>
              <a:rPr lang="en-IN" sz="2400" b="1" dirty="0">
                <a:solidFill>
                  <a:srgbClr val="C00000"/>
                </a:solidFill>
              </a:rPr>
              <a:t>just type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rgbClr val="C00000"/>
                </a:solidFill>
              </a:rPr>
              <a:t>text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7030A0"/>
                </a:solidFill>
              </a:rPr>
              <a:t>send the message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We </a:t>
            </a:r>
            <a:r>
              <a:rPr lang="en-IN" sz="2400" b="1" dirty="0">
                <a:solidFill>
                  <a:srgbClr val="00B050"/>
                </a:solidFill>
              </a:rPr>
              <a:t>don't know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internal processing </a:t>
            </a:r>
            <a:r>
              <a:rPr lang="en-IN" sz="2400" dirty="0">
                <a:solidFill>
                  <a:schemeClr val="tx1"/>
                </a:solidFill>
              </a:rPr>
              <a:t>about the </a:t>
            </a:r>
            <a:r>
              <a:rPr lang="en-IN" sz="2400" b="1" dirty="0">
                <a:solidFill>
                  <a:srgbClr val="002060"/>
                </a:solidFill>
              </a:rPr>
              <a:t>message delivery.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Abstraction</a:t>
            </a:r>
            <a:r>
              <a:rPr lang="en-IN" sz="2400" dirty="0">
                <a:solidFill>
                  <a:schemeClr val="tx1"/>
                </a:solidFill>
              </a:rPr>
              <a:t> lets us </a:t>
            </a:r>
            <a:r>
              <a:rPr lang="en-IN" sz="2400" b="1" dirty="0">
                <a:solidFill>
                  <a:srgbClr val="7030A0"/>
                </a:solidFill>
              </a:rPr>
              <a:t>focus on </a:t>
            </a:r>
            <a:r>
              <a:rPr lang="en-IN" sz="2400" b="1" dirty="0">
                <a:solidFill>
                  <a:srgbClr val="C00000"/>
                </a:solidFill>
              </a:rPr>
              <a:t>what the object does </a:t>
            </a:r>
            <a:r>
              <a:rPr lang="en-IN" sz="2400" dirty="0">
                <a:solidFill>
                  <a:schemeClr val="tx1"/>
                </a:solidFill>
              </a:rPr>
              <a:t>instead of </a:t>
            </a:r>
            <a:r>
              <a:rPr lang="en-IN" sz="2400" b="1" dirty="0">
                <a:solidFill>
                  <a:srgbClr val="C00000"/>
                </a:solidFill>
              </a:rPr>
              <a:t>how it does it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Industry Expects From </a:t>
            </a:r>
            <a:br>
              <a:rPr lang="en-US" sz="2800" b="1" dirty="0"/>
            </a:br>
            <a:r>
              <a:rPr lang="en-US" sz="2800" b="1" dirty="0"/>
              <a:t>A Java Developer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We can </a:t>
            </a:r>
            <a:r>
              <a:rPr lang="en-IN" sz="2400" b="1" dirty="0">
                <a:solidFill>
                  <a:srgbClr val="0070C0"/>
                </a:solidFill>
              </a:rPr>
              <a:t>put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2060"/>
                </a:solidFill>
              </a:rPr>
              <a:t>above question </a:t>
            </a:r>
            <a:r>
              <a:rPr lang="en-IN" sz="2400" dirty="0"/>
              <a:t>differently as :</a:t>
            </a:r>
            <a:br>
              <a:rPr lang="en-IN" sz="2400" dirty="0"/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How much Java do I need to know for getting a job 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one and only answer </a:t>
            </a:r>
            <a:r>
              <a:rPr lang="en-US" sz="2400" dirty="0"/>
              <a:t>to this is you must have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thorough understanding</a:t>
            </a:r>
            <a:r>
              <a:rPr lang="en-US" sz="2400" dirty="0"/>
              <a:t> of </a:t>
            </a:r>
            <a:r>
              <a:rPr lang="en-US" sz="2400" b="1" u="sng" dirty="0">
                <a:solidFill>
                  <a:srgbClr val="0070C0"/>
                </a:solidFill>
              </a:rPr>
              <a:t>CORE JAVA </a:t>
            </a:r>
            <a:r>
              <a:rPr lang="en-US" sz="2400" dirty="0"/>
              <a:t>for </a:t>
            </a:r>
            <a:r>
              <a:rPr lang="en-US" sz="2400" b="1" dirty="0">
                <a:solidFill>
                  <a:srgbClr val="00B050"/>
                </a:solidFill>
              </a:rPr>
              <a:t>getting hired </a:t>
            </a:r>
            <a:r>
              <a:rPr lang="en-US" sz="2400" dirty="0"/>
              <a:t>by any </a:t>
            </a:r>
            <a:r>
              <a:rPr lang="en-US" sz="2400" b="1" dirty="0">
                <a:solidFill>
                  <a:srgbClr val="7030A0"/>
                </a:solidFill>
              </a:rPr>
              <a:t>Top Java Based Companies</a:t>
            </a:r>
            <a:r>
              <a:rPr lang="en-US" sz="2400" dirty="0"/>
              <a:t> 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C00000"/>
                </a:solidFill>
              </a:rPr>
              <a:t>most authentic answer </a:t>
            </a:r>
            <a:r>
              <a:rPr lang="en-US" sz="2400" dirty="0"/>
              <a:t>to this is at :</a:t>
            </a:r>
          </a:p>
          <a:p>
            <a:pPr>
              <a:buNone/>
            </a:pPr>
            <a:endParaRPr lang="en-IN" sz="2000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u="sng" dirty="0">
                <a:solidFill>
                  <a:srgbClr val="002060"/>
                </a:solidFill>
              </a:rPr>
              <a:t>https://www.quora.com/How-much-Java-do-you-need-to-know-to-get-a-job</a:t>
            </a:r>
          </a:p>
          <a:p>
            <a:endParaRPr lang="en-US" sz="2400" b="1" u="sn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How Is Abstraction Achieved In Java?</a:t>
            </a:r>
          </a:p>
          <a:p>
            <a:pPr lvl="1" fontAlgn="base"/>
            <a:endParaRPr lang="en-IN" sz="2000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When we </a:t>
            </a:r>
            <a:r>
              <a:rPr lang="en-IN" sz="2400" b="1" u="sng" dirty="0">
                <a:solidFill>
                  <a:srgbClr val="C00000"/>
                </a:solidFill>
              </a:rPr>
              <a:t>conceptualize</a:t>
            </a:r>
            <a:r>
              <a:rPr lang="en-IN" sz="2400" dirty="0">
                <a:solidFill>
                  <a:schemeClr val="tx1"/>
                </a:solidFill>
              </a:rPr>
              <a:t> a </a:t>
            </a:r>
            <a:r>
              <a:rPr lang="en-IN" sz="2400" b="1" dirty="0">
                <a:solidFill>
                  <a:srgbClr val="0070C0"/>
                </a:solidFill>
              </a:rPr>
              <a:t>class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When we </a:t>
            </a:r>
            <a:r>
              <a:rPr lang="en-IN" sz="2400" b="1" u="sng" dirty="0">
                <a:solidFill>
                  <a:srgbClr val="C00000"/>
                </a:solidFill>
              </a:rPr>
              <a:t>write</a:t>
            </a:r>
            <a:r>
              <a:rPr lang="en-IN" sz="2400" dirty="0">
                <a:solidFill>
                  <a:schemeClr val="tx1"/>
                </a:solidFill>
              </a:rPr>
              <a:t> an </a:t>
            </a:r>
            <a:r>
              <a:rPr lang="en-IN" sz="2400" b="1" dirty="0">
                <a:solidFill>
                  <a:srgbClr val="0070C0"/>
                </a:solidFill>
              </a:rPr>
              <a:t>‘interface’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When we </a:t>
            </a:r>
            <a:r>
              <a:rPr lang="en-IN" sz="2400" b="1" u="sng" dirty="0">
                <a:solidFill>
                  <a:srgbClr val="C00000"/>
                </a:solidFill>
              </a:rPr>
              <a:t>write</a:t>
            </a:r>
            <a:r>
              <a:rPr lang="en-IN" sz="2400" dirty="0">
                <a:solidFill>
                  <a:schemeClr val="tx1"/>
                </a:solidFill>
              </a:rPr>
              <a:t> an </a:t>
            </a:r>
            <a:r>
              <a:rPr lang="en-IN" sz="2400" b="1" dirty="0">
                <a:solidFill>
                  <a:srgbClr val="7030A0"/>
                </a:solidFill>
              </a:rPr>
              <a:t>‘abstract’ </a:t>
            </a:r>
            <a:r>
              <a:rPr lang="en-IN" sz="2400" b="1" dirty="0">
                <a:solidFill>
                  <a:srgbClr val="0070C0"/>
                </a:solidFill>
              </a:rPr>
              <a:t>class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rgbClr val="0070C0"/>
                </a:solidFill>
              </a:rPr>
              <a:t>method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How Is Abstraction Achieved In Java?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class Num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public static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sum(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n){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total=0;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i="1" dirty="0">
                <a:solidFill>
                  <a:srgbClr val="002060"/>
                </a:solidFill>
              </a:rPr>
              <a:t>/* logic to calculate sum of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i="1" dirty="0" err="1">
                <a:solidFill>
                  <a:srgbClr val="002060"/>
                </a:solidFill>
              </a:rPr>
              <a:t>nos</a:t>
            </a:r>
            <a:r>
              <a:rPr lang="en-US" sz="2200" b="1" i="1" dirty="0">
                <a:solidFill>
                  <a:srgbClr val="002060"/>
                </a:solidFill>
              </a:rPr>
              <a:t> from 1 to n */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return total;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2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429124" y="1857364"/>
            <a:ext cx="4429124" cy="395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200" b="1" i="0" strike="noStrike" kern="120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UseNum</a:t>
            </a:r>
            <a:endParaRPr kumimoji="0" lang="en-US" sz="2200" b="1" i="0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public static void main(String</a:t>
            </a:r>
            <a:r>
              <a:rPr kumimoji="0" lang="en-US" sz="2200" b="1" i="0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[] </a:t>
            </a:r>
            <a:r>
              <a:rPr kumimoji="0" lang="en-US" sz="2200" b="1" i="0" strike="noStrike" kern="120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args</a:t>
            </a:r>
            <a:r>
              <a:rPr kumimoji="0" lang="en-US" sz="2200" b="1" i="0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baseline="0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strike="noStrike" kern="1200" cap="none" spc="0" normalizeH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System.out.println</a:t>
            </a:r>
            <a:r>
              <a:rPr kumimoji="0" lang="en-US" sz="2200" b="1" i="0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200" b="1" i="0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Num.sum(10)</a:t>
            </a:r>
            <a:r>
              <a:rPr kumimoji="0" lang="en-US" sz="2200" b="1" i="0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baseline="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2200" b="1" baseline="0" dirty="0">
              <a:solidFill>
                <a:schemeClr val="accent6">
                  <a:lumMod val="75000"/>
                </a:schemeClr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1" i="0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357818" y="4214818"/>
            <a:ext cx="3286148" cy="2143140"/>
          </a:xfrm>
          <a:prstGeom prst="wedgeRectCallout">
            <a:avLst>
              <a:gd name="adj1" fmla="val -140853"/>
              <a:gd name="adj2" fmla="val -45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logic to calculate sum can be implemented in any way like </a:t>
            </a:r>
            <a:r>
              <a:rPr lang="en-US" b="1" dirty="0">
                <a:solidFill>
                  <a:srgbClr val="FFFF00"/>
                </a:solidFill>
              </a:rPr>
              <a:t>looping</a:t>
            </a:r>
            <a:r>
              <a:rPr lang="en-US" b="1" dirty="0"/>
              <a:t> ,</a:t>
            </a:r>
            <a:r>
              <a:rPr lang="en-US" b="1" dirty="0">
                <a:solidFill>
                  <a:srgbClr val="FFFF00"/>
                </a:solidFill>
              </a:rPr>
              <a:t>recursion</a:t>
            </a:r>
            <a:r>
              <a:rPr lang="en-US" b="1" dirty="0"/>
              <a:t> or </a:t>
            </a:r>
            <a:r>
              <a:rPr lang="en-US" b="1" dirty="0">
                <a:solidFill>
                  <a:srgbClr val="FFFF00"/>
                </a:solidFill>
              </a:rPr>
              <a:t>mathematical formula </a:t>
            </a:r>
            <a:r>
              <a:rPr lang="en-US" b="1" dirty="0"/>
              <a:t>. The caller is not required to worry about that . It just knows it has to call method sum( ) to get the sum of </a:t>
            </a:r>
            <a:r>
              <a:rPr lang="en-US" b="1" dirty="0" err="1"/>
              <a:t>nos</a:t>
            </a:r>
            <a:r>
              <a:rPr lang="en-US" b="1" dirty="0"/>
              <a:t> from 1 to n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How Is Abstraction Achieved In Java? 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800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i="1" dirty="0">
                <a:solidFill>
                  <a:srgbClr val="0070C0"/>
                </a:solidFill>
              </a:rPr>
              <a:t>/* A </a:t>
            </a:r>
            <a:r>
              <a:rPr lang="en-IN" sz="2200" b="1" i="1" dirty="0">
                <a:solidFill>
                  <a:srgbClr val="002060"/>
                </a:solidFill>
              </a:rPr>
              <a:t>Collection</a:t>
            </a:r>
            <a:r>
              <a:rPr lang="en-IN" sz="2200" b="1" i="1" dirty="0">
                <a:solidFill>
                  <a:srgbClr val="0070C0"/>
                </a:solidFill>
              </a:rPr>
              <a:t> represents a mutable set of elements.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interface Collection {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void add(Object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  <a:r>
              <a:rPr lang="en-IN" sz="2200" b="1" i="1" dirty="0">
                <a:solidFill>
                  <a:srgbClr val="0070C0"/>
                </a:solidFill>
              </a:rPr>
              <a:t>/* </a:t>
            </a:r>
            <a:r>
              <a:rPr lang="en-IN" sz="2200" b="1" i="1" dirty="0">
                <a:solidFill>
                  <a:srgbClr val="002060"/>
                </a:solidFill>
              </a:rPr>
              <a:t>Add</a:t>
            </a:r>
            <a:r>
              <a:rPr lang="en-IN" sz="2200" b="1" i="1" dirty="0">
                <a:solidFill>
                  <a:srgbClr val="0070C0"/>
                </a:solidFill>
              </a:rPr>
              <a:t> an element.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void remove(Object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  <a:r>
              <a:rPr lang="en-IN" sz="2200" b="1" i="1" dirty="0">
                <a:solidFill>
                  <a:srgbClr val="0070C0"/>
                </a:solidFill>
              </a:rPr>
              <a:t>/* </a:t>
            </a:r>
            <a:r>
              <a:rPr lang="en-IN" sz="2200" b="1" i="1" dirty="0">
                <a:solidFill>
                  <a:srgbClr val="002060"/>
                </a:solidFill>
              </a:rPr>
              <a:t>Remove</a:t>
            </a:r>
            <a:r>
              <a:rPr lang="en-IN" sz="2200" b="1" i="1" dirty="0">
                <a:solidFill>
                  <a:srgbClr val="0070C0"/>
                </a:solidFill>
              </a:rPr>
              <a:t> an element if it is in the group.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boolean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 contains(Object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elem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  <a:r>
              <a:rPr lang="en-IN" sz="2200" b="1" i="1" dirty="0">
                <a:solidFill>
                  <a:srgbClr val="0070C0"/>
                </a:solidFill>
              </a:rPr>
              <a:t>/* </a:t>
            </a:r>
            <a:r>
              <a:rPr lang="en-IN" sz="2200" b="1" i="1" dirty="0">
                <a:solidFill>
                  <a:srgbClr val="002060"/>
                </a:solidFill>
              </a:rPr>
              <a:t>Return</a:t>
            </a:r>
            <a:r>
              <a:rPr lang="en-IN" sz="2200" b="1" i="1" dirty="0">
                <a:solidFill>
                  <a:srgbClr val="0070C0"/>
                </a:solidFill>
              </a:rPr>
              <a:t> </a:t>
            </a:r>
            <a:r>
              <a:rPr lang="en-IN" sz="2200" b="1" i="1" dirty="0">
                <a:solidFill>
                  <a:srgbClr val="002060"/>
                </a:solidFill>
              </a:rPr>
              <a:t>true</a:t>
            </a:r>
            <a:r>
              <a:rPr lang="en-IN" sz="2200" b="1" i="1" dirty="0">
                <a:solidFill>
                  <a:srgbClr val="0070C0"/>
                </a:solidFill>
              </a:rPr>
              <a:t> if </a:t>
            </a:r>
            <a:r>
              <a:rPr lang="en-IN" sz="2200" b="1" i="1" dirty="0" err="1">
                <a:solidFill>
                  <a:srgbClr val="0070C0"/>
                </a:solidFill>
              </a:rPr>
              <a:t>elem</a:t>
            </a:r>
            <a:r>
              <a:rPr lang="en-IN" sz="2200" b="1" i="1" dirty="0">
                <a:solidFill>
                  <a:srgbClr val="0070C0"/>
                </a:solidFill>
              </a:rPr>
              <a:t> is in the group.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int size(); </a:t>
            </a:r>
            <a:r>
              <a:rPr lang="en-IN" sz="2200" b="1" i="1" dirty="0">
                <a:solidFill>
                  <a:srgbClr val="0070C0"/>
                </a:solidFill>
              </a:rPr>
              <a:t>/* </a:t>
            </a:r>
            <a:r>
              <a:rPr lang="en-IN" sz="2200" b="1" i="1" dirty="0">
                <a:solidFill>
                  <a:srgbClr val="002060"/>
                </a:solidFill>
              </a:rPr>
              <a:t>Return</a:t>
            </a:r>
            <a:r>
              <a:rPr lang="en-IN" sz="2200" b="1" i="1" dirty="0">
                <a:solidFill>
                  <a:srgbClr val="0070C0"/>
                </a:solidFill>
              </a:rPr>
              <a:t> the </a:t>
            </a:r>
            <a:r>
              <a:rPr lang="en-IN" sz="2200" b="1" i="1" dirty="0">
                <a:solidFill>
                  <a:srgbClr val="002060"/>
                </a:solidFill>
              </a:rPr>
              <a:t>number of elements </a:t>
            </a:r>
            <a:r>
              <a:rPr lang="en-IN" sz="2200" b="1" i="1" dirty="0">
                <a:solidFill>
                  <a:srgbClr val="0070C0"/>
                </a:solidFill>
              </a:rPr>
              <a:t>in the group. */ 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ular Callout 8"/>
          <p:cNvSpPr/>
          <p:nvPr/>
        </p:nvSpPr>
        <p:spPr>
          <a:xfrm>
            <a:off x="5857852" y="3714752"/>
            <a:ext cx="3286148" cy="2428892"/>
          </a:xfrm>
          <a:prstGeom prst="wedgeRectCallout">
            <a:avLst>
              <a:gd name="adj1" fmla="val -139847"/>
              <a:gd name="adj2" fmla="val -986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buNone/>
              <a:defRPr/>
            </a:pPr>
            <a:r>
              <a:rPr lang="en-IN" b="1" dirty="0"/>
              <a:t>This Java interface says nothing about the implementation of the collection: it is just an interface. </a:t>
            </a:r>
          </a:p>
          <a:p>
            <a:pPr>
              <a:lnSpc>
                <a:spcPct val="80000"/>
              </a:lnSpc>
              <a:buNone/>
              <a:defRPr/>
            </a:pPr>
            <a:endParaRPr lang="en-IN" b="1" dirty="0"/>
          </a:p>
          <a:p>
            <a:pPr>
              <a:lnSpc>
                <a:spcPct val="80000"/>
              </a:lnSpc>
              <a:buNone/>
              <a:defRPr/>
            </a:pPr>
            <a:r>
              <a:rPr lang="en-IN" b="1" dirty="0"/>
              <a:t>It merely defines instance operations that can be performed on a collection.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800" b="1" u="sng" dirty="0">
                <a:solidFill>
                  <a:srgbClr val="002060"/>
                </a:solidFill>
              </a:rPr>
              <a:t>Benefits Of Abstraction ?</a:t>
            </a:r>
          </a:p>
          <a:p>
            <a:pPr lvl="1" fontAlgn="base"/>
            <a:endParaRPr lang="en-IN" sz="2000" dirty="0">
              <a:solidFill>
                <a:schemeClr val="bg1"/>
              </a:solidFill>
            </a:endParaRPr>
          </a:p>
          <a:p>
            <a:pPr lvl="1"/>
            <a:endParaRPr lang="en-IN" sz="2400" b="1" dirty="0">
              <a:solidFill>
                <a:srgbClr val="0070C0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Abstraction</a:t>
            </a:r>
            <a:r>
              <a:rPr lang="en-IN" sz="2400" dirty="0">
                <a:solidFill>
                  <a:schemeClr val="tx1"/>
                </a:solidFill>
              </a:rPr>
              <a:t> makes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IN" sz="2400" dirty="0">
                <a:solidFill>
                  <a:schemeClr val="tx1"/>
                </a:solidFill>
              </a:rPr>
              <a:t> as </a:t>
            </a:r>
            <a:r>
              <a:rPr lang="en-IN" sz="2400" b="1" u="sng" dirty="0">
                <a:solidFill>
                  <a:srgbClr val="C00000"/>
                </a:solidFill>
              </a:rPr>
              <a:t>readable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and more </a:t>
            </a:r>
            <a:r>
              <a:rPr lang="en-IN" sz="2400" b="1" dirty="0">
                <a:solidFill>
                  <a:srgbClr val="002060"/>
                </a:solidFill>
              </a:rPr>
              <a:t>simpler</a:t>
            </a:r>
            <a:r>
              <a:rPr lang="en-IN" sz="2400" dirty="0">
                <a:solidFill>
                  <a:schemeClr val="tx1"/>
                </a:solidFill>
              </a:rPr>
              <a:t>. because </a:t>
            </a:r>
            <a:r>
              <a:rPr lang="en-IN" sz="2400" b="1" dirty="0">
                <a:solidFill>
                  <a:srgbClr val="7030A0"/>
                </a:solidFill>
              </a:rPr>
              <a:t>complexity of code </a:t>
            </a:r>
            <a:r>
              <a:rPr lang="en-IN" sz="2400" dirty="0">
                <a:solidFill>
                  <a:schemeClr val="tx1"/>
                </a:solidFill>
              </a:rPr>
              <a:t>will be </a:t>
            </a:r>
            <a:r>
              <a:rPr lang="en-IN" sz="2400" b="1" dirty="0">
                <a:solidFill>
                  <a:srgbClr val="00B050"/>
                </a:solidFill>
              </a:rPr>
              <a:t>hidden.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b="1" dirty="0">
              <a:solidFill>
                <a:srgbClr val="0070C0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Abstraction</a:t>
            </a:r>
            <a:r>
              <a:rPr lang="en-IN" sz="2400" dirty="0">
                <a:solidFill>
                  <a:schemeClr val="tx1"/>
                </a:solidFill>
              </a:rPr>
              <a:t> allows us to </a:t>
            </a:r>
            <a:r>
              <a:rPr lang="en-IN" sz="2400" b="1" u="sng" dirty="0">
                <a:solidFill>
                  <a:srgbClr val="C00000"/>
                </a:solidFill>
              </a:rPr>
              <a:t>make internal changes </a:t>
            </a:r>
            <a:r>
              <a:rPr lang="en-IN" sz="2400" dirty="0">
                <a:solidFill>
                  <a:schemeClr val="tx1"/>
                </a:solidFill>
              </a:rPr>
              <a:t>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IN" sz="2400" b="1" dirty="0">
                <a:solidFill>
                  <a:schemeClr val="accent1"/>
                </a:solidFill>
              </a:rPr>
              <a:t>without disturbing </a:t>
            </a:r>
            <a:r>
              <a:rPr lang="en-IN" sz="2400" dirty="0">
                <a:solidFill>
                  <a:schemeClr val="tx1"/>
                </a:solidFill>
              </a:rPr>
              <a:t>outside </a:t>
            </a:r>
            <a:r>
              <a:rPr lang="en-IN" sz="2400" b="1" dirty="0">
                <a:solidFill>
                  <a:srgbClr val="00B050"/>
                </a:solidFill>
              </a:rPr>
              <a:t>logic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7.ROBUST:</a:t>
            </a:r>
          </a:p>
          <a:p>
            <a:pPr lvl="1" fontAlgn="base"/>
            <a:endParaRPr lang="en-IN" sz="2000" dirty="0">
              <a:solidFill>
                <a:schemeClr val="tx1"/>
              </a:solidFill>
            </a:endParaRPr>
          </a:p>
          <a:p>
            <a:pPr lvl="1" fontAlgn="base"/>
            <a:r>
              <a:rPr lang="en-IN" sz="2400" b="1" dirty="0">
                <a:solidFill>
                  <a:srgbClr val="0070C0"/>
                </a:solidFill>
              </a:rPr>
              <a:t>Robust </a:t>
            </a:r>
            <a:r>
              <a:rPr lang="en-IN" sz="2400" dirty="0">
                <a:solidFill>
                  <a:schemeClr val="tx1"/>
                </a:solidFill>
              </a:rPr>
              <a:t>simply means </a:t>
            </a:r>
            <a:r>
              <a:rPr lang="en-IN" sz="2400" b="1" dirty="0">
                <a:solidFill>
                  <a:srgbClr val="7030A0"/>
                </a:solidFill>
              </a:rPr>
              <a:t>Strong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 or </a:t>
            </a:r>
            <a:r>
              <a:rPr lang="en-IN" sz="2400" b="1" dirty="0">
                <a:solidFill>
                  <a:srgbClr val="00B050"/>
                </a:solidFill>
              </a:rPr>
              <a:t>Fault Tolerant 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</a:p>
          <a:p>
            <a:pPr lvl="1" fontAlgn="base"/>
            <a:endParaRPr lang="en-US" sz="2400" dirty="0">
              <a:solidFill>
                <a:schemeClr val="tx1"/>
              </a:solidFill>
            </a:endParaRPr>
          </a:p>
          <a:p>
            <a:pPr lvl="1" fontAlgn="base"/>
            <a:r>
              <a:rPr lang="en-US" sz="2400" b="1" dirty="0">
                <a:solidFill>
                  <a:srgbClr val="0070C0"/>
                </a:solidFill>
              </a:rPr>
              <a:t>Java</a:t>
            </a:r>
            <a:r>
              <a:rPr lang="en-US" sz="2400" dirty="0">
                <a:solidFill>
                  <a:schemeClr val="tx1"/>
                </a:solidFill>
              </a:rPr>
              <a:t> has </a:t>
            </a:r>
            <a:r>
              <a:rPr lang="en-US" sz="2400" b="1" dirty="0">
                <a:solidFill>
                  <a:srgbClr val="C00000"/>
                </a:solidFill>
              </a:rPr>
              <a:t>very strict rules </a:t>
            </a:r>
            <a:r>
              <a:rPr lang="en-US" sz="2400" dirty="0">
                <a:solidFill>
                  <a:schemeClr val="tx1"/>
                </a:solidFill>
              </a:rPr>
              <a:t>which </a:t>
            </a:r>
            <a:r>
              <a:rPr lang="en-US" sz="2400" b="1" dirty="0">
                <a:solidFill>
                  <a:srgbClr val="7030A0"/>
                </a:solidFill>
              </a:rPr>
              <a:t>every program </a:t>
            </a:r>
            <a:r>
              <a:rPr lang="en-US" sz="2400" dirty="0">
                <a:solidFill>
                  <a:schemeClr val="tx1"/>
                </a:solidFill>
              </a:rPr>
              <a:t>must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compulsorily follow </a:t>
            </a:r>
            <a:r>
              <a:rPr lang="en-US" sz="2400" dirty="0">
                <a:solidFill>
                  <a:schemeClr val="tx1"/>
                </a:solidFill>
              </a:rPr>
              <a:t>and </a:t>
            </a:r>
            <a:r>
              <a:rPr lang="en-US" sz="2400" b="1" dirty="0">
                <a:solidFill>
                  <a:srgbClr val="002060"/>
                </a:solidFill>
              </a:rPr>
              <a:t>if these rules </a:t>
            </a:r>
            <a:r>
              <a:rPr lang="en-US" sz="2400" dirty="0">
                <a:solidFill>
                  <a:schemeClr val="tx1"/>
                </a:solidFill>
              </a:rPr>
              <a:t>are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violated</a:t>
            </a:r>
            <a:r>
              <a:rPr lang="en-US" sz="2400" dirty="0">
                <a:solidFill>
                  <a:schemeClr val="tx1"/>
                </a:solidFill>
              </a:rPr>
              <a:t> then </a:t>
            </a:r>
            <a:r>
              <a:rPr lang="en-US" sz="2400" b="1" dirty="0">
                <a:solidFill>
                  <a:srgbClr val="0070C0"/>
                </a:solidFill>
              </a:rPr>
              <a:t>JVM </a:t>
            </a:r>
            <a:r>
              <a:rPr lang="en-US" sz="2400" b="1" dirty="0">
                <a:solidFill>
                  <a:srgbClr val="C00000"/>
                </a:solidFill>
              </a:rPr>
              <a:t>kills/terminates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code </a:t>
            </a:r>
            <a:r>
              <a:rPr lang="en-US" sz="2400" dirty="0">
                <a:solidFill>
                  <a:schemeClr val="tx1"/>
                </a:solidFill>
              </a:rPr>
              <a:t>by generating “</a:t>
            </a:r>
            <a:r>
              <a:rPr lang="en-US" sz="2400" b="1" u="sng" dirty="0">
                <a:solidFill>
                  <a:srgbClr val="002060"/>
                </a:solidFill>
              </a:rPr>
              <a:t>Exception</a:t>
            </a:r>
            <a:r>
              <a:rPr lang="en-US" sz="2400" dirty="0">
                <a:solidFill>
                  <a:srgbClr val="7030A0"/>
                </a:solidFill>
              </a:rPr>
              <a:t>”</a:t>
            </a:r>
          </a:p>
          <a:p>
            <a:pPr lvl="1" fontAlgn="base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Examples:</a:t>
            </a:r>
          </a:p>
          <a:p>
            <a:pPr lvl="2" fontAlgn="base"/>
            <a:r>
              <a:rPr lang="en-US" b="1" dirty="0">
                <a:solidFill>
                  <a:srgbClr val="7030A0"/>
                </a:solidFill>
              </a:rPr>
              <a:t>Accessing an array beyond it’s range</a:t>
            </a:r>
          </a:p>
          <a:p>
            <a:pPr lvl="2" fontAlgn="base"/>
            <a:r>
              <a:rPr lang="en-US" b="1" dirty="0">
                <a:solidFill>
                  <a:srgbClr val="7030A0"/>
                </a:solidFill>
              </a:rPr>
              <a:t>Opening a non existing file</a:t>
            </a:r>
          </a:p>
          <a:p>
            <a:pPr lvl="2" fontAlgn="base"/>
            <a:r>
              <a:rPr lang="en-US" b="1" dirty="0">
                <a:solidFill>
                  <a:srgbClr val="7030A0"/>
                </a:solidFill>
              </a:rPr>
              <a:t>Converting a non numeric string to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endParaRPr lang="en-US" b="1" dirty="0">
              <a:solidFill>
                <a:srgbClr val="7030A0"/>
              </a:solidFill>
            </a:endParaRPr>
          </a:p>
          <a:p>
            <a:pPr lvl="1" fontAlgn="base"/>
            <a:endParaRPr lang="en-US" altLang="en-US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8.SIMPLE:</a:t>
            </a: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is </a:t>
            </a:r>
            <a:r>
              <a:rPr lang="en-IN" sz="2400" b="1" dirty="0">
                <a:solidFill>
                  <a:srgbClr val="00B050"/>
                </a:solidFill>
              </a:rPr>
              <a:t>easy to learn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b="1" dirty="0">
                <a:solidFill>
                  <a:srgbClr val="C00000"/>
                </a:solidFill>
              </a:rPr>
              <a:t>its syntax </a:t>
            </a:r>
            <a:r>
              <a:rPr lang="en-IN" sz="2400" dirty="0">
                <a:solidFill>
                  <a:schemeClr val="tx1"/>
                </a:solidFill>
              </a:rPr>
              <a:t>is quite </a:t>
            </a:r>
            <a:r>
              <a:rPr lang="en-IN" sz="2400" b="1" dirty="0">
                <a:solidFill>
                  <a:srgbClr val="7030A0"/>
                </a:solidFill>
              </a:rPr>
              <a:t>simple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clean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002060"/>
                </a:solidFill>
              </a:rPr>
              <a:t>easy to understand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confusing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ambiguous</a:t>
            </a:r>
            <a:r>
              <a:rPr lang="en-IN" sz="2400" dirty="0">
                <a:solidFill>
                  <a:schemeClr val="tx1"/>
                </a:solidFill>
              </a:rPr>
              <a:t> concepts of </a:t>
            </a:r>
            <a:r>
              <a:rPr lang="en-IN" sz="2400" b="1" dirty="0">
                <a:solidFill>
                  <a:srgbClr val="0070C0"/>
                </a:solidFill>
              </a:rPr>
              <a:t>C++ </a:t>
            </a:r>
            <a:r>
              <a:rPr lang="en-IN" sz="2400" dirty="0">
                <a:solidFill>
                  <a:schemeClr val="tx1"/>
                </a:solidFill>
              </a:rPr>
              <a:t>are either </a:t>
            </a:r>
            <a:r>
              <a:rPr lang="en-IN" sz="2400" b="1" dirty="0">
                <a:solidFill>
                  <a:srgbClr val="00B050"/>
                </a:solidFill>
              </a:rPr>
              <a:t>left out</a:t>
            </a:r>
            <a:r>
              <a:rPr lang="en-IN" sz="2400" dirty="0">
                <a:solidFill>
                  <a:schemeClr val="tx1"/>
                </a:solidFill>
              </a:rPr>
              <a:t> 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or they have been </a:t>
            </a:r>
            <a:r>
              <a:rPr lang="en-IN" sz="2400" b="1" dirty="0">
                <a:solidFill>
                  <a:srgbClr val="002060"/>
                </a:solidFill>
              </a:rPr>
              <a:t>re-implemented</a:t>
            </a:r>
            <a:r>
              <a:rPr lang="en-IN" sz="2400" dirty="0">
                <a:solidFill>
                  <a:schemeClr val="tx1"/>
                </a:solidFill>
              </a:rPr>
              <a:t> in a </a:t>
            </a:r>
            <a:r>
              <a:rPr lang="en-IN" sz="2400" b="1" dirty="0">
                <a:solidFill>
                  <a:schemeClr val="accent1"/>
                </a:solidFill>
              </a:rPr>
              <a:t>cleaner way.</a:t>
            </a:r>
          </a:p>
          <a:p>
            <a:pPr lvl="1"/>
            <a:endParaRPr lang="en-IN" sz="2400" i="1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274320" lvl="1">
              <a:lnSpc>
                <a:spcPct val="80000"/>
              </a:lnSpc>
              <a:buClr>
                <a:schemeClr val="accent1"/>
              </a:buClr>
              <a:buSzPct val="85000"/>
              <a:buNone/>
              <a:defRPr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Can you name some features of C++ missing in Java</a:t>
            </a:r>
          </a:p>
          <a:p>
            <a:pPr>
              <a:lnSpc>
                <a:spcPct val="80000"/>
              </a:lnSpc>
              <a:buNone/>
              <a:defRPr/>
            </a:pPr>
            <a:endParaRPr lang="en-US" sz="2600" b="1" u="sng" dirty="0">
              <a:solidFill>
                <a:srgbClr val="002060"/>
              </a:solidFill>
            </a:endParaRPr>
          </a:p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Important C++ Features Not Supported By Java</a:t>
            </a:r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Default Arguments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Operator Overloading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Multiple &amp; Hybrid Inheritance</a:t>
            </a:r>
          </a:p>
          <a:p>
            <a:pPr lvl="1"/>
            <a:r>
              <a:rPr lang="en-US" sz="1800" b="1" dirty="0">
                <a:solidFill>
                  <a:srgbClr val="7030A0"/>
                </a:solidFill>
              </a:rPr>
              <a:t>Inline Functions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Destructor &amp; delete Keyword</a:t>
            </a:r>
          </a:p>
          <a:p>
            <a:pPr lvl="1"/>
            <a:r>
              <a:rPr lang="en-US" sz="1800" b="1" dirty="0"/>
              <a:t>Friend Functions</a:t>
            </a:r>
          </a:p>
          <a:p>
            <a:pPr lvl="1"/>
            <a:r>
              <a:rPr lang="en-IN" sz="1800" b="1" dirty="0">
                <a:solidFill>
                  <a:srgbClr val="002060"/>
                </a:solidFill>
              </a:rPr>
              <a:t>Pointers</a:t>
            </a:r>
            <a:endParaRPr lang="en-US" sz="1800" b="1" dirty="0">
              <a:solidFill>
                <a:srgbClr val="0070C0"/>
              </a:solidFill>
            </a:endParaRP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Preprocessor Directives</a:t>
            </a: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Typedef</a:t>
            </a:r>
            <a:endParaRPr lang="en-US" sz="1800" b="1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rgbClr val="0070C0"/>
                </a:solidFill>
              </a:rPr>
              <a:t>Goto</a:t>
            </a:r>
            <a:endParaRPr lang="en-US" sz="1800" b="1" dirty="0">
              <a:solidFill>
                <a:srgbClr val="0070C0"/>
              </a:solidFill>
            </a:endParaRPr>
          </a:p>
          <a:p>
            <a:pPr lvl="1"/>
            <a:r>
              <a:rPr lang="en-US" sz="1800" b="1" dirty="0">
                <a:solidFill>
                  <a:schemeClr val="accent5">
                    <a:lumMod val="50000"/>
                  </a:schemeClr>
                </a:solidFill>
              </a:rPr>
              <a:t>Global Declarations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9.STRONGLY TYPED:</a:t>
            </a: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is a </a:t>
            </a:r>
            <a:r>
              <a:rPr lang="en-IN" sz="2400" b="1" dirty="0">
                <a:solidFill>
                  <a:srgbClr val="C00000"/>
                </a:solidFill>
              </a:rPr>
              <a:t>strongly typed</a:t>
            </a:r>
            <a:r>
              <a:rPr lang="en-IN" sz="2400" dirty="0">
                <a:solidFill>
                  <a:schemeClr val="tx1"/>
                </a:solidFill>
              </a:rPr>
              <a:t> programming language because</a:t>
            </a:r>
            <a:r>
              <a:rPr lang="en-IN" sz="2400" b="1" i="1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every variable</a:t>
            </a:r>
            <a:r>
              <a:rPr lang="en-IN" sz="2400" b="1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must be </a:t>
            </a:r>
            <a:r>
              <a:rPr lang="en-IN" sz="2400" b="1" dirty="0">
                <a:solidFill>
                  <a:srgbClr val="00B050"/>
                </a:solidFill>
              </a:rPr>
              <a:t>declared</a:t>
            </a:r>
            <a:r>
              <a:rPr lang="en-IN" sz="2400" b="1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with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 type</a:t>
            </a:r>
            <a:r>
              <a:rPr lang="en-IN" sz="2400" b="1" i="1" dirty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A </a:t>
            </a:r>
            <a:r>
              <a:rPr lang="en-IN" sz="2400" b="1" dirty="0">
                <a:solidFill>
                  <a:srgbClr val="7030A0"/>
                </a:solidFill>
              </a:rPr>
              <a:t>variable</a:t>
            </a:r>
            <a:r>
              <a:rPr lang="en-IN" sz="2400" dirty="0">
                <a:solidFill>
                  <a:schemeClr val="tx1"/>
                </a:solidFill>
              </a:rPr>
              <a:t> cannot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start off life without knowing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rgbClr val="0070C0"/>
                </a:solidFill>
              </a:rPr>
              <a:t>range of values</a:t>
            </a:r>
            <a:r>
              <a:rPr lang="en-IN" sz="2400" dirty="0">
                <a:solidFill>
                  <a:schemeClr val="tx1"/>
                </a:solidFill>
              </a:rPr>
              <a:t> it can </a:t>
            </a:r>
            <a:r>
              <a:rPr lang="en-IN" sz="2400" b="1" dirty="0">
                <a:solidFill>
                  <a:srgbClr val="00B050"/>
                </a:solidFill>
              </a:rPr>
              <a:t>hold</a:t>
            </a:r>
            <a:r>
              <a:rPr lang="en-IN" sz="2400" dirty="0">
                <a:solidFill>
                  <a:schemeClr val="tx1"/>
                </a:solidFill>
              </a:rPr>
              <a:t>, and </a:t>
            </a:r>
            <a:r>
              <a:rPr lang="en-IN" sz="2400" b="1" dirty="0">
                <a:solidFill>
                  <a:srgbClr val="002060"/>
                </a:solidFill>
              </a:rPr>
              <a:t>once</a:t>
            </a:r>
            <a:r>
              <a:rPr lang="en-IN" sz="2400" dirty="0">
                <a:solidFill>
                  <a:schemeClr val="tx1"/>
                </a:solidFill>
              </a:rPr>
              <a:t> it is </a:t>
            </a:r>
            <a:r>
              <a:rPr lang="en-IN" sz="2400" b="1" dirty="0">
                <a:solidFill>
                  <a:srgbClr val="C00000"/>
                </a:solidFill>
              </a:rPr>
              <a:t>declared</a:t>
            </a:r>
            <a:r>
              <a:rPr lang="en-IN" sz="2400" dirty="0">
                <a:solidFill>
                  <a:schemeClr val="tx1"/>
                </a:solidFill>
              </a:rPr>
              <a:t>, the </a:t>
            </a:r>
            <a:r>
              <a:rPr lang="en-IN" sz="2400" b="1" dirty="0">
                <a:solidFill>
                  <a:srgbClr val="002060"/>
                </a:solidFill>
              </a:rPr>
              <a:t>data type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b="1" dirty="0">
                <a:solidFill>
                  <a:srgbClr val="7030A0"/>
                </a:solidFill>
              </a:rPr>
              <a:t>variable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cannot change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For Example ( In java):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String name=“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Sachin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”;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name=25;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For Example ( In python):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name=“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Sachin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name=25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ular Callout 6"/>
          <p:cNvSpPr/>
          <p:nvPr/>
        </p:nvSpPr>
        <p:spPr>
          <a:xfrm>
            <a:off x="4929190" y="1428736"/>
            <a:ext cx="3914796" cy="928694"/>
          </a:xfrm>
          <a:prstGeom prst="wedgeRectCallout">
            <a:avLst>
              <a:gd name="adj1" fmla="val -80994"/>
              <a:gd name="adj2" fmla="val 23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variable </a:t>
            </a:r>
            <a:r>
              <a:rPr lang="en-US" b="1" dirty="0">
                <a:solidFill>
                  <a:srgbClr val="FFFF00"/>
                </a:solidFill>
              </a:rPr>
              <a:t>name</a:t>
            </a:r>
            <a:r>
              <a:rPr lang="en-US" b="1" dirty="0"/>
              <a:t> has been declared as </a:t>
            </a:r>
            <a:r>
              <a:rPr lang="en-US" b="1" dirty="0">
                <a:solidFill>
                  <a:srgbClr val="FFFF00"/>
                </a:solidFill>
              </a:rPr>
              <a:t>String</a:t>
            </a:r>
            <a:r>
              <a:rPr lang="en-US" b="1" dirty="0"/>
              <a:t> , so it can only hold Strings </a:t>
            </a:r>
            <a:endParaRPr lang="en-IN" b="1" dirty="0"/>
          </a:p>
        </p:txBody>
      </p:sp>
      <p:sp>
        <p:nvSpPr>
          <p:cNvPr id="8" name="Rectangular Callout 7"/>
          <p:cNvSpPr/>
          <p:nvPr/>
        </p:nvSpPr>
        <p:spPr>
          <a:xfrm>
            <a:off x="5000628" y="2714620"/>
            <a:ext cx="3914796" cy="1214446"/>
          </a:xfrm>
          <a:prstGeom prst="wedgeRectCallout">
            <a:avLst>
              <a:gd name="adj1" fmla="val -126153"/>
              <a:gd name="adj2" fmla="val -531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ERROR!</a:t>
            </a:r>
            <a:r>
              <a:rPr lang="en-US" b="1" dirty="0"/>
              <a:t> This will not compile as we are trying to assign </a:t>
            </a:r>
            <a:r>
              <a:rPr lang="en-US" b="1" dirty="0">
                <a:solidFill>
                  <a:srgbClr val="FFFF00"/>
                </a:solidFill>
              </a:rPr>
              <a:t>an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/>
              <a:t>to a </a:t>
            </a:r>
            <a:r>
              <a:rPr lang="en-US" b="1" dirty="0">
                <a:solidFill>
                  <a:srgbClr val="FFFF00"/>
                </a:solidFill>
              </a:rPr>
              <a:t>String</a:t>
            </a:r>
            <a:r>
              <a:rPr lang="en-US" b="1" dirty="0"/>
              <a:t> and </a:t>
            </a:r>
            <a:r>
              <a:rPr lang="en-US" b="1" dirty="0">
                <a:solidFill>
                  <a:srgbClr val="FFFF00"/>
                </a:solidFill>
              </a:rPr>
              <a:t>Strongly typed languages </a:t>
            </a:r>
            <a:r>
              <a:rPr lang="en-US" b="1" dirty="0"/>
              <a:t>do not allow this</a:t>
            </a:r>
            <a:endParaRPr lang="en-IN" b="1" dirty="0"/>
          </a:p>
        </p:txBody>
      </p:sp>
      <p:sp>
        <p:nvSpPr>
          <p:cNvPr id="9" name="Rectangular Callout 8"/>
          <p:cNvSpPr/>
          <p:nvPr/>
        </p:nvSpPr>
        <p:spPr>
          <a:xfrm>
            <a:off x="5000628" y="4214818"/>
            <a:ext cx="3914796" cy="928694"/>
          </a:xfrm>
          <a:prstGeom prst="wedgeRectCallout">
            <a:avLst>
              <a:gd name="adj1" fmla="val -110994"/>
              <a:gd name="adj2" fmla="val 11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variable </a:t>
            </a:r>
            <a:r>
              <a:rPr lang="en-US" b="1" dirty="0">
                <a:solidFill>
                  <a:srgbClr val="FFFF00"/>
                </a:solidFill>
              </a:rPr>
              <a:t>name</a:t>
            </a:r>
            <a:r>
              <a:rPr lang="en-US" b="1" dirty="0"/>
              <a:t> has been assigned a </a:t>
            </a:r>
            <a:r>
              <a:rPr lang="en-US" b="1" dirty="0">
                <a:solidFill>
                  <a:srgbClr val="FFFF00"/>
                </a:solidFill>
              </a:rPr>
              <a:t>string </a:t>
            </a:r>
            <a:r>
              <a:rPr lang="en-US" b="1" dirty="0"/>
              <a:t>value and </a:t>
            </a:r>
            <a:r>
              <a:rPr lang="en-US" b="1" dirty="0">
                <a:solidFill>
                  <a:srgbClr val="FFFF00"/>
                </a:solidFill>
              </a:rPr>
              <a:t>data type </a:t>
            </a:r>
            <a:r>
              <a:rPr lang="en-US" b="1" dirty="0"/>
              <a:t>is </a:t>
            </a:r>
            <a:r>
              <a:rPr lang="en-US" b="1" dirty="0">
                <a:solidFill>
                  <a:srgbClr val="FFFF00"/>
                </a:solidFill>
              </a:rPr>
              <a:t>implicitly</a:t>
            </a:r>
            <a:r>
              <a:rPr lang="en-US" b="1" dirty="0"/>
              <a:t> set to </a:t>
            </a:r>
            <a:r>
              <a:rPr lang="en-US" b="1" dirty="0">
                <a:solidFill>
                  <a:srgbClr val="FFFF00"/>
                </a:solidFill>
              </a:rPr>
              <a:t>string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072066" y="5429264"/>
            <a:ext cx="3914796" cy="928694"/>
          </a:xfrm>
          <a:prstGeom prst="wedgeRectCallout">
            <a:avLst>
              <a:gd name="adj1" fmla="val -128624"/>
              <a:gd name="adj2" fmla="val -71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PERFECTLY OK! </a:t>
            </a:r>
            <a:r>
              <a:rPr lang="en-US" b="1" dirty="0"/>
              <a:t>Because </a:t>
            </a:r>
            <a:r>
              <a:rPr lang="en-US" b="1" dirty="0">
                <a:solidFill>
                  <a:srgbClr val="FFFF00"/>
                </a:solidFill>
              </a:rPr>
              <a:t>Python</a:t>
            </a:r>
            <a:r>
              <a:rPr lang="en-US" b="1" dirty="0"/>
              <a:t> is a </a:t>
            </a:r>
            <a:r>
              <a:rPr lang="en-US" b="1" dirty="0">
                <a:solidFill>
                  <a:srgbClr val="FFFF00"/>
                </a:solidFill>
              </a:rPr>
              <a:t>weakly/dynamically</a:t>
            </a:r>
            <a:r>
              <a:rPr lang="en-US" b="1" dirty="0"/>
              <a:t> typed language so now name will be </a:t>
            </a:r>
            <a:r>
              <a:rPr lang="en-US" b="1" dirty="0">
                <a:solidFill>
                  <a:srgbClr val="FFFF00"/>
                </a:solidFill>
              </a:rPr>
              <a:t>an integer 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10. MULTITHREADED:</a:t>
            </a: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Java’s multithreading feature </a:t>
            </a:r>
            <a:r>
              <a:rPr lang="en-IN" sz="2400" dirty="0">
                <a:solidFill>
                  <a:schemeClr val="tx1"/>
                </a:solidFill>
              </a:rPr>
              <a:t>makes it </a:t>
            </a:r>
            <a:r>
              <a:rPr lang="en-IN" sz="2400" b="1" dirty="0">
                <a:solidFill>
                  <a:srgbClr val="00B050"/>
                </a:solidFill>
              </a:rPr>
              <a:t>possible</a:t>
            </a:r>
            <a:r>
              <a:rPr lang="en-IN" sz="2400" dirty="0">
                <a:solidFill>
                  <a:schemeClr val="tx1"/>
                </a:solidFill>
              </a:rPr>
              <a:t> to </a:t>
            </a:r>
            <a:r>
              <a:rPr lang="en-IN" sz="2400" b="1" dirty="0">
                <a:solidFill>
                  <a:srgbClr val="002060"/>
                </a:solidFill>
              </a:rPr>
              <a:t>write programs</a:t>
            </a:r>
            <a:r>
              <a:rPr lang="en-IN" sz="2400" dirty="0">
                <a:solidFill>
                  <a:schemeClr val="tx1"/>
                </a:solidFill>
              </a:rPr>
              <a:t> that </a:t>
            </a:r>
            <a:r>
              <a:rPr lang="en-IN" sz="2400" b="1" dirty="0">
                <a:solidFill>
                  <a:srgbClr val="7030A0"/>
                </a:solidFill>
              </a:rPr>
              <a:t>can do many tasks simultaneously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B050"/>
                </a:solidFill>
              </a:rPr>
              <a:t>Benefit</a:t>
            </a:r>
            <a:r>
              <a:rPr lang="en-IN" sz="2400" dirty="0">
                <a:solidFill>
                  <a:schemeClr val="tx1"/>
                </a:solidFill>
              </a:rPr>
              <a:t> of </a:t>
            </a:r>
            <a:r>
              <a:rPr lang="en-IN" sz="2400" b="1" dirty="0">
                <a:solidFill>
                  <a:srgbClr val="0070C0"/>
                </a:solidFill>
              </a:rPr>
              <a:t>multithreading:</a:t>
            </a:r>
          </a:p>
          <a:p>
            <a:pPr lvl="2"/>
            <a:r>
              <a:rPr lang="en-IN" sz="1600" b="1" dirty="0">
                <a:solidFill>
                  <a:srgbClr val="002060"/>
                </a:solidFill>
              </a:rPr>
              <a:t>Allows</a:t>
            </a:r>
            <a:r>
              <a:rPr lang="en-IN" sz="1600" dirty="0">
                <a:solidFill>
                  <a:schemeClr val="tx1"/>
                </a:solidFill>
              </a:rPr>
              <a:t> </a:t>
            </a:r>
            <a:r>
              <a:rPr lang="en-IN" sz="1600" b="1" dirty="0">
                <a:solidFill>
                  <a:srgbClr val="7030A0"/>
                </a:solidFill>
              </a:rPr>
              <a:t>multiple operations </a:t>
            </a:r>
            <a:r>
              <a:rPr lang="en-IN" sz="1600" dirty="0">
                <a:solidFill>
                  <a:schemeClr val="tx1"/>
                </a:solidFill>
              </a:rPr>
              <a:t>together , so </a:t>
            </a:r>
            <a:r>
              <a:rPr lang="en-IN" sz="1600" b="1" dirty="0">
                <a:solidFill>
                  <a:srgbClr val="00B050"/>
                </a:solidFill>
              </a:rPr>
              <a:t>saves time</a:t>
            </a:r>
          </a:p>
          <a:p>
            <a:pPr lvl="2"/>
            <a:endParaRPr lang="en-IN" sz="1600" b="1" dirty="0">
              <a:solidFill>
                <a:srgbClr val="C00000"/>
              </a:solidFill>
            </a:endParaRPr>
          </a:p>
          <a:p>
            <a:pPr lvl="2"/>
            <a:r>
              <a:rPr lang="en-IN" sz="1600" b="1" dirty="0">
                <a:solidFill>
                  <a:srgbClr val="C00000"/>
                </a:solidFill>
              </a:rPr>
              <a:t>Threads</a:t>
            </a:r>
            <a:r>
              <a:rPr lang="en-IN" sz="1600" dirty="0"/>
              <a:t> are </a:t>
            </a:r>
            <a:r>
              <a:rPr lang="en-IN" sz="1600" b="1" dirty="0">
                <a:solidFill>
                  <a:srgbClr val="0070C0"/>
                </a:solidFill>
              </a:rPr>
              <a:t>independent</a:t>
            </a:r>
            <a:r>
              <a:rPr lang="en-IN" sz="1600" dirty="0"/>
              <a:t>, so it </a:t>
            </a:r>
            <a:r>
              <a:rPr lang="en-IN" sz="1600" b="1" dirty="0">
                <a:solidFill>
                  <a:srgbClr val="7030A0"/>
                </a:solidFill>
              </a:rPr>
              <a:t>doesn't affect </a:t>
            </a:r>
            <a:r>
              <a:rPr lang="en-IN" sz="1600" dirty="0"/>
              <a:t>other threads if an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exception </a:t>
            </a:r>
            <a:r>
              <a:rPr lang="en-IN" sz="1600" dirty="0"/>
              <a:t>occurs in a </a:t>
            </a:r>
            <a:r>
              <a:rPr lang="en-IN" sz="1600" b="1" dirty="0">
                <a:solidFill>
                  <a:srgbClr val="C00000"/>
                </a:solidFill>
              </a:rPr>
              <a:t>single thread</a:t>
            </a:r>
            <a:r>
              <a:rPr lang="en-IN" sz="1600" dirty="0"/>
              <a:t>.</a:t>
            </a:r>
          </a:p>
          <a:p>
            <a:pPr lvl="2"/>
            <a:endParaRPr lang="en-US" altLang="en-US" sz="1600" dirty="0"/>
          </a:p>
          <a:p>
            <a:pPr lvl="2"/>
            <a:r>
              <a:rPr lang="en-US" altLang="en-US" sz="1600" b="1" dirty="0">
                <a:solidFill>
                  <a:srgbClr val="7030A0"/>
                </a:solidFill>
              </a:rPr>
              <a:t>Program</a:t>
            </a:r>
            <a:r>
              <a:rPr lang="en-US" altLang="en-US" sz="1600" dirty="0"/>
              <a:t> becomes </a:t>
            </a:r>
            <a:r>
              <a:rPr lang="en-US" altLang="en-US" sz="1600" b="1" dirty="0">
                <a:solidFill>
                  <a:srgbClr val="C00000"/>
                </a:solidFill>
              </a:rPr>
              <a:t>more responsive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 it doesn’t </a:t>
            </a:r>
            <a:r>
              <a:rPr lang="en-US" altLang="en-US" sz="1600" b="1" dirty="0">
                <a:solidFill>
                  <a:schemeClr val="accent6">
                    <a:lumMod val="75000"/>
                  </a:schemeClr>
                </a:solidFill>
              </a:rPr>
              <a:t>hang</a:t>
            </a:r>
            <a:r>
              <a:rPr lang="en-US" altLang="en-US" sz="1600" dirty="0"/>
              <a:t> when a </a:t>
            </a:r>
            <a:r>
              <a:rPr lang="en-US" altLang="en-US" sz="1600" b="1" dirty="0">
                <a:solidFill>
                  <a:srgbClr val="0070C0"/>
                </a:solidFill>
              </a:rPr>
              <a:t>long running task </a:t>
            </a:r>
            <a:r>
              <a:rPr lang="en-US" altLang="en-US" sz="1600" dirty="0"/>
              <a:t>is carried out</a:t>
            </a:r>
            <a:endParaRPr lang="en-US" alt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Industry Expects From </a:t>
            </a:r>
            <a:br>
              <a:rPr lang="en-US" sz="2800" b="1" dirty="0"/>
            </a:br>
            <a:r>
              <a:rPr lang="en-US" sz="2800" b="1" dirty="0"/>
              <a:t>A Java Developer ?</a:t>
            </a:r>
            <a:endParaRPr lang="en-IN" sz="2800" b="1" dirty="0"/>
          </a:p>
        </p:txBody>
      </p:sp>
      <p:pic>
        <p:nvPicPr>
          <p:cNvPr id="7" name="Content Placeholder 6" descr="javatopicsforjob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528641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11. DYNAMIC:</a:t>
            </a: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In terms of </a:t>
            </a:r>
            <a:r>
              <a:rPr lang="en-IN" sz="2400" b="1" dirty="0">
                <a:solidFill>
                  <a:srgbClr val="7030A0"/>
                </a:solidFill>
              </a:rPr>
              <a:t>programming language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rgbClr val="C00000"/>
                </a:solidFill>
              </a:rPr>
              <a:t>dynamic</a:t>
            </a:r>
            <a:r>
              <a:rPr lang="en-IN" sz="2400" dirty="0">
                <a:solidFill>
                  <a:schemeClr val="tx1"/>
                </a:solidFill>
              </a:rPr>
              <a:t> refers to the </a:t>
            </a:r>
            <a:r>
              <a:rPr lang="en-IN" sz="2400" b="1" dirty="0">
                <a:solidFill>
                  <a:srgbClr val="00B050"/>
                </a:solidFill>
              </a:rPr>
              <a:t>things</a:t>
            </a:r>
            <a:r>
              <a:rPr lang="en-IN" sz="2400" dirty="0">
                <a:solidFill>
                  <a:schemeClr val="tx1"/>
                </a:solidFill>
              </a:rPr>
              <a:t> which are </a:t>
            </a:r>
            <a:r>
              <a:rPr lang="en-IN" sz="2400" b="1" dirty="0">
                <a:solidFill>
                  <a:srgbClr val="0070C0"/>
                </a:solidFill>
              </a:rPr>
              <a:t>executed</a:t>
            </a:r>
            <a:r>
              <a:rPr lang="en-IN" sz="2400" dirty="0">
                <a:solidFill>
                  <a:schemeClr val="tx1"/>
                </a:solidFill>
              </a:rPr>
              <a:t> as and when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required</a:t>
            </a:r>
            <a:r>
              <a:rPr lang="en-IN" sz="2400" dirty="0">
                <a:solidFill>
                  <a:schemeClr val="tx1"/>
                </a:solidFill>
              </a:rPr>
              <a:t> , rather than in </a:t>
            </a:r>
            <a:r>
              <a:rPr lang="en-IN" sz="2400" b="1" dirty="0">
                <a:solidFill>
                  <a:srgbClr val="C00000"/>
                </a:solidFill>
              </a:rPr>
              <a:t>advance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altLang="en-US" sz="2400" dirty="0">
              <a:solidFill>
                <a:schemeClr val="tx1"/>
              </a:solidFill>
            </a:endParaRPr>
          </a:p>
          <a:p>
            <a:pPr lvl="1"/>
            <a:r>
              <a:rPr lang="en-US" altLang="en-US" sz="2400" dirty="0">
                <a:solidFill>
                  <a:schemeClr val="tx1"/>
                </a:solidFill>
              </a:rPr>
              <a:t>In </a:t>
            </a:r>
            <a:r>
              <a:rPr lang="en-US" altLang="en-US" sz="2400" b="1" dirty="0">
                <a:solidFill>
                  <a:srgbClr val="0070C0"/>
                </a:solidFill>
              </a:rPr>
              <a:t>Java</a:t>
            </a:r>
            <a:r>
              <a:rPr lang="en-US" altLang="en-US" sz="2400" dirty="0">
                <a:solidFill>
                  <a:schemeClr val="tx1"/>
                </a:solidFill>
              </a:rPr>
              <a:t> it means that when 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we use </a:t>
            </a:r>
            <a:r>
              <a:rPr lang="en-US" altLang="en-US" sz="2400" dirty="0">
                <a:solidFill>
                  <a:schemeClr val="tx1"/>
                </a:solidFill>
              </a:rPr>
              <a:t>a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</a:rPr>
              <a:t>class</a:t>
            </a:r>
            <a:r>
              <a:rPr lang="en-US" altLang="en-U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in </a:t>
            </a:r>
            <a:r>
              <a:rPr lang="en-US" altLang="en-US" sz="2400" b="1" dirty="0">
                <a:solidFill>
                  <a:srgbClr val="00B050"/>
                </a:solidFill>
              </a:rPr>
              <a:t>our program </a:t>
            </a:r>
            <a:r>
              <a:rPr lang="en-US" altLang="en-US" sz="2400" dirty="0">
                <a:solidFill>
                  <a:schemeClr val="tx1"/>
                </a:solidFill>
              </a:rPr>
              <a:t>then </a:t>
            </a:r>
            <a:r>
              <a:rPr lang="en-US" altLang="en-US" sz="2400" b="1" dirty="0">
                <a:solidFill>
                  <a:srgbClr val="0070C0"/>
                </a:solidFill>
              </a:rPr>
              <a:t>Java</a:t>
            </a:r>
            <a:r>
              <a:rPr lang="en-US" altLang="en-US" sz="2400" dirty="0">
                <a:solidFill>
                  <a:schemeClr val="tx1"/>
                </a:solidFill>
              </a:rPr>
              <a:t> does not </a:t>
            </a:r>
            <a:r>
              <a:rPr lang="en-US" altLang="en-US" sz="2400" b="1" dirty="0">
                <a:solidFill>
                  <a:srgbClr val="C00000"/>
                </a:solidFill>
              </a:rPr>
              <a:t>loads</a:t>
            </a:r>
            <a:r>
              <a:rPr lang="en-US" altLang="en-US" sz="2400" dirty="0">
                <a:solidFill>
                  <a:schemeClr val="tx1"/>
                </a:solidFill>
              </a:rPr>
              <a:t> it at </a:t>
            </a:r>
            <a:r>
              <a:rPr lang="en-US" altLang="en-US" sz="2400" b="1" dirty="0">
                <a:solidFill>
                  <a:srgbClr val="002060"/>
                </a:solidFill>
              </a:rPr>
              <a:t>program startup </a:t>
            </a:r>
            <a:r>
              <a:rPr lang="en-US" altLang="en-US" sz="2400" dirty="0">
                <a:solidFill>
                  <a:schemeClr val="tx1"/>
                </a:solidFill>
              </a:rPr>
              <a:t>,rather ,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at runtime</a:t>
            </a:r>
            <a:r>
              <a:rPr lang="en-IN" sz="2400" dirty="0">
                <a:solidFill>
                  <a:schemeClr val="tx1"/>
                </a:solidFill>
              </a:rPr>
              <a:t>,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JRE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chemeClr val="accent1"/>
                </a:solidFill>
              </a:rPr>
              <a:t>searches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0070C0"/>
                </a:solidFill>
              </a:rPr>
              <a:t>loads </a:t>
            </a:r>
            <a:r>
              <a:rPr lang="en-IN" sz="2400" dirty="0">
                <a:solidFill>
                  <a:schemeClr val="tx1"/>
                </a:solidFill>
              </a:rPr>
              <a:t>the class.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class Test{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………………..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………………..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………………..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………………..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rgbClr val="002060"/>
                </a:solidFill>
              </a:rPr>
              <a:t>Date d=new Date();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……………..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rgbClr val="002060"/>
                </a:solidFill>
              </a:rPr>
              <a:t>Scanner kb=new Scanner(</a:t>
            </a:r>
            <a:r>
              <a:rPr lang="en-US" sz="2200" b="1" dirty="0" err="1">
                <a:solidFill>
                  <a:srgbClr val="002060"/>
                </a:solidFill>
              </a:rPr>
              <a:t>System.in</a:t>
            </a:r>
            <a:r>
              <a:rPr lang="en-US" sz="2200" b="1" dirty="0">
                <a:solidFill>
                  <a:srgbClr val="002060"/>
                </a:solidFill>
              </a:rPr>
              <a:t>);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………….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………….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6143636" y="1357298"/>
            <a:ext cx="2271722" cy="1755656"/>
          </a:xfrm>
          <a:prstGeom prst="wedgeRoundRectCallout">
            <a:avLst>
              <a:gd name="adj1" fmla="val -184748"/>
              <a:gd name="adj2" fmla="val 7740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The class </a:t>
            </a:r>
            <a:r>
              <a:rPr lang="en-US" b="1" dirty="0">
                <a:solidFill>
                  <a:srgbClr val="FFFF00"/>
                </a:solidFill>
              </a:rPr>
              <a:t>Date</a:t>
            </a:r>
            <a:r>
              <a:rPr lang="en-US" b="1" dirty="0"/>
              <a:t> will not be loaded at program startup rather it will be loaded when it is required</a:t>
            </a:r>
            <a:endParaRPr lang="en-IN" b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429388" y="4643446"/>
            <a:ext cx="2271722" cy="1755656"/>
          </a:xfrm>
          <a:prstGeom prst="wedgeRoundRectCallout">
            <a:avLst>
              <a:gd name="adj1" fmla="val -209966"/>
              <a:gd name="adj2" fmla="val -361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Similarly the class </a:t>
            </a:r>
            <a:r>
              <a:rPr lang="en-US" b="1" dirty="0">
                <a:solidFill>
                  <a:srgbClr val="FFFF00"/>
                </a:solidFill>
              </a:rPr>
              <a:t>Scanner</a:t>
            </a:r>
            <a:r>
              <a:rPr lang="en-US" b="1" dirty="0"/>
              <a:t> also will not be loaded at program startup but only when this line is executed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12. NETWORKED:</a:t>
            </a:r>
          </a:p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7030A0"/>
                </a:solidFill>
              </a:rPr>
              <a:t>No language </a:t>
            </a:r>
            <a:r>
              <a:rPr lang="en-IN" sz="2400" dirty="0">
                <a:solidFill>
                  <a:schemeClr val="tx1"/>
                </a:solidFill>
              </a:rPr>
              <a:t>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compete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in </a:t>
            </a:r>
            <a:r>
              <a:rPr lang="en-IN" sz="2400" b="1" dirty="0">
                <a:solidFill>
                  <a:srgbClr val="00B050"/>
                </a:solidFill>
              </a:rPr>
              <a:t>networking support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b="1" dirty="0">
              <a:solidFill>
                <a:srgbClr val="00B050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supports both </a:t>
            </a:r>
            <a:r>
              <a:rPr lang="en-IN" sz="2400" b="1" dirty="0">
                <a:solidFill>
                  <a:srgbClr val="C00000"/>
                </a:solidFill>
              </a:rPr>
              <a:t>LAN programming </a:t>
            </a:r>
            <a:r>
              <a:rPr lang="en-IN" sz="2400" b="1" dirty="0">
                <a:solidFill>
                  <a:schemeClr val="tx1"/>
                </a:solidFill>
              </a:rPr>
              <a:t>(</a:t>
            </a:r>
            <a:r>
              <a:rPr lang="en-IN" sz="2400" b="1" dirty="0">
                <a:solidFill>
                  <a:srgbClr val="0070C0"/>
                </a:solidFill>
              </a:rPr>
              <a:t>TCP/IP</a:t>
            </a:r>
            <a:r>
              <a:rPr lang="en-IN" sz="2400" b="1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0070C0"/>
                </a:solidFill>
              </a:rPr>
              <a:t>UDP</a:t>
            </a:r>
            <a:r>
              <a:rPr lang="en-IN" sz="2400" b="1" dirty="0">
                <a:solidFill>
                  <a:schemeClr val="tx1"/>
                </a:solidFill>
              </a:rPr>
              <a:t>) 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Internet Programming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distributed programming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endParaRPr lang="en-IN" sz="2000" dirty="0">
              <a:solidFill>
                <a:schemeClr val="tx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includes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sockets</a:t>
            </a:r>
            <a:r>
              <a:rPr lang="en-IN" sz="2400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server sockets </a:t>
            </a:r>
            <a:r>
              <a:rPr lang="en-IN" sz="2400" dirty="0">
                <a:solidFill>
                  <a:schemeClr val="tx1"/>
                </a:solidFill>
              </a:rPr>
              <a:t>to support </a:t>
            </a:r>
            <a:r>
              <a:rPr lang="en-IN" sz="2400" b="1" dirty="0">
                <a:solidFill>
                  <a:srgbClr val="7030A0"/>
                </a:solidFill>
              </a:rPr>
              <a:t>socket (LAN) programming</a:t>
            </a:r>
            <a:r>
              <a:rPr lang="en-IN" sz="2400" dirty="0">
                <a:solidFill>
                  <a:schemeClr val="tx1"/>
                </a:solidFill>
              </a:rPr>
              <a:t> (with </a:t>
            </a:r>
            <a:r>
              <a:rPr lang="en-IN" sz="2400" b="1" dirty="0">
                <a:solidFill>
                  <a:srgbClr val="C00000"/>
                </a:solidFill>
              </a:rPr>
              <a:t>java.net </a:t>
            </a:r>
            <a:r>
              <a:rPr lang="en-IN" sz="2400" dirty="0">
                <a:solidFill>
                  <a:schemeClr val="tx1"/>
                </a:solidFill>
              </a:rPr>
              <a:t> package)</a:t>
            </a:r>
          </a:p>
          <a:p>
            <a:pPr lvl="1"/>
            <a:endParaRPr lang="en-IN" sz="2400" b="1" dirty="0">
              <a:solidFill>
                <a:srgbClr val="0070C0"/>
              </a:solidFill>
            </a:endParaRPr>
          </a:p>
          <a:p>
            <a:pPr lvl="1"/>
            <a:endParaRPr lang="en-IN" sz="2400" b="1" dirty="0">
              <a:solidFill>
                <a:srgbClr val="0070C0"/>
              </a:solidFill>
            </a:endParaRPr>
          </a:p>
          <a:p>
            <a:pPr lvl="1"/>
            <a:r>
              <a:rPr lang="en-IN" sz="2400" b="1" dirty="0" err="1">
                <a:solidFill>
                  <a:srgbClr val="0070C0"/>
                </a:solidFill>
              </a:rPr>
              <a:t>Servlets</a:t>
            </a:r>
            <a:r>
              <a:rPr lang="en-IN" sz="2400" b="1" dirty="0">
                <a:solidFill>
                  <a:schemeClr val="tx1"/>
                </a:solidFill>
              </a:rPr>
              <a:t> and </a:t>
            </a:r>
            <a:r>
              <a:rPr lang="en-IN" sz="2400" b="1" dirty="0">
                <a:solidFill>
                  <a:srgbClr val="0070C0"/>
                </a:solidFill>
              </a:rPr>
              <a:t>JSP</a:t>
            </a:r>
            <a:r>
              <a:rPr lang="en-IN" sz="2400" b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(with </a:t>
            </a:r>
            <a:r>
              <a:rPr lang="en-IN" sz="2400" b="1" dirty="0" err="1">
                <a:solidFill>
                  <a:srgbClr val="C00000"/>
                </a:solidFill>
              </a:rPr>
              <a:t>javax.servlet.http</a:t>
            </a:r>
            <a:r>
              <a:rPr lang="en-IN" sz="2400" dirty="0">
                <a:solidFill>
                  <a:schemeClr val="tx1"/>
                </a:solidFill>
              </a:rPr>
              <a:t> package) </a:t>
            </a:r>
            <a:r>
              <a:rPr lang="en-IN" sz="2400" b="1" dirty="0">
                <a:solidFill>
                  <a:schemeClr val="tx1"/>
                </a:solidFill>
              </a:rPr>
              <a:t>for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Internet-based programming </a:t>
            </a:r>
          </a:p>
          <a:p>
            <a:pPr lvl="1"/>
            <a:endParaRPr lang="en-IN" sz="2400" b="1" dirty="0">
              <a:solidFill>
                <a:schemeClr val="tx1"/>
              </a:solidFill>
            </a:endParaRPr>
          </a:p>
          <a:p>
            <a:pPr lvl="1"/>
            <a:endParaRPr lang="en-IN" sz="2400" b="1" dirty="0">
              <a:solidFill>
                <a:srgbClr val="0070C0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RMI</a:t>
            </a:r>
            <a:r>
              <a:rPr lang="en-IN" sz="2400" dirty="0">
                <a:solidFill>
                  <a:schemeClr val="tx1"/>
                </a:solidFill>
              </a:rPr>
              <a:t>(with </a:t>
            </a:r>
            <a:r>
              <a:rPr lang="en-IN" sz="2400" b="1" dirty="0">
                <a:solidFill>
                  <a:srgbClr val="C00000"/>
                </a:solidFill>
              </a:rPr>
              <a:t>java.rmi</a:t>
            </a:r>
            <a:r>
              <a:rPr lang="en-IN" sz="2400" dirty="0">
                <a:solidFill>
                  <a:schemeClr val="tx1"/>
                </a:solidFill>
              </a:rPr>
              <a:t> ) to support </a:t>
            </a:r>
            <a:r>
              <a:rPr lang="en-IN" sz="2400" b="1" dirty="0">
                <a:solidFill>
                  <a:srgbClr val="7030A0"/>
                </a:solidFill>
              </a:rPr>
              <a:t>distributed programming</a:t>
            </a:r>
            <a:r>
              <a:rPr lang="en-IN" sz="2400" dirty="0">
                <a:solidFill>
                  <a:srgbClr val="7030A0"/>
                </a:solidFill>
              </a:rPr>
              <a:t>.. </a:t>
            </a:r>
            <a:endParaRPr lang="en-US" altLang="en-US" sz="2400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13. SECURE:</a:t>
            </a:r>
          </a:p>
          <a:p>
            <a:pPr lvl="1"/>
            <a:endParaRPr lang="en-IN" sz="2000" dirty="0">
              <a:solidFill>
                <a:schemeClr val="bg1"/>
              </a:solidFill>
            </a:endParaRPr>
          </a:p>
          <a:p>
            <a:pPr lvl="1"/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does not use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pointers</a:t>
            </a:r>
            <a:r>
              <a:rPr lang="en-IN" sz="2400" dirty="0">
                <a:solidFill>
                  <a:schemeClr val="tx1"/>
                </a:solidFill>
              </a:rPr>
              <a:t> explicitly. </a:t>
            </a: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Moreover </a:t>
            </a:r>
            <a:r>
              <a:rPr lang="en-IN" sz="2400" b="1" dirty="0">
                <a:solidFill>
                  <a:srgbClr val="002060"/>
                </a:solidFill>
              </a:rPr>
              <a:t>all the programs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>
                <a:solidFill>
                  <a:schemeClr val="tx1"/>
                </a:solidFill>
              </a:rPr>
              <a:t> are run under an area known as the </a:t>
            </a:r>
            <a:r>
              <a:rPr lang="en-IN" sz="2400" b="1" dirty="0">
                <a:solidFill>
                  <a:srgbClr val="C00000"/>
                </a:solidFill>
              </a:rPr>
              <a:t>sand box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endParaRPr lang="en-IN" sz="2400" dirty="0">
              <a:solidFill>
                <a:schemeClr val="tx1"/>
              </a:solidFill>
            </a:endParaRPr>
          </a:p>
          <a:p>
            <a:pPr lvl="1"/>
            <a:r>
              <a:rPr lang="en-IN" sz="2400" dirty="0">
                <a:solidFill>
                  <a:schemeClr val="tx1"/>
                </a:solidFill>
              </a:rPr>
              <a:t>This </a:t>
            </a:r>
            <a:r>
              <a:rPr lang="en-IN" sz="2400" b="1" dirty="0">
                <a:solidFill>
                  <a:srgbClr val="C00000"/>
                </a:solidFill>
              </a:rPr>
              <a:t>sandbox</a:t>
            </a:r>
            <a:r>
              <a:rPr lang="en-IN" sz="2400" dirty="0">
                <a:solidFill>
                  <a:schemeClr val="tx1"/>
                </a:solidFill>
              </a:rPr>
              <a:t> uses a </a:t>
            </a:r>
            <a:r>
              <a:rPr lang="en-IN" sz="2400" b="1" dirty="0" err="1">
                <a:solidFill>
                  <a:srgbClr val="7030A0"/>
                </a:solidFill>
              </a:rPr>
              <a:t>bytecode</a:t>
            </a:r>
            <a:r>
              <a:rPr lang="en-IN" sz="2400" b="1" dirty="0">
                <a:solidFill>
                  <a:srgbClr val="7030A0"/>
                </a:solidFill>
              </a:rPr>
              <a:t> verification process </a:t>
            </a:r>
            <a:r>
              <a:rPr lang="en-IN" sz="2400" dirty="0">
                <a:solidFill>
                  <a:schemeClr val="tx1"/>
                </a:solidFill>
              </a:rPr>
              <a:t>to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ensure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that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code loaded </a:t>
            </a:r>
            <a:r>
              <a:rPr lang="en-IN" sz="2400" b="1" dirty="0">
                <a:solidFill>
                  <a:srgbClr val="00B050"/>
                </a:solidFill>
              </a:rPr>
              <a:t>does not violate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Java security constraints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10" descr="Java -Image (1)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21769" cy="495916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000" b="1" u="sng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u="sn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28596" y="1643050"/>
            <a:ext cx="4757742" cy="4525963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Platform Independent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Portable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Architecture Neutral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Compiled as well as Interpreted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Automatic Memory Management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Oriented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Robust</a:t>
            </a: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357818" y="1428736"/>
            <a:ext cx="3643338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Strongly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Typed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Multithreaded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Dynamic 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Networked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b="1" dirty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Secure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sz="2400" b="1" dirty="0"/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Important Properties Of Java</a:t>
            </a:r>
            <a:br>
              <a:rPr lang="en-US" sz="2800" b="1" dirty="0"/>
            </a:br>
            <a:r>
              <a:rPr lang="en-US" sz="2800" b="1" dirty="0"/>
              <a:t>For Interview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  <a:defRPr/>
            </a:pPr>
            <a:r>
              <a:rPr lang="en-US" sz="2600" b="1" u="sng" dirty="0">
                <a:solidFill>
                  <a:srgbClr val="002060"/>
                </a:solidFill>
              </a:rPr>
              <a:t>1. PLATFORM INDEPENDENCE:</a:t>
            </a:r>
          </a:p>
          <a:p>
            <a:pPr lvl="1"/>
            <a:r>
              <a:rPr lang="en-IN" dirty="0">
                <a:solidFill>
                  <a:schemeClr val="tx1"/>
                </a:solidFill>
              </a:rPr>
              <a:t>This </a:t>
            </a:r>
            <a:r>
              <a:rPr lang="en-IN" b="1" dirty="0">
                <a:solidFill>
                  <a:srgbClr val="7030A0"/>
                </a:solidFill>
              </a:rPr>
              <a:t>feature</a:t>
            </a:r>
            <a:r>
              <a:rPr lang="en-IN" dirty="0">
                <a:solidFill>
                  <a:schemeClr val="tx1"/>
                </a:solidFill>
              </a:rPr>
              <a:t> is one 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main reasons </a:t>
            </a:r>
            <a:r>
              <a:rPr lang="en-IN" dirty="0">
                <a:solidFill>
                  <a:schemeClr val="tx1"/>
                </a:solidFill>
              </a:rPr>
              <a:t>of </a:t>
            </a:r>
            <a:r>
              <a:rPr lang="en-IN" b="1" dirty="0">
                <a:solidFill>
                  <a:srgbClr val="0070C0"/>
                </a:solidFill>
              </a:rPr>
              <a:t>Java’s phenomenal rise </a:t>
            </a:r>
            <a:r>
              <a:rPr lang="en-IN" dirty="0">
                <a:solidFill>
                  <a:schemeClr val="tx1"/>
                </a:solidFill>
              </a:rPr>
              <a:t>since its </a:t>
            </a:r>
            <a:r>
              <a:rPr lang="en-IN" b="1" dirty="0">
                <a:solidFill>
                  <a:srgbClr val="C00000"/>
                </a:solidFill>
              </a:rPr>
              <a:t>release</a:t>
            </a:r>
            <a:r>
              <a:rPr lang="en-IN" dirty="0">
                <a:solidFill>
                  <a:schemeClr val="tx1"/>
                </a:solidFill>
              </a:rPr>
              <a:t>. </a:t>
            </a: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1"/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>
                <a:solidFill>
                  <a:schemeClr val="tx1"/>
                </a:solidFill>
              </a:rPr>
              <a:t>It’s also </a:t>
            </a:r>
            <a:r>
              <a:rPr lang="en-IN" b="1" dirty="0">
                <a:solidFill>
                  <a:srgbClr val="00B050"/>
                </a:solidFill>
              </a:rPr>
              <a:t>referred to </a:t>
            </a:r>
            <a:r>
              <a:rPr lang="en-IN" dirty="0">
                <a:solidFill>
                  <a:schemeClr val="tx1"/>
                </a:solidFill>
              </a:rPr>
              <a:t>as “</a:t>
            </a:r>
            <a:r>
              <a:rPr lang="en-IN" b="1" u="sng" dirty="0">
                <a:solidFill>
                  <a:srgbClr val="0070C0"/>
                </a:solidFill>
              </a:rPr>
              <a:t>write once, run anywhere</a:t>
            </a:r>
            <a:r>
              <a:rPr lang="en-IN" dirty="0">
                <a:solidFill>
                  <a:schemeClr val="tx1"/>
                </a:solidFill>
              </a:rPr>
              <a:t>” (</a:t>
            </a:r>
            <a:r>
              <a:rPr lang="en-IN" b="1" dirty="0">
                <a:solidFill>
                  <a:schemeClr val="tx1"/>
                </a:solidFill>
              </a:rPr>
              <a:t>WORA</a:t>
            </a:r>
            <a:r>
              <a:rPr lang="en-IN" dirty="0">
                <a:solidFill>
                  <a:schemeClr val="tx1"/>
                </a:solidFill>
              </a:rPr>
              <a:t>)—a </a:t>
            </a:r>
            <a:r>
              <a:rPr lang="en-IN" b="1" dirty="0">
                <a:solidFill>
                  <a:srgbClr val="C00000"/>
                </a:solidFill>
              </a:rPr>
              <a:t>slogan </a:t>
            </a:r>
            <a:r>
              <a:rPr lang="en-IN" dirty="0">
                <a:solidFill>
                  <a:schemeClr val="tx1"/>
                </a:solidFill>
              </a:rPr>
              <a:t>created by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Sun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Microsystems</a:t>
            </a:r>
            <a:r>
              <a:rPr lang="en-IN" b="1" baseline="30000" dirty="0" err="1">
                <a:solidFill>
                  <a:schemeClr val="accent6">
                    <a:lumMod val="75000"/>
                  </a:schemeClr>
                </a:solidFill>
              </a:rPr>
              <a:t>TM</a:t>
            </a:r>
            <a:r>
              <a:rPr lang="en-IN" dirty="0">
                <a:solidFill>
                  <a:schemeClr val="tx1"/>
                </a:solidFill>
              </a:rPr>
              <a:t> to </a:t>
            </a:r>
            <a:r>
              <a:rPr lang="en-IN" b="1" dirty="0">
                <a:solidFill>
                  <a:srgbClr val="7030A0"/>
                </a:solidFill>
              </a:rPr>
              <a:t>highlight </a:t>
            </a:r>
            <a:r>
              <a:rPr lang="en-IN" dirty="0">
                <a:solidFill>
                  <a:schemeClr val="tx1"/>
                </a:solidFill>
              </a:rPr>
              <a:t>Java’s </a:t>
            </a:r>
            <a:r>
              <a:rPr lang="en-IN" b="1" dirty="0">
                <a:solidFill>
                  <a:srgbClr val="002060"/>
                </a:solidFill>
              </a:rPr>
              <a:t>platform independence.</a:t>
            </a:r>
          </a:p>
          <a:p>
            <a:pPr lvl="1"/>
            <a:endParaRPr lang="en-IN" i="1" dirty="0">
              <a:solidFill>
                <a:schemeClr val="tx1"/>
              </a:solidFill>
            </a:endParaRPr>
          </a:p>
          <a:p>
            <a:pPr lvl="1"/>
            <a:endParaRPr lang="en-IN" i="1" dirty="0">
              <a:solidFill>
                <a:schemeClr val="tx1"/>
              </a:solidFill>
            </a:endParaRPr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Java code </a:t>
            </a:r>
            <a:r>
              <a:rPr lang="en-IN" dirty="0">
                <a:solidFill>
                  <a:schemeClr val="tx1"/>
                </a:solidFill>
              </a:rPr>
              <a:t>can be </a:t>
            </a:r>
            <a:r>
              <a:rPr lang="en-IN" b="1" dirty="0">
                <a:solidFill>
                  <a:srgbClr val="7030A0"/>
                </a:solidFill>
              </a:rPr>
              <a:t>executed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>
                <a:solidFill>
                  <a:schemeClr val="tx1"/>
                </a:solidFill>
              </a:rPr>
              <a:t>on </a:t>
            </a:r>
            <a:r>
              <a:rPr lang="en-IN" b="1" dirty="0">
                <a:solidFill>
                  <a:srgbClr val="002060"/>
                </a:solidFill>
              </a:rPr>
              <a:t>multiple systems </a:t>
            </a:r>
            <a:r>
              <a:rPr lang="en-IN" dirty="0">
                <a:solidFill>
                  <a:schemeClr val="tx1"/>
                </a:solidFill>
              </a:rPr>
              <a:t>without </a:t>
            </a:r>
            <a:r>
              <a:rPr lang="en-IN" b="1" dirty="0">
                <a:solidFill>
                  <a:schemeClr val="accent1"/>
                </a:solidFill>
              </a:rPr>
              <a:t>recompilation.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/>
              <a:t>How Java Achieves Platform</a:t>
            </a:r>
            <a:br>
              <a:rPr lang="en-US" sz="3000" b="1" dirty="0"/>
            </a:br>
            <a:r>
              <a:rPr lang="en-US" sz="3000" b="1" dirty="0"/>
              <a:t>Independency ?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J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ava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code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7030A0"/>
                </a:solidFill>
              </a:rPr>
              <a:t>compiled</a:t>
            </a:r>
            <a:r>
              <a:rPr lang="en-IN" sz="2400" dirty="0"/>
              <a:t> into </a:t>
            </a:r>
            <a:r>
              <a:rPr lang="en-IN" sz="2400" b="1" dirty="0" err="1">
                <a:solidFill>
                  <a:srgbClr val="0070C0"/>
                </a:solidFill>
              </a:rPr>
              <a:t>bytecode</a:t>
            </a:r>
            <a:r>
              <a:rPr lang="en-IN" sz="2400" dirty="0"/>
              <a:t>, to be </a:t>
            </a:r>
            <a:r>
              <a:rPr lang="en-IN" sz="2400" b="1" dirty="0">
                <a:solidFill>
                  <a:srgbClr val="C00000"/>
                </a:solidFill>
              </a:rPr>
              <a:t>executed</a:t>
            </a:r>
            <a:r>
              <a:rPr lang="en-IN" sz="2400" dirty="0"/>
              <a:t> by a </a:t>
            </a:r>
            <a:r>
              <a:rPr lang="en-IN" sz="2400" b="1" i="1" dirty="0">
                <a:solidFill>
                  <a:srgbClr val="002060"/>
                </a:solidFill>
              </a:rPr>
              <a:t>virtual machine</a:t>
            </a:r>
            <a:r>
              <a:rPr lang="en-IN" sz="2400" dirty="0"/>
              <a:t>—the </a:t>
            </a:r>
            <a:r>
              <a:rPr lang="en-IN" sz="2400" b="1" u="sng" dirty="0">
                <a:solidFill>
                  <a:srgbClr val="C00000"/>
                </a:solidFill>
              </a:rPr>
              <a:t>Java Virtual Machine </a:t>
            </a:r>
            <a:r>
              <a:rPr lang="en-IN" sz="2400" dirty="0"/>
              <a:t>(JVM). 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JVM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installed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platforms</a:t>
            </a:r>
            <a:r>
              <a:rPr lang="en-IN" sz="2400" dirty="0"/>
              <a:t> with different </a:t>
            </a:r>
            <a:r>
              <a:rPr lang="en-IN" sz="2400" b="1" dirty="0">
                <a:solidFill>
                  <a:srgbClr val="7030A0"/>
                </a:solidFill>
              </a:rPr>
              <a:t>OSs</a:t>
            </a:r>
            <a:r>
              <a:rPr lang="en-IN" sz="2400" dirty="0"/>
              <a:t> like </a:t>
            </a:r>
            <a:r>
              <a:rPr lang="en-IN" sz="2400" b="1" dirty="0">
                <a:solidFill>
                  <a:srgbClr val="00B050"/>
                </a:solidFill>
              </a:rPr>
              <a:t>Windows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Mac</a:t>
            </a:r>
            <a:r>
              <a:rPr lang="en-IN" sz="2400" dirty="0"/>
              <a:t>, or </a:t>
            </a:r>
            <a:r>
              <a:rPr lang="en-IN" sz="2400" b="1" dirty="0">
                <a:solidFill>
                  <a:srgbClr val="002060"/>
                </a:solidFill>
              </a:rPr>
              <a:t>Linux</a:t>
            </a:r>
            <a:r>
              <a:rPr lang="en-IN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A 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JVM</a:t>
            </a:r>
            <a:r>
              <a:rPr lang="en-IN" sz="2400" dirty="0"/>
              <a:t> </a:t>
            </a:r>
            <a:r>
              <a:rPr lang="en-IN" sz="2400" u="sng" dirty="0"/>
              <a:t>interprets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7030A0"/>
                </a:solidFill>
              </a:rPr>
              <a:t>bytecodes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machine-specific instructions </a:t>
            </a:r>
            <a:r>
              <a:rPr lang="en-IN" sz="2400" dirty="0"/>
              <a:t>for execution. </a:t>
            </a:r>
          </a:p>
          <a:p>
            <a:endParaRPr lang="en-IN" sz="2400" i="1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implementation details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rgbClr val="C00000"/>
                </a:solidFill>
              </a:rPr>
              <a:t>JVM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7030A0"/>
                </a:solidFill>
              </a:rPr>
              <a:t>machine-dependent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might differ </a:t>
            </a:r>
            <a:r>
              <a:rPr lang="en-IN" sz="2400" dirty="0"/>
              <a:t>across </a:t>
            </a:r>
            <a:r>
              <a:rPr lang="en-IN" sz="2400" b="1" dirty="0">
                <a:solidFill>
                  <a:srgbClr val="00B050"/>
                </a:solidFill>
              </a:rPr>
              <a:t>platforms, </a:t>
            </a:r>
            <a:r>
              <a:rPr lang="en-IN" sz="2400" dirty="0"/>
              <a:t>but</a:t>
            </a:r>
            <a:r>
              <a:rPr lang="en-US" sz="2400" i="1" dirty="0"/>
              <a:t> the </a:t>
            </a:r>
            <a:r>
              <a:rPr lang="en-US" sz="2400" b="1" dirty="0">
                <a:solidFill>
                  <a:srgbClr val="7030A0"/>
                </a:solidFill>
              </a:rPr>
              <a:t>b</a:t>
            </a:r>
            <a:r>
              <a:rPr lang="en-IN" sz="2400" b="1" dirty="0" err="1">
                <a:solidFill>
                  <a:srgbClr val="7030A0"/>
                </a:solidFill>
              </a:rPr>
              <a:t>ytecode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generated by a </a:t>
            </a:r>
            <a:r>
              <a:rPr lang="en-IN" sz="2400" b="1" dirty="0">
                <a:solidFill>
                  <a:srgbClr val="C00000"/>
                </a:solidFill>
              </a:rPr>
              <a:t>Java compiler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70C0"/>
                </a:solidFill>
              </a:rPr>
              <a:t>same</a:t>
            </a:r>
            <a:r>
              <a:rPr lang="en-IN" sz="2400" dirty="0"/>
              <a:t> across all the platforms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Can we say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7030A0"/>
                </a:solidFill>
              </a:rPr>
              <a:t>Java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Platform Independent </a:t>
            </a:r>
            <a:r>
              <a:rPr lang="en-US" sz="2400" dirty="0"/>
              <a:t>but </a:t>
            </a:r>
            <a:r>
              <a:rPr lang="en-US" sz="2400" b="1" dirty="0">
                <a:solidFill>
                  <a:srgbClr val="7030A0"/>
                </a:solidFill>
              </a:rPr>
              <a:t>JVM</a:t>
            </a:r>
            <a:r>
              <a:rPr lang="en-US" sz="2400" dirty="0"/>
              <a:t> is </a:t>
            </a:r>
            <a:r>
              <a:rPr lang="en-US" sz="2400" b="1" dirty="0">
                <a:solidFill>
                  <a:srgbClr val="C00000"/>
                </a:solidFill>
              </a:rPr>
              <a:t>Platform Dependent ?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Answer</a:t>
            </a:r>
            <a:r>
              <a:rPr lang="en-US" sz="2400" b="1" dirty="0">
                <a:solidFill>
                  <a:srgbClr val="002060"/>
                </a:solidFill>
              </a:rPr>
              <a:t>: 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rgbClr val="C00000"/>
                </a:solidFill>
              </a:rPr>
              <a:t>Yes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4921</TotalTime>
  <Words>3164</Words>
  <Application>Microsoft Office PowerPoint</Application>
  <PresentationFormat>On-screen Show (4:3)</PresentationFormat>
  <Paragraphs>503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The Java Market</vt:lpstr>
      <vt:lpstr>What Industry Expects From  A Java Developer ?</vt:lpstr>
      <vt:lpstr>What Industry Expects From  A Java Developer ?</vt:lpstr>
      <vt:lpstr>Important Properties Of Java For Interview</vt:lpstr>
      <vt:lpstr>Important Properties Of Java For Interview</vt:lpstr>
      <vt:lpstr>How Java Achieves Platform Independency ?</vt:lpstr>
      <vt:lpstr>Popular Interview Question</vt:lpstr>
      <vt:lpstr>How Java Achieves Platform Independency ?</vt:lpstr>
      <vt:lpstr>Important Properties Of Java For Interview</vt:lpstr>
      <vt:lpstr>How A Language Is Made Portable ?</vt:lpstr>
      <vt:lpstr>Portable V/s Platform Independence</vt:lpstr>
      <vt:lpstr>Examples</vt:lpstr>
      <vt:lpstr>Popular Interview Question</vt:lpstr>
      <vt:lpstr>Popular Interview Question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Popular Interview Question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  <vt:lpstr>Important Properties Of Java For Interview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464</cp:revision>
  <dcterms:created xsi:type="dcterms:W3CDTF">2015-12-21T13:46:48Z</dcterms:created>
  <dcterms:modified xsi:type="dcterms:W3CDTF">2021-09-18T04:42:46Z</dcterms:modified>
</cp:coreProperties>
</file>