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8"/>
  </p:notesMasterIdLst>
  <p:sldIdLst>
    <p:sldId id="1169" r:id="rId2"/>
    <p:sldId id="256" r:id="rId3"/>
    <p:sldId id="257" r:id="rId4"/>
    <p:sldId id="374" r:id="rId5"/>
    <p:sldId id="491" r:id="rId6"/>
    <p:sldId id="492" r:id="rId7"/>
    <p:sldId id="496" r:id="rId8"/>
    <p:sldId id="493" r:id="rId9"/>
    <p:sldId id="494" r:id="rId10"/>
    <p:sldId id="495" r:id="rId11"/>
    <p:sldId id="497" r:id="rId12"/>
    <p:sldId id="501" r:id="rId13"/>
    <p:sldId id="502" r:id="rId14"/>
    <p:sldId id="504" r:id="rId15"/>
    <p:sldId id="503" r:id="rId16"/>
    <p:sldId id="499" r:id="rId17"/>
    <p:sldId id="498" r:id="rId18"/>
    <p:sldId id="1202" r:id="rId19"/>
    <p:sldId id="506" r:id="rId20"/>
    <p:sldId id="508" r:id="rId21"/>
    <p:sldId id="509" r:id="rId22"/>
    <p:sldId id="510" r:id="rId23"/>
    <p:sldId id="511" r:id="rId24"/>
    <p:sldId id="514" r:id="rId25"/>
    <p:sldId id="513" r:id="rId26"/>
    <p:sldId id="512" r:id="rId27"/>
    <p:sldId id="515" r:id="rId28"/>
    <p:sldId id="516" r:id="rId29"/>
    <p:sldId id="517" r:id="rId30"/>
    <p:sldId id="518" r:id="rId31"/>
    <p:sldId id="519" r:id="rId32"/>
    <p:sldId id="520" r:id="rId33"/>
    <p:sldId id="521" r:id="rId34"/>
    <p:sldId id="522" r:id="rId35"/>
    <p:sldId id="524" r:id="rId36"/>
    <p:sldId id="52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AE245C67-4C05-47CB-85C4-9DE0649D3D78}"/>
    <pc:docChg chg="custSel modSld">
      <pc:chgData name="Sharma Computer Academy" userId="08476b32c11f4418" providerId="LiveId" clId="{AE245C67-4C05-47CB-85C4-9DE0649D3D78}" dt="2021-01-04T06:52:39.396" v="131" actId="113"/>
      <pc:docMkLst>
        <pc:docMk/>
      </pc:docMkLst>
      <pc:sldChg chg="modSp mod">
        <pc:chgData name="Sharma Computer Academy" userId="08476b32c11f4418" providerId="LiveId" clId="{AE245C67-4C05-47CB-85C4-9DE0649D3D78}" dt="2021-01-04T06:30:27.772" v="14" actId="20577"/>
        <pc:sldMkLst>
          <pc:docMk/>
          <pc:sldMk cId="4110603856" sldId="256"/>
        </pc:sldMkLst>
        <pc:spChg chg="mod">
          <ac:chgData name="Sharma Computer Academy" userId="08476b32c11f4418" providerId="LiveId" clId="{AE245C67-4C05-47CB-85C4-9DE0649D3D78}" dt="2021-01-04T06:30:27.772" v="14" actId="20577"/>
          <ac:spMkLst>
            <pc:docMk/>
            <pc:sldMk cId="4110603856" sldId="256"/>
            <ac:spMk id="2" creationId="{00000000-0000-0000-0000-000000000000}"/>
          </ac:spMkLst>
        </pc:spChg>
      </pc:sldChg>
      <pc:sldChg chg="modSp">
        <pc:chgData name="Sharma Computer Academy" userId="08476b32c11f4418" providerId="LiveId" clId="{AE245C67-4C05-47CB-85C4-9DE0649D3D78}" dt="2021-01-04T06:32:54.449" v="19" actId="207"/>
        <pc:sldMkLst>
          <pc:docMk/>
          <pc:sldMk cId="0" sldId="493"/>
        </pc:sldMkLst>
        <pc:spChg chg="mod">
          <ac:chgData name="Sharma Computer Academy" userId="08476b32c11f4418" providerId="LiveId" clId="{AE245C67-4C05-47CB-85C4-9DE0649D3D78}" dt="2021-01-04T06:32:54.449" v="19" actId="207"/>
          <ac:spMkLst>
            <pc:docMk/>
            <pc:sldMk cId="0" sldId="49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AE245C67-4C05-47CB-85C4-9DE0649D3D78}" dt="2021-01-04T06:32:22.440" v="16" actId="207"/>
        <pc:sldMkLst>
          <pc:docMk/>
          <pc:sldMk cId="0" sldId="496"/>
        </pc:sldMkLst>
        <pc:spChg chg="mod">
          <ac:chgData name="Sharma Computer Academy" userId="08476b32c11f4418" providerId="LiveId" clId="{AE245C67-4C05-47CB-85C4-9DE0649D3D78}" dt="2021-01-04T06:32:22.440" v="16" actId="207"/>
          <ac:spMkLst>
            <pc:docMk/>
            <pc:sldMk cId="0" sldId="496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AE245C67-4C05-47CB-85C4-9DE0649D3D78}" dt="2021-01-04T06:36:00.705" v="27"/>
        <pc:sldMkLst>
          <pc:docMk/>
          <pc:sldMk cId="0" sldId="506"/>
        </pc:sldMkLst>
      </pc:sldChg>
      <pc:sldChg chg="modAnim">
        <pc:chgData name="Sharma Computer Academy" userId="08476b32c11f4418" providerId="LiveId" clId="{AE245C67-4C05-47CB-85C4-9DE0649D3D78}" dt="2021-01-04T06:36:52.932" v="32"/>
        <pc:sldMkLst>
          <pc:docMk/>
          <pc:sldMk cId="0" sldId="509"/>
        </pc:sldMkLst>
      </pc:sldChg>
      <pc:sldChg chg="modSp mod">
        <pc:chgData name="Sharma Computer Academy" userId="08476b32c11f4418" providerId="LiveId" clId="{AE245C67-4C05-47CB-85C4-9DE0649D3D78}" dt="2021-01-04T06:40:49.021" v="72" actId="255"/>
        <pc:sldMkLst>
          <pc:docMk/>
          <pc:sldMk cId="0" sldId="513"/>
        </pc:sldMkLst>
        <pc:spChg chg="mod">
          <ac:chgData name="Sharma Computer Academy" userId="08476b32c11f4418" providerId="LiveId" clId="{AE245C67-4C05-47CB-85C4-9DE0649D3D78}" dt="2021-01-04T06:40:49.021" v="72" actId="255"/>
          <ac:spMkLst>
            <pc:docMk/>
            <pc:sldMk cId="0" sldId="51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E245C67-4C05-47CB-85C4-9DE0649D3D78}" dt="2021-01-04T06:40:40.347" v="71" actId="113"/>
        <pc:sldMkLst>
          <pc:docMk/>
          <pc:sldMk cId="0" sldId="514"/>
        </pc:sldMkLst>
        <pc:spChg chg="mod">
          <ac:chgData name="Sharma Computer Academy" userId="08476b32c11f4418" providerId="LiveId" clId="{AE245C67-4C05-47CB-85C4-9DE0649D3D78}" dt="2021-01-04T06:40:40.347" v="71" actId="113"/>
          <ac:spMkLst>
            <pc:docMk/>
            <pc:sldMk cId="0" sldId="514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AE245C67-4C05-47CB-85C4-9DE0649D3D78}" dt="2021-01-04T06:45:04.490" v="92"/>
        <pc:sldMkLst>
          <pc:docMk/>
          <pc:sldMk cId="0" sldId="517"/>
        </pc:sldMkLst>
        <pc:spChg chg="mod">
          <ac:chgData name="Sharma Computer Academy" userId="08476b32c11f4418" providerId="LiveId" clId="{AE245C67-4C05-47CB-85C4-9DE0649D3D78}" dt="2021-01-04T06:43:52.434" v="84" actId="207"/>
          <ac:spMkLst>
            <pc:docMk/>
            <pc:sldMk cId="0" sldId="517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AE245C67-4C05-47CB-85C4-9DE0649D3D78}" dt="2021-01-04T06:49:01.850" v="106"/>
        <pc:sldMkLst>
          <pc:docMk/>
          <pc:sldMk cId="0" sldId="519"/>
        </pc:sldMkLst>
        <pc:spChg chg="mod">
          <ac:chgData name="Sharma Computer Academy" userId="08476b32c11f4418" providerId="LiveId" clId="{AE245C67-4C05-47CB-85C4-9DE0649D3D78}" dt="2021-01-04T06:48:16.847" v="104" actId="207"/>
          <ac:spMkLst>
            <pc:docMk/>
            <pc:sldMk cId="0" sldId="51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E245C67-4C05-47CB-85C4-9DE0649D3D78}" dt="2021-01-04T06:51:03.668" v="124" actId="113"/>
        <pc:sldMkLst>
          <pc:docMk/>
          <pc:sldMk cId="0" sldId="521"/>
        </pc:sldMkLst>
        <pc:spChg chg="mod">
          <ac:chgData name="Sharma Computer Academy" userId="08476b32c11f4418" providerId="LiveId" clId="{AE245C67-4C05-47CB-85C4-9DE0649D3D78}" dt="2021-01-04T06:51:03.668" v="124" actId="113"/>
          <ac:spMkLst>
            <pc:docMk/>
            <pc:sldMk cId="0" sldId="52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E245C67-4C05-47CB-85C4-9DE0649D3D78}" dt="2021-01-04T06:52:39.396" v="131" actId="113"/>
        <pc:sldMkLst>
          <pc:docMk/>
          <pc:sldMk cId="0" sldId="522"/>
        </pc:sldMkLst>
        <pc:spChg chg="mod">
          <ac:chgData name="Sharma Computer Academy" userId="08476b32c11f4418" providerId="LiveId" clId="{AE245C67-4C05-47CB-85C4-9DE0649D3D78}" dt="2021-01-04T06:52:39.396" v="131" actId="113"/>
          <ac:spMkLst>
            <pc:docMk/>
            <pc:sldMk cId="0" sldId="52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E245C67-4C05-47CB-85C4-9DE0649D3D78}" dt="2021-01-04T06:30:23.133" v="6" actId="20577"/>
        <pc:sldMkLst>
          <pc:docMk/>
          <pc:sldMk cId="0" sldId="1169"/>
        </pc:sldMkLst>
        <pc:spChg chg="mod">
          <ac:chgData name="Sharma Computer Academy" userId="08476b32c11f4418" providerId="LiveId" clId="{AE245C67-4C05-47CB-85C4-9DE0649D3D78}" dt="2021-01-04T06:30:23.133" v="6" actId="20577"/>
          <ac:spMkLst>
            <pc:docMk/>
            <pc:sldMk cId="0" sldId="1169"/>
            <ac:spMk id="5" creationId="{00000000-0000-0000-0000-000000000000}"/>
          </ac:spMkLst>
        </pc:spChg>
      </pc:sldChg>
      <pc:sldChg chg="modAnim">
        <pc:chgData name="Sharma Computer Academy" userId="08476b32c11f4418" providerId="LiveId" clId="{AE245C67-4C05-47CB-85C4-9DE0649D3D78}" dt="2021-01-04T06:35:37.467" v="22"/>
        <pc:sldMkLst>
          <pc:docMk/>
          <pc:sldMk cId="0" sldId="1202"/>
        </pc:sldMkLst>
      </pc:sldChg>
    </pc:docChg>
  </pc:docChgLst>
  <pc:docChgLst>
    <pc:chgData name="Sharma Computer Academy" userId="08476b32c11f4418" providerId="LiveId" clId="{B58180BA-F5FD-4891-A855-1E2132F172F1}"/>
    <pc:docChg chg="modSld">
      <pc:chgData name="Sharma Computer Academy" userId="08476b32c11f4418" providerId="LiveId" clId="{B58180BA-F5FD-4891-A855-1E2132F172F1}" dt="2022-01-28T07:22:36.513" v="2" actId="20577"/>
      <pc:docMkLst>
        <pc:docMk/>
      </pc:docMkLst>
      <pc:sldChg chg="modSp modAnim">
        <pc:chgData name="Sharma Computer Academy" userId="08476b32c11f4418" providerId="LiveId" clId="{B58180BA-F5FD-4891-A855-1E2132F172F1}" dt="2022-01-28T07:15:57.502" v="1" actId="5793"/>
        <pc:sldMkLst>
          <pc:docMk/>
          <pc:sldMk cId="0" sldId="491"/>
        </pc:sldMkLst>
        <pc:spChg chg="mod">
          <ac:chgData name="Sharma Computer Academy" userId="08476b32c11f4418" providerId="LiveId" clId="{B58180BA-F5FD-4891-A855-1E2132F172F1}" dt="2022-01-28T07:15:57.502" v="1" actId="5793"/>
          <ac:spMkLst>
            <pc:docMk/>
            <pc:sldMk cId="0" sldId="49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58180BA-F5FD-4891-A855-1E2132F172F1}" dt="2022-01-28T07:22:36.513" v="2" actId="20577"/>
        <pc:sldMkLst>
          <pc:docMk/>
          <pc:sldMk cId="0" sldId="1169"/>
        </pc:sldMkLst>
        <pc:spChg chg="mod">
          <ac:chgData name="Sharma Computer Academy" userId="08476b32c11f4418" providerId="LiveId" clId="{B58180BA-F5FD-4891-A855-1E2132F172F1}" dt="2022-01-28T07:22:36.513" v="2" actId="20577"/>
          <ac:spMkLst>
            <pc:docMk/>
            <pc:sldMk cId="0" sldId="116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1/28/2022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>
                <a:solidFill>
                  <a:schemeClr val="tx1"/>
                </a:solidFill>
              </a:rPr>
              <a:t>CHAPTER 25</a:t>
            </a:r>
            <a:endParaRPr lang="en-IN" sz="4400" b="1" dirty="0">
              <a:solidFill>
                <a:schemeClr val="tx1"/>
              </a:solidFill>
            </a:endParaRP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Pre-Defined Functional Interfaces-Part 1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Argument Type T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What is </a:t>
            </a:r>
            <a:r>
              <a:rPr lang="en-US" sz="2400" b="1" dirty="0">
                <a:solidFill>
                  <a:srgbClr val="0070C0"/>
                </a:solidFill>
              </a:rPr>
              <a:t>T  </a:t>
            </a:r>
            <a:r>
              <a:rPr lang="en-US" sz="2400" dirty="0"/>
              <a:t>?</a:t>
            </a:r>
          </a:p>
          <a:p>
            <a:pPr fontAlgn="base"/>
            <a:endParaRPr lang="en-US" sz="2400" dirty="0"/>
          </a:p>
          <a:p>
            <a:pPr lvl="1" fontAlgn="base"/>
            <a:r>
              <a:rPr lang="en-US" sz="1900" b="1" dirty="0">
                <a:solidFill>
                  <a:srgbClr val="0070C0"/>
                </a:solidFill>
              </a:rPr>
              <a:t>T</a:t>
            </a:r>
            <a:r>
              <a:rPr lang="en-US" sz="1900" dirty="0"/>
              <a:t> is called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Generic Type </a:t>
            </a:r>
            <a:r>
              <a:rPr lang="en-US" sz="1900" dirty="0"/>
              <a:t>and will be </a:t>
            </a:r>
            <a:r>
              <a:rPr lang="en-US" sz="1900" b="1" dirty="0">
                <a:solidFill>
                  <a:srgbClr val="0070C0"/>
                </a:solidFill>
              </a:rPr>
              <a:t>replaced with </a:t>
            </a:r>
            <a:r>
              <a:rPr lang="en-US" sz="1900" dirty="0"/>
              <a:t>the </a:t>
            </a:r>
            <a:r>
              <a:rPr lang="en-US" sz="1900" b="1" dirty="0">
                <a:solidFill>
                  <a:srgbClr val="7030A0"/>
                </a:solidFill>
              </a:rPr>
              <a:t>class name </a:t>
            </a:r>
            <a:r>
              <a:rPr lang="en-US" sz="1900" b="1" dirty="0">
                <a:solidFill>
                  <a:srgbClr val="00B050"/>
                </a:solidFill>
              </a:rPr>
              <a:t>mentioned</a:t>
            </a:r>
            <a:r>
              <a:rPr lang="en-US" sz="1900" dirty="0"/>
              <a:t> while declaring a </a:t>
            </a:r>
            <a:r>
              <a:rPr lang="en-US" sz="1900" b="1" dirty="0">
                <a:solidFill>
                  <a:srgbClr val="C00000"/>
                </a:solidFill>
              </a:rPr>
              <a:t>Predicate</a:t>
            </a:r>
            <a:r>
              <a:rPr lang="en-US" sz="1900" dirty="0"/>
              <a:t> reference </a:t>
            </a:r>
            <a:endParaRPr lang="en-IN" sz="1900" dirty="0"/>
          </a:p>
          <a:p>
            <a:endParaRPr lang="en-US" sz="2400" dirty="0"/>
          </a:p>
          <a:p>
            <a:r>
              <a:rPr lang="en-US" sz="2400" b="1" u="sng" dirty="0"/>
              <a:t>For example:</a:t>
            </a:r>
          </a:p>
          <a:p>
            <a:endParaRPr lang="en-US" sz="2400" dirty="0"/>
          </a:p>
          <a:p>
            <a:endParaRPr lang="en-US" sz="2400" dirty="0"/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857224" y="4000504"/>
            <a:ext cx="808426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 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Predicate &lt;String&gt; p1= . . . ;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In this case the argument type of 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test() 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will become 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en-IN" sz="20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Suppose</a:t>
            </a:r>
            <a:r>
              <a:rPr lang="en-US" sz="2400" dirty="0"/>
              <a:t> we </a:t>
            </a:r>
            <a:r>
              <a:rPr lang="en-US" sz="2400" b="1" dirty="0">
                <a:solidFill>
                  <a:srgbClr val="7030A0"/>
                </a:solidFill>
              </a:rPr>
              <a:t>want to check </a:t>
            </a:r>
            <a:r>
              <a:rPr lang="en-US" sz="2400" dirty="0"/>
              <a:t>whether a </a:t>
            </a:r>
            <a:r>
              <a:rPr lang="en-US" sz="2400" b="1" dirty="0">
                <a:solidFill>
                  <a:srgbClr val="0070C0"/>
                </a:solidFill>
              </a:rPr>
              <a:t>number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chemeClr val="tx2"/>
                </a:solidFill>
              </a:rPr>
              <a:t>Even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chemeClr val="tx2"/>
                </a:solidFill>
              </a:rPr>
              <a:t>Odd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B050"/>
                </a:solidFill>
              </a:rPr>
              <a:t>We can </a:t>
            </a:r>
            <a:r>
              <a:rPr lang="en-US" sz="2400" dirty="0"/>
              <a:t>use </a:t>
            </a:r>
            <a:r>
              <a:rPr lang="en-US" sz="2400" b="1" dirty="0">
                <a:solidFill>
                  <a:srgbClr val="C00000"/>
                </a:solidFill>
              </a:rPr>
              <a:t>Predicate</a:t>
            </a:r>
            <a:r>
              <a:rPr lang="en-US" sz="2400" dirty="0"/>
              <a:t> for this , by first </a:t>
            </a:r>
            <a:r>
              <a:rPr lang="en-US" sz="2400" b="1" dirty="0">
                <a:solidFill>
                  <a:srgbClr val="7030A0"/>
                </a:solidFill>
              </a:rPr>
              <a:t>defining it </a:t>
            </a:r>
            <a:r>
              <a:rPr lang="en-US" sz="2400" dirty="0"/>
              <a:t>and then </a:t>
            </a:r>
            <a:r>
              <a:rPr lang="en-US" sz="2400" b="1" dirty="0">
                <a:solidFill>
                  <a:srgbClr val="7030A0"/>
                </a:solidFill>
              </a:rPr>
              <a:t>using it </a:t>
            </a:r>
            <a:r>
              <a:rPr lang="en-US" sz="2400" dirty="0"/>
              <a:t>for </a:t>
            </a:r>
            <a:r>
              <a:rPr lang="en-US" sz="2400" b="1" dirty="0">
                <a:solidFill>
                  <a:srgbClr val="0070C0"/>
                </a:solidFill>
              </a:rPr>
              <a:t>checking the number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000" b="1" u="sng" dirty="0">
                <a:solidFill>
                  <a:srgbClr val="002060"/>
                </a:solidFill>
              </a:rPr>
              <a:t>Defining The Predicate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b="1" u="sng" dirty="0">
                <a:solidFill>
                  <a:srgbClr val="002060"/>
                </a:solidFill>
              </a:rPr>
              <a:t>Using The Predicate</a:t>
            </a:r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4500571"/>
            <a:ext cx="416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Predicate&lt;Integer&gt; p=n-&gt;n%2==0;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5711627"/>
            <a:ext cx="5123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(8)); </a:t>
            </a:r>
            <a:r>
              <a:rPr lang="en-IN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true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(5));</a:t>
            </a:r>
            <a:r>
              <a:rPr lang="en-IN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 false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571612"/>
            <a:ext cx="66431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.*; 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PredicateExample1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Predicate &lt;Integer&gt; p=n-&gt;n%2==0;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("8 is even:"+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(8)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("5 is even:"+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(5)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endParaRPr lang="en-IN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4357694"/>
            <a:ext cx="2084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8 is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even:true</a:t>
            </a:r>
            <a:endParaRPr lang="en-US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 is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even:false</a:t>
            </a:r>
            <a:endParaRPr lang="en-IN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Quiz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What will happen </a:t>
            </a:r>
            <a:r>
              <a:rPr lang="en-US" sz="2400" dirty="0"/>
              <a:t>in the </a:t>
            </a:r>
            <a:r>
              <a:rPr lang="en-US" sz="2400" b="1" dirty="0">
                <a:solidFill>
                  <a:srgbClr val="0070C0"/>
                </a:solidFill>
              </a:rPr>
              <a:t>following code 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b="1" u="sng" dirty="0">
              <a:solidFill>
                <a:srgbClr val="002060"/>
              </a:solidFill>
            </a:endParaRPr>
          </a:p>
          <a:p>
            <a:endParaRPr lang="en-US" sz="2000" b="1" u="sng" dirty="0">
              <a:solidFill>
                <a:srgbClr val="002060"/>
              </a:solidFill>
            </a:endParaRPr>
          </a:p>
          <a:p>
            <a:endParaRPr lang="en-US" sz="2000" b="1" u="sng" dirty="0">
              <a:solidFill>
                <a:srgbClr val="002060"/>
              </a:solidFill>
            </a:endParaRPr>
          </a:p>
          <a:p>
            <a:endParaRPr lang="en-US" sz="2000" b="1" u="sng" dirty="0">
              <a:solidFill>
                <a:srgbClr val="002060"/>
              </a:solidFill>
            </a:endParaRPr>
          </a:p>
          <a:p>
            <a:r>
              <a:rPr lang="en-US" sz="2000" b="1" u="sng" dirty="0">
                <a:solidFill>
                  <a:srgbClr val="002060"/>
                </a:solidFill>
              </a:rPr>
              <a:t>Why ?</a:t>
            </a:r>
          </a:p>
          <a:p>
            <a:pPr lvl="1"/>
            <a:r>
              <a:rPr lang="en-US" sz="1500" b="1" dirty="0">
                <a:solidFill>
                  <a:srgbClr val="0070C0"/>
                </a:solidFill>
              </a:rPr>
              <a:t>This is because </a:t>
            </a:r>
            <a:r>
              <a:rPr lang="en-US" sz="1500" dirty="0"/>
              <a:t>we have used </a:t>
            </a:r>
            <a:r>
              <a:rPr lang="en-US" sz="1500" b="1" dirty="0">
                <a:solidFill>
                  <a:srgbClr val="0070C0"/>
                </a:solidFill>
              </a:rPr>
              <a:t>Generics Type Safety </a:t>
            </a:r>
            <a:r>
              <a:rPr lang="en-US" sz="1500" dirty="0"/>
              <a:t>due to which at </a:t>
            </a:r>
            <a:r>
              <a:rPr lang="en-US" sz="1500" b="1" dirty="0">
                <a:solidFill>
                  <a:srgbClr val="002060"/>
                </a:solidFill>
              </a:rPr>
              <a:t>compile time </a:t>
            </a:r>
            <a:r>
              <a:rPr lang="en-US" sz="1500" dirty="0"/>
              <a:t>the compiler is able to </a:t>
            </a:r>
            <a:r>
              <a:rPr lang="en-US" sz="1500" b="1" dirty="0">
                <a:solidFill>
                  <a:srgbClr val="FF0000"/>
                </a:solidFill>
              </a:rPr>
              <a:t>detect</a:t>
            </a:r>
            <a:r>
              <a:rPr lang="en-US" sz="1500" dirty="0"/>
              <a:t> that a </a:t>
            </a:r>
            <a:r>
              <a:rPr lang="en-US" sz="1500" b="1" dirty="0">
                <a:solidFill>
                  <a:srgbClr val="C00000"/>
                </a:solidFill>
              </a:rPr>
              <a:t>String</a:t>
            </a:r>
            <a:r>
              <a:rPr lang="en-US" sz="1500" dirty="0"/>
              <a:t> is being passed where an </a:t>
            </a:r>
            <a:r>
              <a:rPr lang="en-US" sz="1500" b="1" dirty="0">
                <a:solidFill>
                  <a:srgbClr val="C00000"/>
                </a:solidFill>
              </a:rPr>
              <a:t>Integer</a:t>
            </a:r>
            <a:r>
              <a:rPr lang="en-US" sz="1500" dirty="0"/>
              <a:t> is expected</a:t>
            </a:r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10" name="TextBox 9"/>
          <p:cNvSpPr txBox="1"/>
          <p:nvPr/>
        </p:nvSpPr>
        <p:spPr>
          <a:xfrm>
            <a:off x="142844" y="2066877"/>
            <a:ext cx="7529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.*; 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PredicateExample1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Predicate &lt;Integer&gt; p=n-&gt;n%2==0;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("8 is even:"+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(“Bhopal”)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85720" y="4214818"/>
            <a:ext cx="8151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US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Syntax Error: incompatible types: String cannot be converted to Integer</a:t>
            </a:r>
            <a:endParaRPr lang="en-IN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Write a Predicate </a:t>
            </a:r>
            <a:r>
              <a:rPr lang="en-US" sz="2400" dirty="0"/>
              <a:t>to check </a:t>
            </a:r>
            <a:r>
              <a:rPr lang="en-US" sz="2400" b="1" dirty="0">
                <a:solidFill>
                  <a:srgbClr val="7030A0"/>
                </a:solidFill>
              </a:rPr>
              <a:t>whether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00B050"/>
                </a:solidFill>
              </a:rPr>
              <a:t>given string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002060"/>
                </a:solidFill>
              </a:rPr>
              <a:t>palindrome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chemeClr val="tx2"/>
                </a:solidFill>
              </a:rPr>
              <a:t>not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571612"/>
            <a:ext cx="843371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.*; 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PredicateExample2 {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Predicate &lt;String&gt; p=s-&gt;new 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StringBuffer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(s).reverse().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().equals(s);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("NITIN is palindrome:"+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("NITIN")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("ABBA is palindrome:"+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("ABBA")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("SACHIN is palindrome:"+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("SACHIN")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sz="1400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4286256"/>
            <a:ext cx="3477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NITIN is </a:t>
            </a:r>
            <a:r>
              <a:rPr lang="en-IN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palindrome:true</a:t>
            </a:r>
            <a:endParaRPr lang="en-IN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ABBA is </a:t>
            </a:r>
            <a:r>
              <a:rPr lang="en-IN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palindrome:true</a:t>
            </a:r>
            <a:endParaRPr lang="en-IN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SACHIN is </a:t>
            </a:r>
            <a:r>
              <a:rPr lang="en-IN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palindrome:false</a:t>
            </a:r>
            <a:endParaRPr lang="en-IN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Suppose</a:t>
            </a:r>
            <a:r>
              <a:rPr lang="en-US" sz="2400" dirty="0"/>
              <a:t> we have a </a:t>
            </a:r>
            <a:r>
              <a:rPr lang="en-US" sz="2400" b="1" dirty="0">
                <a:solidFill>
                  <a:srgbClr val="00B050"/>
                </a:solidFill>
              </a:rPr>
              <a:t>list of </a:t>
            </a:r>
            <a:r>
              <a:rPr lang="en-US" sz="2400" b="1" dirty="0" err="1">
                <a:solidFill>
                  <a:srgbClr val="00B050"/>
                </a:solidFill>
              </a:rPr>
              <a:t>nos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as </a:t>
            </a:r>
            <a:r>
              <a:rPr lang="en-US" sz="2400" b="1" dirty="0">
                <a:solidFill>
                  <a:srgbClr val="7030A0"/>
                </a:solidFill>
              </a:rPr>
              <a:t>shown below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Write a code </a:t>
            </a:r>
            <a:r>
              <a:rPr lang="en-US" sz="2400" dirty="0"/>
              <a:t>using </a:t>
            </a:r>
            <a:r>
              <a:rPr lang="en-US" sz="2400" b="1" dirty="0">
                <a:solidFill>
                  <a:srgbClr val="C00000"/>
                </a:solidFill>
              </a:rPr>
              <a:t>Predicate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7030A0"/>
                </a:solidFill>
              </a:rPr>
              <a:t>print only those numbers </a:t>
            </a:r>
            <a:r>
              <a:rPr lang="en-US" sz="2400" dirty="0"/>
              <a:t>from the list </a:t>
            </a:r>
            <a:r>
              <a:rPr lang="en-US" sz="2400" b="1" dirty="0" err="1">
                <a:solidFill>
                  <a:schemeClr val="bg2">
                    <a:lumMod val="50000"/>
                  </a:schemeClr>
                </a:solidFill>
              </a:rPr>
              <a:t>myNos</a:t>
            </a:r>
            <a:r>
              <a:rPr lang="en-US" sz="2400" dirty="0"/>
              <a:t> which are </a:t>
            </a:r>
            <a:r>
              <a:rPr lang="en-US" sz="2400" b="1" dirty="0">
                <a:solidFill>
                  <a:srgbClr val="00B050"/>
                </a:solidFill>
              </a:rPr>
              <a:t>positive</a:t>
            </a:r>
            <a:r>
              <a:rPr lang="en-US" sz="2400" dirty="0"/>
              <a:t>.</a:t>
            </a:r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571744"/>
            <a:ext cx="796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 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myNos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(10,-2,14,-3,-12,4,6,1,-9);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571612"/>
            <a:ext cx="89226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.*;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.*; 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PredicateExample3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List 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myNos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(10,-2,14,-3,-12,4,6,1,-9);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Predicate &lt;Integer&gt; p=n-&gt;n&gt;0;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for (Integer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myNos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if(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endParaRPr lang="en-IN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786710" y="4286256"/>
            <a:ext cx="10711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IN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Chaining Predicates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 allows us to </a:t>
            </a:r>
            <a:r>
              <a:rPr lang="en-IN" sz="2400" b="1" dirty="0">
                <a:solidFill>
                  <a:srgbClr val="00B050"/>
                </a:solidFill>
              </a:rPr>
              <a:t>join</a:t>
            </a:r>
            <a:r>
              <a:rPr lang="en-IN" sz="2400" dirty="0"/>
              <a:t> two or more </a:t>
            </a:r>
            <a:r>
              <a:rPr lang="en-IN" sz="2400" b="1" dirty="0">
                <a:solidFill>
                  <a:srgbClr val="7030A0"/>
                </a:solidFill>
              </a:rPr>
              <a:t>Predicates</a:t>
            </a:r>
            <a:r>
              <a:rPr lang="en-IN" sz="2400" dirty="0"/>
              <a:t> 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This can be done </a:t>
            </a:r>
            <a:r>
              <a:rPr lang="en-IN" sz="2400" dirty="0"/>
              <a:t>by calling the following </a:t>
            </a:r>
            <a:r>
              <a:rPr lang="en-IN" sz="2400" b="1" dirty="0">
                <a:solidFill>
                  <a:srgbClr val="7030A0"/>
                </a:solidFill>
              </a:rPr>
              <a:t>default methods </a:t>
            </a:r>
            <a:r>
              <a:rPr lang="en-IN" sz="2400" dirty="0"/>
              <a:t>given by </a:t>
            </a:r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dirty="0"/>
              <a:t> interface.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These methods </a:t>
            </a:r>
            <a:r>
              <a:rPr lang="en-US" sz="2400" dirty="0"/>
              <a:t>are </a:t>
            </a:r>
            <a:r>
              <a:rPr lang="en-US" sz="2400" b="1" dirty="0">
                <a:solidFill>
                  <a:srgbClr val="0070C0"/>
                </a:solidFill>
              </a:rPr>
              <a:t>and()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70C0"/>
                </a:solidFill>
              </a:rPr>
              <a:t>or()</a:t>
            </a:r>
            <a:r>
              <a:rPr lang="en-US" sz="2400" dirty="0"/>
              <a:t>.</a:t>
            </a:r>
            <a:endParaRPr lang="en-IN" sz="2400" dirty="0"/>
          </a:p>
          <a:p>
            <a:endParaRPr lang="en-IN" sz="2400" dirty="0"/>
          </a:p>
          <a:p>
            <a:pPr lvl="1"/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Method and( 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Prototype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70C0"/>
                </a:solidFill>
              </a:rPr>
              <a:t>and( )</a:t>
            </a:r>
            <a:r>
              <a:rPr lang="en-IN" sz="2400" dirty="0"/>
              <a:t>: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default Predicate&lt;T&gt; </a:t>
            </a:r>
            <a:r>
              <a:rPr lang="en-IN" sz="2000" b="1" dirty="0">
                <a:solidFill>
                  <a:srgbClr val="C00000"/>
                </a:solidFill>
              </a:rPr>
              <a:t>and</a:t>
            </a:r>
            <a:r>
              <a:rPr lang="en-IN" sz="2000" b="1" dirty="0">
                <a:solidFill>
                  <a:srgbClr val="0070C0"/>
                </a:solidFill>
              </a:rPr>
              <a:t>(Predicate&lt;T&gt; other);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r>
              <a:rPr lang="en-IN" sz="2400" b="1" dirty="0">
                <a:solidFill>
                  <a:srgbClr val="7030A0"/>
                </a:solidFill>
              </a:rPr>
              <a:t>The method </a:t>
            </a:r>
            <a:r>
              <a:rPr lang="en-IN" sz="2400" b="1" dirty="0">
                <a:solidFill>
                  <a:srgbClr val="0070C0"/>
                </a:solidFill>
              </a:rPr>
              <a:t>and( ) </a:t>
            </a:r>
            <a:r>
              <a:rPr lang="en-IN" sz="2400" dirty="0"/>
              <a:t>does </a:t>
            </a:r>
            <a:r>
              <a:rPr lang="en-IN" sz="2400" b="1" dirty="0">
                <a:solidFill>
                  <a:srgbClr val="00B050"/>
                </a:solidFill>
              </a:rPr>
              <a:t>logical AND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dirty="0"/>
              <a:t> on which </a:t>
            </a:r>
            <a:r>
              <a:rPr lang="en-IN" sz="2400" b="1" dirty="0">
                <a:solidFill>
                  <a:srgbClr val="7030A0"/>
                </a:solidFill>
              </a:rPr>
              <a:t>it is called </a:t>
            </a:r>
            <a:r>
              <a:rPr lang="en-IN" sz="2400" dirty="0"/>
              <a:t>with another </a:t>
            </a:r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7030A0"/>
                </a:solidFill>
              </a:rPr>
              <a:t>returns</a:t>
            </a:r>
            <a:r>
              <a:rPr lang="en-IN" sz="2400" dirty="0"/>
              <a:t> a new </a:t>
            </a:r>
            <a:r>
              <a:rPr lang="en-IN" sz="2400" b="1" dirty="0">
                <a:solidFill>
                  <a:srgbClr val="C00000"/>
                </a:solidFill>
              </a:rPr>
              <a:t>Predicate.</a:t>
            </a:r>
          </a:p>
          <a:p>
            <a:endParaRPr lang="en-US" sz="2400" dirty="0"/>
          </a:p>
          <a:p>
            <a:r>
              <a:rPr lang="en-US" sz="2400" b="1" u="sng" dirty="0"/>
              <a:t>For example:</a:t>
            </a: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p3=p1.and(p2)</a:t>
            </a:r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The above code </a:t>
            </a:r>
            <a:r>
              <a:rPr lang="en-US" sz="2400" dirty="0"/>
              <a:t>will create a new </a:t>
            </a:r>
            <a:r>
              <a:rPr lang="en-US" sz="2400" b="1" dirty="0">
                <a:solidFill>
                  <a:srgbClr val="C00000"/>
                </a:solidFill>
              </a:rPr>
              <a:t>Predicate</a:t>
            </a:r>
            <a:r>
              <a:rPr lang="en-US" sz="2400" dirty="0"/>
              <a:t> called </a:t>
            </a:r>
            <a:r>
              <a:rPr lang="en-US" sz="2400" b="1" dirty="0">
                <a:solidFill>
                  <a:srgbClr val="0070C0"/>
                </a:solidFill>
              </a:rPr>
              <a:t>p3</a:t>
            </a:r>
            <a:r>
              <a:rPr lang="en-US" sz="2400" dirty="0"/>
              <a:t> which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will represent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00B050"/>
                </a:solidFill>
              </a:rPr>
              <a:t>logical AND </a:t>
            </a:r>
            <a:r>
              <a:rPr lang="en-US" sz="2400" dirty="0"/>
              <a:t>of the </a:t>
            </a:r>
            <a:r>
              <a:rPr lang="en-US" sz="2400" b="1" dirty="0">
                <a:solidFill>
                  <a:srgbClr val="002060"/>
                </a:solidFill>
              </a:rPr>
              <a:t>conditions mentioned</a:t>
            </a:r>
            <a:r>
              <a:rPr lang="en-US" sz="2400" dirty="0"/>
              <a:t> in predicates </a:t>
            </a:r>
            <a:r>
              <a:rPr lang="en-US" sz="2400" b="1" dirty="0">
                <a:solidFill>
                  <a:srgbClr val="0070C0"/>
                </a:solidFill>
              </a:rPr>
              <a:t>p1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p2</a:t>
            </a:r>
            <a:r>
              <a:rPr lang="en-US" sz="2400" dirty="0"/>
              <a:t>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Pre-defined functional interfaces-Part 1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>
                <a:solidFill>
                  <a:srgbClr val="00B050"/>
                </a:solidFill>
              </a:rPr>
              <a:t>Next Level Of </a:t>
            </a:r>
            <a:r>
              <a:rPr lang="en-US" sz="4000" b="1" dirty="0">
                <a:solidFill>
                  <a:srgbClr val="00B050"/>
                </a:solidFill>
              </a:rPr>
              <a:t>Lambda!</a:t>
            </a:r>
            <a:r>
              <a:rPr lang="en-US" sz="4000" b="1" dirty="0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Method or( 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Prototype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70C0"/>
                </a:solidFill>
              </a:rPr>
              <a:t>or( )</a:t>
            </a:r>
            <a:r>
              <a:rPr lang="en-IN" sz="2400" dirty="0"/>
              <a:t>: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default Predicate&lt;T&gt; </a:t>
            </a:r>
            <a:r>
              <a:rPr lang="en-IN" sz="2000" b="1" dirty="0">
                <a:solidFill>
                  <a:srgbClr val="C00000"/>
                </a:solidFill>
              </a:rPr>
              <a:t>or</a:t>
            </a:r>
            <a:r>
              <a:rPr lang="en-IN" sz="2000" b="1" dirty="0">
                <a:solidFill>
                  <a:srgbClr val="0070C0"/>
                </a:solidFill>
              </a:rPr>
              <a:t>(Predicate&lt;T&gt; other);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r>
              <a:rPr lang="en-IN" sz="2400" b="1" dirty="0">
                <a:solidFill>
                  <a:srgbClr val="7030A0"/>
                </a:solidFill>
              </a:rPr>
              <a:t>The method </a:t>
            </a:r>
            <a:r>
              <a:rPr lang="en-IN" sz="2400" b="1" dirty="0">
                <a:solidFill>
                  <a:srgbClr val="0070C0"/>
                </a:solidFill>
              </a:rPr>
              <a:t>or( ) </a:t>
            </a:r>
            <a:r>
              <a:rPr lang="en-IN" sz="2400" dirty="0"/>
              <a:t>does </a:t>
            </a:r>
            <a:r>
              <a:rPr lang="en-IN" sz="2400" b="1" dirty="0">
                <a:solidFill>
                  <a:srgbClr val="00B050"/>
                </a:solidFill>
              </a:rPr>
              <a:t>logical </a:t>
            </a:r>
            <a:r>
              <a:rPr lang="en-IN" sz="2400" b="1" dirty="0" err="1">
                <a:solidFill>
                  <a:srgbClr val="00B050"/>
                </a:solidFill>
              </a:rPr>
              <a:t>ORing</a:t>
            </a:r>
            <a:r>
              <a:rPr lang="en-IN" sz="2400" b="1" dirty="0">
                <a:solidFill>
                  <a:srgbClr val="00B050"/>
                </a:solidFill>
              </a:rPr>
              <a:t>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dirty="0"/>
              <a:t> on which </a:t>
            </a:r>
            <a:r>
              <a:rPr lang="en-IN" sz="2400" b="1" dirty="0">
                <a:solidFill>
                  <a:srgbClr val="7030A0"/>
                </a:solidFill>
              </a:rPr>
              <a:t>it is called </a:t>
            </a:r>
            <a:r>
              <a:rPr lang="en-IN" sz="2400" dirty="0"/>
              <a:t>with another </a:t>
            </a:r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7030A0"/>
                </a:solidFill>
              </a:rPr>
              <a:t>returns</a:t>
            </a:r>
            <a:r>
              <a:rPr lang="en-IN" sz="2400" dirty="0"/>
              <a:t> a new </a:t>
            </a:r>
            <a:r>
              <a:rPr lang="en-IN" sz="2400" b="1" dirty="0">
                <a:solidFill>
                  <a:srgbClr val="C00000"/>
                </a:solidFill>
              </a:rPr>
              <a:t>Predicate.</a:t>
            </a:r>
          </a:p>
          <a:p>
            <a:endParaRPr lang="en-US" sz="2400" dirty="0"/>
          </a:p>
          <a:p>
            <a:r>
              <a:rPr lang="en-US" sz="2400" b="1" u="sng" dirty="0"/>
              <a:t>For example:</a:t>
            </a: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p3=p1.or(p2)</a:t>
            </a:r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The above code </a:t>
            </a:r>
            <a:r>
              <a:rPr lang="en-US" sz="2400" dirty="0"/>
              <a:t>will create a new </a:t>
            </a:r>
            <a:r>
              <a:rPr lang="en-US" sz="2400" b="1" dirty="0">
                <a:solidFill>
                  <a:srgbClr val="C00000"/>
                </a:solidFill>
              </a:rPr>
              <a:t>Predicate</a:t>
            </a:r>
            <a:r>
              <a:rPr lang="en-US" sz="2400" dirty="0"/>
              <a:t> called </a:t>
            </a:r>
            <a:r>
              <a:rPr lang="en-US" sz="2400" b="1" dirty="0">
                <a:solidFill>
                  <a:srgbClr val="0070C0"/>
                </a:solidFill>
              </a:rPr>
              <a:t>p3</a:t>
            </a:r>
            <a:r>
              <a:rPr lang="en-US" sz="2400" dirty="0"/>
              <a:t> which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will represent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00B050"/>
                </a:solidFill>
              </a:rPr>
              <a:t>logical OR </a:t>
            </a:r>
            <a:r>
              <a:rPr lang="en-US" sz="2400" dirty="0"/>
              <a:t>of the </a:t>
            </a:r>
            <a:r>
              <a:rPr lang="en-US" sz="2400" b="1" dirty="0">
                <a:solidFill>
                  <a:srgbClr val="002060"/>
                </a:solidFill>
              </a:rPr>
              <a:t>conditions mentioned</a:t>
            </a:r>
            <a:r>
              <a:rPr lang="en-US" sz="2400" dirty="0"/>
              <a:t> in predicates </a:t>
            </a:r>
            <a:r>
              <a:rPr lang="en-US" sz="2400" b="1" dirty="0">
                <a:solidFill>
                  <a:srgbClr val="0070C0"/>
                </a:solidFill>
              </a:rPr>
              <a:t>p1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p2</a:t>
            </a:r>
            <a:r>
              <a:rPr lang="en-US" sz="2400" dirty="0"/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4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Suppose</a:t>
            </a:r>
            <a:r>
              <a:rPr lang="en-US" sz="2400" dirty="0"/>
              <a:t> we have a </a:t>
            </a:r>
            <a:r>
              <a:rPr lang="en-US" sz="2400" b="1" dirty="0">
                <a:solidFill>
                  <a:srgbClr val="00B050"/>
                </a:solidFill>
              </a:rPr>
              <a:t>list of </a:t>
            </a:r>
            <a:r>
              <a:rPr lang="en-US" sz="2400" b="1" dirty="0" err="1">
                <a:solidFill>
                  <a:srgbClr val="00B050"/>
                </a:solidFill>
              </a:rPr>
              <a:t>nos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as </a:t>
            </a:r>
            <a:r>
              <a:rPr lang="en-US" sz="2400" b="1" dirty="0">
                <a:solidFill>
                  <a:srgbClr val="7030A0"/>
                </a:solidFill>
              </a:rPr>
              <a:t>shown below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Now we want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00B050"/>
                </a:solidFill>
              </a:rPr>
              <a:t>filter out three types of numbers </a:t>
            </a:r>
            <a:r>
              <a:rPr lang="en-US" sz="2400" dirty="0"/>
              <a:t>from the list:</a:t>
            </a:r>
          </a:p>
          <a:p>
            <a:pPr lvl="1"/>
            <a:r>
              <a:rPr lang="en-US" sz="1900" b="1" dirty="0" err="1">
                <a:solidFill>
                  <a:srgbClr val="002060"/>
                </a:solidFill>
              </a:rPr>
              <a:t>Nos</a:t>
            </a:r>
            <a:r>
              <a:rPr lang="en-US" sz="1900" b="1" dirty="0">
                <a:solidFill>
                  <a:srgbClr val="002060"/>
                </a:solidFill>
              </a:rPr>
              <a:t> divisible by 2</a:t>
            </a:r>
          </a:p>
          <a:p>
            <a:pPr lvl="1"/>
            <a:r>
              <a:rPr lang="en-US" sz="1900" b="1" dirty="0" err="1">
                <a:solidFill>
                  <a:srgbClr val="FF0000"/>
                </a:solidFill>
              </a:rPr>
              <a:t>Nos</a:t>
            </a:r>
            <a:r>
              <a:rPr lang="en-US" sz="1900" b="1" dirty="0">
                <a:solidFill>
                  <a:srgbClr val="FF0000"/>
                </a:solidFill>
              </a:rPr>
              <a:t> divisible by 3</a:t>
            </a:r>
          </a:p>
          <a:p>
            <a:pPr lvl="1"/>
            <a:r>
              <a:rPr lang="en-US" sz="1900" b="1" dirty="0" err="1">
                <a:solidFill>
                  <a:srgbClr val="00B050"/>
                </a:solidFill>
              </a:rPr>
              <a:t>Nos</a:t>
            </a:r>
            <a:r>
              <a:rPr lang="en-US" sz="1900" b="1" dirty="0">
                <a:solidFill>
                  <a:srgbClr val="00B050"/>
                </a:solidFill>
              </a:rPr>
              <a:t> divisible by both 2 and 3</a:t>
            </a:r>
          </a:p>
          <a:p>
            <a:endParaRPr lang="en-US" sz="2400" dirty="0"/>
          </a:p>
          <a:p>
            <a:r>
              <a:rPr lang="en-US" sz="2400" dirty="0"/>
              <a:t>We can</a:t>
            </a:r>
            <a:r>
              <a:rPr lang="en-US" sz="2400" b="1" dirty="0">
                <a:solidFill>
                  <a:srgbClr val="7030A0"/>
                </a:solidFill>
              </a:rPr>
              <a:t> easily achieve this </a:t>
            </a:r>
            <a:r>
              <a:rPr lang="en-US" sz="2400" dirty="0"/>
              <a:t>using </a:t>
            </a:r>
            <a:r>
              <a:rPr lang="en-US" sz="2400" b="1" dirty="0">
                <a:solidFill>
                  <a:srgbClr val="0070C0"/>
                </a:solidFill>
              </a:rPr>
              <a:t>Predicate Chaining</a:t>
            </a:r>
            <a:r>
              <a:rPr lang="en-US" sz="2400" dirty="0"/>
              <a:t>.</a:t>
            </a:r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571744"/>
            <a:ext cx="7588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 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myNos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(24,10,15,18,1,6,12,11);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7141699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.*;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.*; 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PredicateExample4 {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List &lt;Integer&gt;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myNos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(24,10,15,18,1,6,12,11);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Predicate &lt;Integer&gt; p1=n-&gt;n%2==0;</a:t>
            </a:r>
          </a:p>
          <a:p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Predicate &lt;Integer&gt;p2=n-&gt;n%3==0;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("Multiples of 2:");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apply(p1,myNos);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("Multiples of 3:");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apply(p2,myNos);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("Multiples of both 2 and 3:");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4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apply(p1.and(p2),</a:t>
            </a:r>
            <a:r>
              <a:rPr lang="en-IN" sz="1400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myNos</a:t>
            </a:r>
            <a:r>
              <a:rPr lang="en-IN" sz="14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apply(Predicate&lt;Integer&gt;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q,List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&lt;Integer&gt;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myNos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for(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x:myNos){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if(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q.test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(x))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(x);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400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endParaRPr lang="en-IN" sz="1400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072330" y="1428737"/>
            <a:ext cx="218521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Multiples of 2: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24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18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12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Multiples of 3: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24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15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18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12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Multiples of both 2 and 3: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24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18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IN" sz="105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en-IN" sz="105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5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Create a class </a:t>
            </a:r>
            <a:r>
              <a:rPr lang="en-US" sz="2400" dirty="0"/>
              <a:t>called </a:t>
            </a:r>
            <a:r>
              <a:rPr lang="en-US" sz="2400" b="1" dirty="0">
                <a:solidFill>
                  <a:srgbClr val="7030A0"/>
                </a:solidFill>
              </a:rPr>
              <a:t>User</a:t>
            </a:r>
            <a:r>
              <a:rPr lang="en-US" sz="2400" dirty="0"/>
              <a:t> with the </a:t>
            </a:r>
            <a:r>
              <a:rPr lang="en-US" sz="2400" b="1" dirty="0">
                <a:solidFill>
                  <a:srgbClr val="00B050"/>
                </a:solidFill>
              </a:rPr>
              <a:t>instance members </a:t>
            </a:r>
            <a:r>
              <a:rPr lang="en-US" sz="2400" b="1" dirty="0">
                <a:solidFill>
                  <a:srgbClr val="0070C0"/>
                </a:solidFill>
              </a:rPr>
              <a:t>name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role</a:t>
            </a:r>
            <a:r>
              <a:rPr lang="en-US" sz="2400" dirty="0"/>
              <a:t> of type </a:t>
            </a:r>
            <a:r>
              <a:rPr lang="en-US" sz="2400" b="1" dirty="0">
                <a:solidFill>
                  <a:srgbClr val="C00000"/>
                </a:solidFill>
              </a:rPr>
              <a:t>String</a:t>
            </a:r>
            <a:r>
              <a:rPr lang="en-US" sz="2400" dirty="0"/>
              <a:t> . </a:t>
            </a:r>
          </a:p>
          <a:p>
            <a:endParaRPr lang="en-US" sz="2400" dirty="0"/>
          </a:p>
          <a:p>
            <a:r>
              <a:rPr lang="en-US" sz="2400" dirty="0"/>
              <a:t>Provide a </a:t>
            </a:r>
            <a:r>
              <a:rPr lang="en-US" sz="2400" b="1" dirty="0" err="1">
                <a:solidFill>
                  <a:srgbClr val="7030A0"/>
                </a:solidFill>
              </a:rPr>
              <a:t>parametrized</a:t>
            </a:r>
            <a:r>
              <a:rPr lang="en-US" sz="2400" b="1" dirty="0">
                <a:solidFill>
                  <a:srgbClr val="7030A0"/>
                </a:solidFill>
              </a:rPr>
              <a:t> constructor </a:t>
            </a:r>
            <a:r>
              <a:rPr lang="en-US" sz="2400" dirty="0"/>
              <a:t>in your class to </a:t>
            </a:r>
            <a:r>
              <a:rPr lang="en-US" sz="2400" b="1" dirty="0">
                <a:solidFill>
                  <a:srgbClr val="FF0000"/>
                </a:solidFill>
              </a:rPr>
              <a:t>initialize</a:t>
            </a:r>
            <a:r>
              <a:rPr lang="en-US" sz="2400" dirty="0"/>
              <a:t> these members with the </a:t>
            </a:r>
            <a:r>
              <a:rPr lang="en-US" sz="2400" b="1" dirty="0">
                <a:solidFill>
                  <a:srgbClr val="0070C0"/>
                </a:solidFill>
              </a:rPr>
              <a:t>arguments</a:t>
            </a:r>
            <a:r>
              <a:rPr lang="en-US" sz="2400" dirty="0"/>
              <a:t> passed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>
              <a:buNone/>
            </a:pPr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3915511"/>
            <a:ext cx="41104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User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private String name, role;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User(String a, String b) {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name = a;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role = b;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provide additional methods</a:t>
            </a:r>
            <a:endParaRPr lang="en-IN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5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Now create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driver class </a:t>
            </a:r>
            <a:r>
              <a:rPr lang="en-US" sz="2400" dirty="0"/>
              <a:t>called </a:t>
            </a:r>
            <a:r>
              <a:rPr lang="en-US" sz="2400" b="1" dirty="0">
                <a:solidFill>
                  <a:srgbClr val="7030A0"/>
                </a:solidFill>
              </a:rPr>
              <a:t>PredicateExample5</a:t>
            </a:r>
            <a:r>
              <a:rPr lang="en-US" sz="2400" dirty="0"/>
              <a:t> which does the </a:t>
            </a:r>
            <a:r>
              <a:rPr lang="en-US" sz="2400" b="1" dirty="0">
                <a:solidFill>
                  <a:srgbClr val="00B050"/>
                </a:solidFill>
              </a:rPr>
              <a:t>following:</a:t>
            </a:r>
          </a:p>
          <a:p>
            <a:pPr lvl="1"/>
            <a:endParaRPr lang="en-US" sz="1900" dirty="0"/>
          </a:p>
          <a:p>
            <a:pPr lvl="1"/>
            <a:r>
              <a:rPr lang="en-US" sz="2200" b="1" dirty="0">
                <a:solidFill>
                  <a:srgbClr val="C00000"/>
                </a:solidFill>
              </a:rPr>
              <a:t>Creates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0070C0"/>
                </a:solidFill>
              </a:rPr>
              <a:t>List</a:t>
            </a:r>
            <a:r>
              <a:rPr lang="en-US" sz="2200" dirty="0"/>
              <a:t> of  </a:t>
            </a:r>
            <a:r>
              <a:rPr lang="en-US" sz="2200" b="1" dirty="0">
                <a:solidFill>
                  <a:srgbClr val="00B050"/>
                </a:solidFill>
              </a:rPr>
              <a:t>6 User objects </a:t>
            </a:r>
            <a:r>
              <a:rPr lang="en-US" sz="2200" dirty="0"/>
              <a:t>in the </a:t>
            </a:r>
            <a:r>
              <a:rPr lang="en-US" sz="2200" b="1" dirty="0">
                <a:solidFill>
                  <a:srgbClr val="C00000"/>
                </a:solidFill>
              </a:rPr>
              <a:t>main() </a:t>
            </a:r>
            <a:r>
              <a:rPr lang="en-US" sz="2200" dirty="0"/>
              <a:t>method as </a:t>
            </a:r>
            <a:r>
              <a:rPr lang="en-US" sz="2200" b="1" dirty="0">
                <a:solidFill>
                  <a:srgbClr val="7030A0"/>
                </a:solidFill>
              </a:rPr>
              <a:t>shown below</a:t>
            </a:r>
            <a:r>
              <a:rPr lang="en-US" sz="2200" dirty="0"/>
              <a:t>:</a:t>
            </a:r>
          </a:p>
          <a:p>
            <a:pPr lvl="1"/>
            <a:endParaRPr lang="en-US" sz="1900" b="1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>
              <a:buNone/>
            </a:pPr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3674938"/>
            <a:ext cx="86901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List&lt;User&gt; users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(new User("Deepak", "admin"),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     new User("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Akanksha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"employee"),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     new User("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Raunak","member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       	     new User("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"admin"),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     new User("Ravi", "employee"),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     new User("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Ajit","employee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5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/>
            <a:endParaRPr lang="en-US" sz="1900" b="1" dirty="0"/>
          </a:p>
          <a:p>
            <a:pPr lvl="1"/>
            <a:r>
              <a:rPr lang="en-US" sz="2200" b="1" dirty="0">
                <a:solidFill>
                  <a:srgbClr val="00B050"/>
                </a:solidFill>
              </a:rPr>
              <a:t>Passes</a:t>
            </a:r>
            <a:r>
              <a:rPr lang="en-US" sz="2200" dirty="0"/>
              <a:t> this </a:t>
            </a:r>
            <a:r>
              <a:rPr lang="en-US" sz="2200" b="1" dirty="0">
                <a:solidFill>
                  <a:srgbClr val="0070C0"/>
                </a:solidFill>
              </a:rPr>
              <a:t>List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and a </a:t>
            </a:r>
            <a:r>
              <a:rPr lang="en-US" sz="2200" b="1" dirty="0">
                <a:solidFill>
                  <a:srgbClr val="7030A0"/>
                </a:solidFill>
              </a:rPr>
              <a:t>Predicate</a:t>
            </a:r>
            <a:r>
              <a:rPr lang="en-US" sz="2200" dirty="0"/>
              <a:t> to a </a:t>
            </a:r>
            <a:r>
              <a:rPr lang="en-US" sz="2200" b="1" dirty="0">
                <a:solidFill>
                  <a:srgbClr val="002060"/>
                </a:solidFill>
              </a:rPr>
              <a:t>method</a:t>
            </a:r>
            <a:r>
              <a:rPr lang="en-US" sz="2200" dirty="0"/>
              <a:t> called </a:t>
            </a:r>
            <a:r>
              <a:rPr lang="en-US" sz="2200" b="1" dirty="0">
                <a:solidFill>
                  <a:srgbClr val="C00000"/>
                </a:solidFill>
              </a:rPr>
              <a:t>process()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The method </a:t>
            </a:r>
            <a:r>
              <a:rPr lang="en-US" sz="2200" b="1" dirty="0">
                <a:solidFill>
                  <a:srgbClr val="C00000"/>
                </a:solidFill>
              </a:rPr>
              <a:t>process() </a:t>
            </a:r>
            <a:r>
              <a:rPr lang="en-US" sz="2200" dirty="0"/>
              <a:t>should create a </a:t>
            </a:r>
            <a:r>
              <a:rPr lang="en-US" sz="2200" b="1" dirty="0">
                <a:solidFill>
                  <a:srgbClr val="00B050"/>
                </a:solidFill>
              </a:rPr>
              <a:t>new List </a:t>
            </a:r>
            <a:r>
              <a:rPr lang="en-US" sz="2200" dirty="0"/>
              <a:t>of those </a:t>
            </a:r>
            <a:r>
              <a:rPr lang="en-US" sz="2200" b="1" dirty="0">
                <a:solidFill>
                  <a:srgbClr val="7030A0"/>
                </a:solidFill>
              </a:rPr>
              <a:t>user objects</a:t>
            </a:r>
            <a:r>
              <a:rPr lang="en-US" sz="2200" dirty="0"/>
              <a:t> from the </a:t>
            </a:r>
            <a:r>
              <a:rPr lang="en-US" sz="2200" b="1" dirty="0">
                <a:solidFill>
                  <a:srgbClr val="0070C0"/>
                </a:solidFill>
              </a:rPr>
              <a:t>original List </a:t>
            </a:r>
            <a:r>
              <a:rPr lang="en-US" sz="2200" dirty="0"/>
              <a:t>who have their 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name beginning with ‘A’ </a:t>
            </a:r>
            <a:r>
              <a:rPr lang="en-US" sz="2200" dirty="0"/>
              <a:t>and are either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‘admin’ </a:t>
            </a:r>
            <a:r>
              <a:rPr lang="en-US" sz="2200" dirty="0"/>
              <a:t>or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chemeClr val="tx2"/>
                </a:solidFill>
              </a:rPr>
              <a:t>‘employee’.</a:t>
            </a:r>
          </a:p>
          <a:p>
            <a:pPr lvl="1"/>
            <a:endParaRPr lang="en-US" sz="2200" dirty="0"/>
          </a:p>
          <a:p>
            <a:pPr lvl="1"/>
            <a:r>
              <a:rPr lang="en-US" sz="2200" b="1" dirty="0">
                <a:solidFill>
                  <a:srgbClr val="0070C0"/>
                </a:solidFill>
              </a:rPr>
              <a:t>Finally it should </a:t>
            </a:r>
            <a:r>
              <a:rPr lang="en-US" sz="2200" dirty="0"/>
              <a:t>return this </a:t>
            </a:r>
            <a:r>
              <a:rPr lang="en-US" sz="2200" b="1" dirty="0">
                <a:solidFill>
                  <a:srgbClr val="00B050"/>
                </a:solidFill>
              </a:rPr>
              <a:t>new List </a:t>
            </a:r>
            <a:r>
              <a:rPr lang="en-US" sz="2200" dirty="0"/>
              <a:t>which </a:t>
            </a:r>
            <a:r>
              <a:rPr lang="en-US" sz="2200" dirty="0">
                <a:solidFill>
                  <a:srgbClr val="C00000"/>
                </a:solidFill>
              </a:rPr>
              <a:t>main() </a:t>
            </a:r>
            <a:r>
              <a:rPr lang="en-US" sz="2200" dirty="0"/>
              <a:t>method </a:t>
            </a:r>
            <a:r>
              <a:rPr lang="en-US" sz="2200" b="1" dirty="0">
                <a:solidFill>
                  <a:srgbClr val="002060"/>
                </a:solidFill>
              </a:rPr>
              <a:t>should print</a:t>
            </a:r>
          </a:p>
          <a:p>
            <a:endParaRPr lang="en-US" sz="22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>
              <a:buNone/>
            </a:pPr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6580648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java.util.function.Predicate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.*;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User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private String name, role;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User(String a, String b) {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name = a;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role = b;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String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getRole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{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return role;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String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getName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{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return name;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{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return "User Name : " + name + ", Role :" + role;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85042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PredicateExample5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List&lt;User&gt; users =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(new User("Deepak", "admin"),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	new User("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Akanksha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"employee"),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	new User("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Raunak","member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	new User("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"admin"),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	new User("Ravi", "employee"),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	new User("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Ajit","employee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Predicate&lt;User&gt;p1=u-&gt;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u.getName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().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startsWith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("A");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Predicate&lt;User&gt;p2=u-&gt;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u.getRole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().equals("admin");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Predicate&lt;User&gt;p3=u-&gt;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u.getRole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().equals("employee");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List&lt;User&gt;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filteredUsers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=process(users,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p1.and(p2.or(p3))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filteredUsers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601959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static List&lt;User&gt; process(List&lt;User&gt; users,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Predicate&lt;User&gt; p)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{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List&lt;User&gt; result = new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&lt;User&gt;();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for (User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 users)     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if (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(user))         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result.add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(user);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return result;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N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4137803"/>
            <a:ext cx="857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User Name :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Akanksha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Role :employee, User Name :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Amit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Role :admin, User Name :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Ajit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Role :employee]</a:t>
            </a:r>
            <a:endParaRPr lang="en-IN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Method negate( 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Prototype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70C0"/>
                </a:solidFill>
              </a:rPr>
              <a:t>negate( )</a:t>
            </a:r>
            <a:r>
              <a:rPr lang="en-IN" sz="2400" dirty="0"/>
              <a:t>: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default Predicate&lt;T&gt; </a:t>
            </a:r>
            <a:r>
              <a:rPr lang="en-IN" sz="2000" b="1" dirty="0">
                <a:solidFill>
                  <a:srgbClr val="C00000"/>
                </a:solidFill>
              </a:rPr>
              <a:t>negate();</a:t>
            </a:r>
          </a:p>
          <a:p>
            <a:pPr lvl="1"/>
            <a:endParaRPr lang="en-IN" sz="20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IN" sz="2400" b="1" dirty="0"/>
              <a:t>The method </a:t>
            </a:r>
            <a:r>
              <a:rPr lang="en-IN" sz="2400" b="1" dirty="0">
                <a:solidFill>
                  <a:srgbClr val="0070C0"/>
                </a:solidFill>
              </a:rPr>
              <a:t>negate( ) </a:t>
            </a:r>
            <a:r>
              <a:rPr lang="en-IN" sz="2400" b="1" dirty="0"/>
              <a:t>does </a:t>
            </a:r>
            <a:r>
              <a:rPr lang="en-IN" sz="2400" b="1" dirty="0" err="1">
                <a:solidFill>
                  <a:srgbClr val="7030A0"/>
                </a:solidFill>
              </a:rPr>
              <a:t>boolean</a:t>
            </a:r>
            <a:r>
              <a:rPr lang="en-IN" sz="2400" b="1" dirty="0">
                <a:solidFill>
                  <a:srgbClr val="7030A0"/>
                </a:solidFill>
              </a:rPr>
              <a:t> negation </a:t>
            </a:r>
            <a:r>
              <a:rPr lang="en-IN" sz="2400" b="1" dirty="0"/>
              <a:t>of the </a:t>
            </a:r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b="1" dirty="0"/>
              <a:t> on which it is invoked.</a:t>
            </a:r>
            <a:endParaRPr lang="en-IN" sz="24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r>
              <a:rPr lang="en-US" sz="2400" b="1" u="sng" dirty="0"/>
              <a:t>For example:</a:t>
            </a: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p2=p1.negate();</a:t>
            </a:r>
            <a:endParaRPr lang="en-US" sz="2400" dirty="0"/>
          </a:p>
          <a:p>
            <a:r>
              <a:rPr lang="en-US" sz="2400" b="1" dirty="0">
                <a:solidFill>
                  <a:srgbClr val="00B050"/>
                </a:solidFill>
              </a:rPr>
              <a:t>The above code </a:t>
            </a:r>
            <a:r>
              <a:rPr lang="en-US" sz="2400" dirty="0"/>
              <a:t>will create a new </a:t>
            </a:r>
            <a:r>
              <a:rPr lang="en-US" sz="2400" b="1" dirty="0">
                <a:solidFill>
                  <a:srgbClr val="C00000"/>
                </a:solidFill>
              </a:rPr>
              <a:t>Predicate</a:t>
            </a:r>
            <a:r>
              <a:rPr lang="en-US" sz="2400" dirty="0"/>
              <a:t> called </a:t>
            </a:r>
            <a:r>
              <a:rPr lang="en-US" sz="2400" b="1" dirty="0">
                <a:solidFill>
                  <a:srgbClr val="0070C0"/>
                </a:solidFill>
              </a:rPr>
              <a:t>p2</a:t>
            </a:r>
            <a:r>
              <a:rPr lang="en-US" sz="2400" dirty="0"/>
              <a:t> which will </a:t>
            </a:r>
            <a:r>
              <a:rPr lang="en-US" sz="2400" b="1" dirty="0">
                <a:solidFill>
                  <a:srgbClr val="002060"/>
                </a:solidFill>
              </a:rPr>
              <a:t>represent</a:t>
            </a:r>
            <a:r>
              <a:rPr lang="en-US" sz="2400" dirty="0"/>
              <a:t> a </a:t>
            </a:r>
            <a:r>
              <a:rPr lang="en-US" sz="2400" b="1" dirty="0" err="1">
                <a:solidFill>
                  <a:srgbClr val="7030A0"/>
                </a:solidFill>
              </a:rPr>
              <a:t>boolean</a:t>
            </a:r>
            <a:r>
              <a:rPr lang="en-US" sz="2400" b="1" dirty="0">
                <a:solidFill>
                  <a:srgbClr val="7030A0"/>
                </a:solidFill>
              </a:rPr>
              <a:t> negation ( logical reverse)</a:t>
            </a:r>
            <a:r>
              <a:rPr lang="en-US" sz="2400" dirty="0"/>
              <a:t>of the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conditions mentioned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C00000"/>
                </a:solidFill>
              </a:rPr>
              <a:t>Predicate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p1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/>
              <a:t>New Predefined Functional Interfaces Of </a:t>
            </a:r>
          </a:p>
          <a:p>
            <a:pPr marL="514350" indent="-514350">
              <a:buNone/>
            </a:pPr>
            <a:r>
              <a:rPr lang="en-US" sz="2800" b="1" dirty="0"/>
              <a:t>Java 8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New Functional Interfaces Given By Java 8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Introduction To Predicate Functional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Understanding And Using Methods Of Predicate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Examples</a:t>
            </a: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6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In the previous example </a:t>
            </a:r>
            <a:r>
              <a:rPr lang="en-US" sz="2400" dirty="0"/>
              <a:t>call the method </a:t>
            </a:r>
            <a:r>
              <a:rPr lang="en-US" sz="2400" b="1" dirty="0">
                <a:solidFill>
                  <a:srgbClr val="C00000"/>
                </a:solidFill>
              </a:rPr>
              <a:t>process() </a:t>
            </a:r>
            <a:r>
              <a:rPr lang="en-US" sz="2400" dirty="0"/>
              <a:t>, so that it </a:t>
            </a:r>
            <a:r>
              <a:rPr lang="en-US" sz="2400" b="1" dirty="0">
                <a:solidFill>
                  <a:srgbClr val="7030A0"/>
                </a:solidFill>
              </a:rPr>
              <a:t>returns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00B050"/>
                </a:solidFill>
              </a:rPr>
              <a:t>List</a:t>
            </a:r>
            <a:r>
              <a:rPr lang="en-US" sz="2400" dirty="0"/>
              <a:t> of those </a:t>
            </a:r>
            <a:r>
              <a:rPr lang="en-US" sz="2400" b="1" dirty="0">
                <a:solidFill>
                  <a:srgbClr val="7030A0"/>
                </a:solidFill>
              </a:rPr>
              <a:t>User</a:t>
            </a:r>
            <a:r>
              <a:rPr lang="en-US" sz="2400" dirty="0"/>
              <a:t> objects who are neither </a:t>
            </a:r>
            <a:r>
              <a:rPr lang="en-US" sz="2400" b="1" dirty="0">
                <a:solidFill>
                  <a:schemeClr val="tx2"/>
                </a:solidFill>
              </a:rPr>
              <a:t>admin</a:t>
            </a:r>
            <a:r>
              <a:rPr lang="en-US" sz="2400" dirty="0"/>
              <a:t> nor </a:t>
            </a:r>
            <a:r>
              <a:rPr lang="en-US" sz="2400" b="1" dirty="0">
                <a:solidFill>
                  <a:schemeClr val="tx2"/>
                </a:solidFill>
              </a:rPr>
              <a:t>employee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Solution:</a:t>
            </a:r>
          </a:p>
          <a:p>
            <a:pPr lvl="1">
              <a:buNone/>
            </a:pPr>
            <a:endParaRPr lang="en-US" sz="1900" b="1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>
              <a:buNone/>
            </a:pPr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-32" y="3845486"/>
            <a:ext cx="898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List&lt;User&gt;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filteredUsers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=process(users,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p2.negate().and(p3.negate())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4598267"/>
            <a:ext cx="857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User Name : </a:t>
            </a:r>
            <a:r>
              <a:rPr lang="en-IN" sz="16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Raunak</a:t>
            </a:r>
            <a:r>
              <a:rPr lang="en-IN" sz="16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Role :member]</a:t>
            </a:r>
            <a:endParaRPr lang="en-IN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Method </a:t>
            </a:r>
            <a:r>
              <a:rPr lang="en-US" sz="3600" b="1" dirty="0" err="1"/>
              <a:t>isEqual</a:t>
            </a:r>
            <a:r>
              <a:rPr lang="en-US" sz="3600" b="1" dirty="0"/>
              <a:t>( 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Prototype</a:t>
            </a:r>
            <a:r>
              <a:rPr lang="en-IN" sz="2400" dirty="0"/>
              <a:t> of </a:t>
            </a:r>
            <a:r>
              <a:rPr lang="en-IN" sz="2400" b="1" dirty="0" err="1">
                <a:solidFill>
                  <a:srgbClr val="0070C0"/>
                </a:solidFill>
              </a:rPr>
              <a:t>isEqual</a:t>
            </a:r>
            <a:r>
              <a:rPr lang="en-IN" sz="2400" b="1" dirty="0">
                <a:solidFill>
                  <a:srgbClr val="0070C0"/>
                </a:solidFill>
              </a:rPr>
              <a:t>( )</a:t>
            </a:r>
            <a:r>
              <a:rPr lang="en-IN" sz="2400" dirty="0"/>
              <a:t>: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static &lt;T&gt; Predicate&lt;T&gt; </a:t>
            </a:r>
            <a:r>
              <a:rPr lang="en-IN" sz="2000" b="1" dirty="0" err="1">
                <a:solidFill>
                  <a:srgbClr val="0070C0"/>
                </a:solidFill>
              </a:rPr>
              <a:t>isEqual</a:t>
            </a:r>
            <a:r>
              <a:rPr lang="en-IN" sz="2000" b="1" dirty="0">
                <a:solidFill>
                  <a:srgbClr val="0070C0"/>
                </a:solidFill>
              </a:rPr>
              <a:t>(Object </a:t>
            </a:r>
            <a:r>
              <a:rPr lang="en-IN" sz="2000" b="1" dirty="0" err="1">
                <a:solidFill>
                  <a:srgbClr val="0070C0"/>
                </a:solidFill>
              </a:rPr>
              <a:t>targetRef</a:t>
            </a:r>
            <a:r>
              <a:rPr lang="en-IN" sz="2000" b="1" dirty="0">
                <a:solidFill>
                  <a:srgbClr val="0070C0"/>
                </a:solidFill>
              </a:rPr>
              <a:t>);</a:t>
            </a:r>
          </a:p>
          <a:p>
            <a:endParaRPr lang="en-IN" sz="2400" dirty="0"/>
          </a:p>
          <a:p>
            <a:r>
              <a:rPr lang="en-IN" sz="2400" dirty="0"/>
              <a:t>The method </a:t>
            </a:r>
            <a:r>
              <a:rPr lang="en-IN" sz="2400" b="1" dirty="0" err="1">
                <a:solidFill>
                  <a:srgbClr val="0070C0"/>
                </a:solidFill>
              </a:rPr>
              <a:t>isEqual</a:t>
            </a:r>
            <a:r>
              <a:rPr lang="en-IN" sz="2400" b="1" dirty="0">
                <a:solidFill>
                  <a:srgbClr val="0070C0"/>
                </a:solidFill>
              </a:rPr>
              <a:t>() </a:t>
            </a:r>
            <a:r>
              <a:rPr lang="en-IN" sz="2400" dirty="0"/>
              <a:t>is  a </a:t>
            </a:r>
            <a:r>
              <a:rPr lang="en-IN" sz="2400" b="1" dirty="0">
                <a:solidFill>
                  <a:srgbClr val="C00000"/>
                </a:solidFill>
              </a:rPr>
              <a:t>static method</a:t>
            </a:r>
            <a:r>
              <a:rPr lang="en-IN" sz="2400" dirty="0"/>
              <a:t> which returns a </a:t>
            </a:r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dirty="0"/>
              <a:t> that tests </a:t>
            </a:r>
            <a:r>
              <a:rPr lang="en-IN" sz="2400" b="1" dirty="0">
                <a:solidFill>
                  <a:srgbClr val="00B050"/>
                </a:solidFill>
              </a:rPr>
              <a:t>if two arguments are equal </a:t>
            </a:r>
            <a:r>
              <a:rPr lang="en-IN" sz="2400" dirty="0"/>
              <a:t>according to </a:t>
            </a:r>
            <a:r>
              <a:rPr lang="en-IN" sz="2400" b="1" dirty="0" err="1">
                <a:solidFill>
                  <a:srgbClr val="002060"/>
                </a:solidFill>
              </a:rPr>
              <a:t>Objects.equals</a:t>
            </a:r>
            <a:r>
              <a:rPr lang="en-IN" sz="2400" b="1" dirty="0">
                <a:solidFill>
                  <a:srgbClr val="002060"/>
                </a:solidFill>
              </a:rPr>
              <a:t>(Object, Object)</a:t>
            </a:r>
            <a:r>
              <a:rPr lang="en-IN" sz="2400" dirty="0"/>
              <a:t>.</a:t>
            </a:r>
            <a:endParaRPr lang="en-US" sz="2400" dirty="0"/>
          </a:p>
          <a:p>
            <a:endParaRPr lang="en-US" sz="2400" b="1" u="sng" dirty="0"/>
          </a:p>
          <a:p>
            <a:r>
              <a:rPr lang="en-US" sz="2400" b="1" u="sng" dirty="0"/>
              <a:t>For example:</a:t>
            </a: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p=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Predicate.isEqual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bhopal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2060"/>
                </a:solidFill>
              </a:rPr>
              <a:t>The above code </a:t>
            </a:r>
            <a:r>
              <a:rPr lang="en-US" sz="2400" dirty="0"/>
              <a:t>will create a new </a:t>
            </a:r>
            <a:r>
              <a:rPr lang="en-US" sz="2400" b="1" dirty="0">
                <a:solidFill>
                  <a:srgbClr val="C00000"/>
                </a:solidFill>
              </a:rPr>
              <a:t>Predicate</a:t>
            </a:r>
            <a:r>
              <a:rPr lang="en-US" sz="2400" dirty="0"/>
              <a:t> called </a:t>
            </a:r>
            <a:r>
              <a:rPr lang="en-US" sz="2400" b="1" dirty="0">
                <a:solidFill>
                  <a:srgbClr val="0070C0"/>
                </a:solidFill>
              </a:rPr>
              <a:t>p</a:t>
            </a:r>
            <a:r>
              <a:rPr lang="en-US" sz="2400" dirty="0"/>
              <a:t> representing the string </a:t>
            </a:r>
            <a:r>
              <a:rPr lang="en-US" sz="2400" b="1" dirty="0">
                <a:solidFill>
                  <a:srgbClr val="7030A0"/>
                </a:solidFill>
              </a:rPr>
              <a:t>“</a:t>
            </a:r>
            <a:r>
              <a:rPr lang="en-US" sz="2400" b="1" dirty="0" err="1">
                <a:solidFill>
                  <a:srgbClr val="7030A0"/>
                </a:solidFill>
              </a:rPr>
              <a:t>bhopal</a:t>
            </a:r>
            <a:r>
              <a:rPr lang="en-US" sz="2400" b="1" dirty="0">
                <a:solidFill>
                  <a:srgbClr val="7030A0"/>
                </a:solidFill>
              </a:rPr>
              <a:t>” </a:t>
            </a:r>
            <a:r>
              <a:rPr lang="en-US" sz="2400" dirty="0"/>
              <a:t>and whenever we will call </a:t>
            </a:r>
            <a:r>
              <a:rPr lang="en-US" sz="2400" b="1" dirty="0">
                <a:solidFill>
                  <a:srgbClr val="0070C0"/>
                </a:solidFill>
              </a:rPr>
              <a:t>test() </a:t>
            </a:r>
            <a:r>
              <a:rPr lang="en-US" sz="2400" dirty="0"/>
              <a:t>method on </a:t>
            </a:r>
            <a:r>
              <a:rPr lang="en-US" sz="2400" b="1" dirty="0">
                <a:solidFill>
                  <a:srgbClr val="C00000"/>
                </a:solidFill>
              </a:rPr>
              <a:t>p</a:t>
            </a:r>
            <a:r>
              <a:rPr lang="en-US" sz="2400" dirty="0"/>
              <a:t> , it will check </a:t>
            </a:r>
            <a:r>
              <a:rPr lang="en-US" sz="2400" b="1" dirty="0">
                <a:solidFill>
                  <a:srgbClr val="00B050"/>
                </a:solidFill>
              </a:rPr>
              <a:t>whether the argument passed </a:t>
            </a:r>
            <a:r>
              <a:rPr lang="en-US" sz="2400" dirty="0"/>
              <a:t>to it is </a:t>
            </a:r>
            <a:r>
              <a:rPr lang="en-US" sz="2400" b="1" dirty="0">
                <a:solidFill>
                  <a:srgbClr val="7030A0"/>
                </a:solidFill>
              </a:rPr>
              <a:t>“</a:t>
            </a:r>
            <a:r>
              <a:rPr lang="en-US" sz="2400" b="1" dirty="0" err="1">
                <a:solidFill>
                  <a:srgbClr val="7030A0"/>
                </a:solidFill>
              </a:rPr>
              <a:t>bhopal</a:t>
            </a:r>
            <a:r>
              <a:rPr lang="en-US" sz="2400" b="1" dirty="0">
                <a:solidFill>
                  <a:srgbClr val="7030A0"/>
                </a:solidFill>
              </a:rPr>
              <a:t>” </a:t>
            </a:r>
            <a:r>
              <a:rPr lang="en-US" sz="2400" dirty="0"/>
              <a:t>or not. </a:t>
            </a:r>
          </a:p>
          <a:p>
            <a:endParaRPr lang="en-US" sz="2400" dirty="0"/>
          </a:p>
          <a:p>
            <a:r>
              <a:rPr lang="en-US" sz="2400" dirty="0"/>
              <a:t>If it is </a:t>
            </a:r>
            <a:r>
              <a:rPr lang="en-US" sz="2400" b="1" dirty="0">
                <a:solidFill>
                  <a:srgbClr val="7030A0"/>
                </a:solidFill>
              </a:rPr>
              <a:t>“</a:t>
            </a:r>
            <a:r>
              <a:rPr lang="en-US" sz="2400" b="1" dirty="0" err="1">
                <a:solidFill>
                  <a:srgbClr val="7030A0"/>
                </a:solidFill>
              </a:rPr>
              <a:t>bhopal</a:t>
            </a:r>
            <a:r>
              <a:rPr lang="en-US" sz="2400" b="1" dirty="0">
                <a:solidFill>
                  <a:srgbClr val="7030A0"/>
                </a:solidFill>
              </a:rPr>
              <a:t>” </a:t>
            </a:r>
            <a:r>
              <a:rPr lang="en-US" sz="2400" dirty="0"/>
              <a:t>, then </a:t>
            </a:r>
            <a:r>
              <a:rPr lang="en-US" sz="2400" b="1" dirty="0">
                <a:solidFill>
                  <a:schemeClr val="tx2"/>
                </a:solidFill>
              </a:rPr>
              <a:t>true</a:t>
            </a:r>
            <a:r>
              <a:rPr lang="en-US" sz="2400" dirty="0"/>
              <a:t> will be returned otherwise </a:t>
            </a:r>
            <a:r>
              <a:rPr lang="en-US" sz="2400" b="1" dirty="0">
                <a:solidFill>
                  <a:schemeClr val="tx2"/>
                </a:solidFill>
              </a:rPr>
              <a:t>false</a:t>
            </a:r>
            <a:r>
              <a:rPr lang="en-US" sz="2400" dirty="0"/>
              <a:t> will be returned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7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b="1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>
              <a:buNone/>
            </a:pPr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2357430"/>
            <a:ext cx="6136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Predicate&lt;String&gt;p=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Predicate.isEqual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bhopal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bhopal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indore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"));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3571876"/>
            <a:ext cx="85725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true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false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720" y="1857364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Sample Code</a:t>
            </a:r>
            <a:endParaRPr lang="en-IN" u="sng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4214810" y="3643314"/>
            <a:ext cx="4714908" cy="2714644"/>
          </a:xfrm>
          <a:prstGeom prst="cloudCallout">
            <a:avLst>
              <a:gd name="adj1" fmla="val -47250"/>
              <a:gd name="adj2" fmla="val -865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This statement will return a </a:t>
            </a:r>
            <a:r>
              <a:rPr lang="en-US" sz="1400" b="1" dirty="0">
                <a:solidFill>
                  <a:srgbClr val="FFFF00"/>
                </a:solidFill>
              </a:rPr>
              <a:t>Predicate</a:t>
            </a:r>
            <a:r>
              <a:rPr lang="en-US" sz="1400" b="1" dirty="0">
                <a:solidFill>
                  <a:schemeClr val="bg1"/>
                </a:solidFill>
              </a:rPr>
              <a:t> which will have the </a:t>
            </a:r>
            <a:r>
              <a:rPr lang="en-US" sz="1400" b="1" dirty="0">
                <a:solidFill>
                  <a:srgbClr val="FFFF00"/>
                </a:solidFill>
              </a:rPr>
              <a:t>test() </a:t>
            </a:r>
            <a:r>
              <a:rPr lang="en-US" sz="1400" b="1" dirty="0">
                <a:solidFill>
                  <a:schemeClr val="bg1"/>
                </a:solidFill>
              </a:rPr>
              <a:t>method </a:t>
            </a:r>
            <a:r>
              <a:rPr lang="en-US" sz="1400" b="1" dirty="0">
                <a:solidFill>
                  <a:srgbClr val="002060"/>
                </a:solidFill>
              </a:rPr>
              <a:t>overridden</a:t>
            </a:r>
            <a:r>
              <a:rPr lang="en-US" sz="1400" b="1" dirty="0">
                <a:solidFill>
                  <a:schemeClr val="bg1"/>
                </a:solidFill>
              </a:rPr>
              <a:t> and whenever we will call the </a:t>
            </a:r>
            <a:r>
              <a:rPr lang="en-US" sz="1400" b="1" dirty="0">
                <a:solidFill>
                  <a:srgbClr val="FFFF00"/>
                </a:solidFill>
              </a:rPr>
              <a:t>test() </a:t>
            </a:r>
            <a:r>
              <a:rPr lang="en-US" sz="1400" b="1" dirty="0">
                <a:solidFill>
                  <a:schemeClr val="bg1"/>
                </a:solidFill>
              </a:rPr>
              <a:t>method on this </a:t>
            </a:r>
            <a:r>
              <a:rPr lang="en-US" sz="1400" b="1" dirty="0">
                <a:solidFill>
                  <a:srgbClr val="FFFF00"/>
                </a:solidFill>
              </a:rPr>
              <a:t>Predicate</a:t>
            </a:r>
            <a:r>
              <a:rPr lang="en-US" sz="1400" b="1" dirty="0">
                <a:solidFill>
                  <a:schemeClr val="bg1"/>
                </a:solidFill>
              </a:rPr>
              <a:t> , it will return </a:t>
            </a:r>
            <a:r>
              <a:rPr lang="en-US" sz="1400" b="1" dirty="0">
                <a:solidFill>
                  <a:srgbClr val="FFFF00"/>
                </a:solidFill>
              </a:rPr>
              <a:t>true</a:t>
            </a:r>
            <a:r>
              <a:rPr lang="en-US" sz="1400" b="1" dirty="0">
                <a:solidFill>
                  <a:schemeClr val="bg1"/>
                </a:solidFill>
              </a:rPr>
              <a:t> if the argument passed is </a:t>
            </a:r>
            <a:r>
              <a:rPr lang="en-US" sz="1400" b="1" dirty="0" err="1">
                <a:solidFill>
                  <a:srgbClr val="002060"/>
                </a:solidFill>
              </a:rPr>
              <a:t>bhopal</a:t>
            </a:r>
            <a:r>
              <a:rPr lang="en-US" sz="1400" b="1" dirty="0">
                <a:solidFill>
                  <a:schemeClr val="bg1"/>
                </a:solidFill>
              </a:rPr>
              <a:t> otherwise it will return </a:t>
            </a:r>
            <a:r>
              <a:rPr lang="en-US" sz="1400" b="1" dirty="0">
                <a:solidFill>
                  <a:srgbClr val="FFFF00"/>
                </a:solidFill>
              </a:rPr>
              <a:t>false.</a:t>
            </a:r>
            <a:endParaRPr lang="en-IN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8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In the </a:t>
            </a:r>
            <a:r>
              <a:rPr lang="en-US" sz="2400" b="1" dirty="0">
                <a:solidFill>
                  <a:srgbClr val="7030A0"/>
                </a:solidFill>
              </a:rPr>
              <a:t>User</a:t>
            </a:r>
            <a:r>
              <a:rPr lang="en-US" sz="2400" dirty="0"/>
              <a:t> class example, create a </a:t>
            </a:r>
            <a:r>
              <a:rPr lang="en-US" sz="2400" b="1" dirty="0">
                <a:solidFill>
                  <a:srgbClr val="C00000"/>
                </a:solidFill>
              </a:rPr>
              <a:t>method</a:t>
            </a:r>
            <a:r>
              <a:rPr lang="en-US" sz="2400" dirty="0"/>
              <a:t> called </a:t>
            </a:r>
            <a:r>
              <a:rPr lang="en-US" sz="2400" b="1" dirty="0" err="1">
                <a:solidFill>
                  <a:srgbClr val="0070C0"/>
                </a:solidFill>
              </a:rPr>
              <a:t>findUser</a:t>
            </a:r>
            <a:r>
              <a:rPr lang="en-US" sz="2400" b="1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in the </a:t>
            </a:r>
            <a:r>
              <a:rPr lang="en-US" sz="2400" b="1" dirty="0">
                <a:solidFill>
                  <a:schemeClr val="tx2"/>
                </a:solidFill>
              </a:rPr>
              <a:t>driver class </a:t>
            </a:r>
            <a:r>
              <a:rPr lang="en-US" sz="2400" dirty="0"/>
              <a:t>which does the </a:t>
            </a:r>
            <a:r>
              <a:rPr lang="en-US" sz="2400" b="1" dirty="0">
                <a:solidFill>
                  <a:srgbClr val="7030A0"/>
                </a:solidFill>
              </a:rPr>
              <a:t>following</a:t>
            </a:r>
            <a:r>
              <a:rPr lang="en-US" sz="2400" dirty="0"/>
              <a:t>:</a:t>
            </a:r>
          </a:p>
          <a:p>
            <a:pPr lvl="1"/>
            <a:endParaRPr lang="en-US" sz="1900" dirty="0"/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It should accept </a:t>
            </a:r>
            <a:r>
              <a:rPr lang="en-US" sz="1900" dirty="0"/>
              <a:t>the </a:t>
            </a:r>
            <a:r>
              <a:rPr lang="en-US" sz="1900" b="1" dirty="0">
                <a:solidFill>
                  <a:srgbClr val="00B050"/>
                </a:solidFill>
              </a:rPr>
              <a:t>List of User objects </a:t>
            </a:r>
            <a:r>
              <a:rPr lang="en-US" sz="1900" dirty="0"/>
              <a:t>and a </a:t>
            </a:r>
            <a:r>
              <a:rPr lang="en-US" sz="1900" b="1" dirty="0">
                <a:solidFill>
                  <a:srgbClr val="C00000"/>
                </a:solidFill>
              </a:rPr>
              <a:t>Predicate</a:t>
            </a:r>
            <a:r>
              <a:rPr lang="en-US" sz="1900" dirty="0"/>
              <a:t> </a:t>
            </a:r>
            <a:r>
              <a:rPr lang="en-US" sz="1900" b="1" dirty="0">
                <a:solidFill>
                  <a:srgbClr val="7030A0"/>
                </a:solidFill>
              </a:rPr>
              <a:t>representing a User object </a:t>
            </a:r>
            <a:r>
              <a:rPr lang="en-US" sz="1900" dirty="0"/>
              <a:t>as argument from the method </a:t>
            </a:r>
            <a:r>
              <a:rPr lang="en-US" sz="1900" b="1" dirty="0">
                <a:solidFill>
                  <a:srgbClr val="C00000"/>
                </a:solidFill>
              </a:rPr>
              <a:t>main()</a:t>
            </a:r>
          </a:p>
          <a:p>
            <a:pPr lvl="1"/>
            <a:endParaRPr lang="en-US" sz="1900" dirty="0"/>
          </a:p>
          <a:p>
            <a:pPr lvl="1"/>
            <a:r>
              <a:rPr lang="en-US" sz="1900" dirty="0"/>
              <a:t>This </a:t>
            </a:r>
            <a:r>
              <a:rPr lang="en-US" sz="1900" b="1" dirty="0">
                <a:solidFill>
                  <a:srgbClr val="7030A0"/>
                </a:solidFill>
              </a:rPr>
              <a:t>User</a:t>
            </a:r>
            <a:r>
              <a:rPr lang="en-US" sz="1900" dirty="0"/>
              <a:t> object will be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</a:rPr>
              <a:t>new User(“</a:t>
            </a: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</a:rPr>
              <a:t>Amit”,”admin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</a:rPr>
              <a:t>”)</a:t>
            </a:r>
          </a:p>
          <a:p>
            <a:pPr lvl="1"/>
            <a:endParaRPr lang="en-US" sz="1900" dirty="0"/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It should check </a:t>
            </a:r>
            <a:r>
              <a:rPr lang="en-US" sz="1900" dirty="0"/>
              <a:t>whether </a:t>
            </a:r>
            <a:r>
              <a:rPr lang="en-US" sz="1900" b="1" dirty="0">
                <a:solidFill>
                  <a:srgbClr val="00B050"/>
                </a:solidFill>
              </a:rPr>
              <a:t>the List </a:t>
            </a:r>
            <a:r>
              <a:rPr lang="en-US" sz="1900" dirty="0"/>
              <a:t>contains </a:t>
            </a:r>
            <a:r>
              <a:rPr lang="en-US" sz="1900" b="1" dirty="0">
                <a:solidFill>
                  <a:srgbClr val="7030A0"/>
                </a:solidFill>
              </a:rPr>
              <a:t>the User </a:t>
            </a:r>
            <a:r>
              <a:rPr lang="en-US" sz="1900" dirty="0"/>
              <a:t>object </a:t>
            </a:r>
            <a:r>
              <a:rPr lang="en-US" sz="1900" b="1" dirty="0">
                <a:solidFill>
                  <a:srgbClr val="0070C0"/>
                </a:solidFill>
              </a:rPr>
              <a:t>represented</a:t>
            </a:r>
            <a:r>
              <a:rPr lang="en-US" sz="1900" dirty="0"/>
              <a:t> by the </a:t>
            </a:r>
            <a:r>
              <a:rPr lang="en-US" sz="1900" b="1" dirty="0">
                <a:solidFill>
                  <a:srgbClr val="C00000"/>
                </a:solidFill>
              </a:rPr>
              <a:t>Predicate</a:t>
            </a:r>
            <a:r>
              <a:rPr lang="en-US" sz="1900" dirty="0"/>
              <a:t> or not.</a:t>
            </a:r>
          </a:p>
          <a:p>
            <a:endParaRPr lang="en-US" sz="2400" dirty="0"/>
          </a:p>
          <a:p>
            <a:pPr lvl="1"/>
            <a:r>
              <a:rPr lang="en-US" sz="1900" dirty="0"/>
              <a:t>If that </a:t>
            </a:r>
            <a:r>
              <a:rPr lang="en-US" sz="1900" b="1" dirty="0">
                <a:solidFill>
                  <a:srgbClr val="7030A0"/>
                </a:solidFill>
              </a:rPr>
              <a:t>User</a:t>
            </a:r>
            <a:r>
              <a:rPr lang="en-US" sz="1900" dirty="0"/>
              <a:t> is present it should return </a:t>
            </a:r>
            <a:r>
              <a:rPr lang="en-US" sz="1900" b="1" dirty="0">
                <a:solidFill>
                  <a:schemeClr val="tx2"/>
                </a:solidFill>
              </a:rPr>
              <a:t>true</a:t>
            </a:r>
            <a:r>
              <a:rPr lang="en-US" sz="1900" dirty="0"/>
              <a:t> , otherwise it should return </a:t>
            </a:r>
            <a:r>
              <a:rPr lang="en-US" sz="1900" b="1" dirty="0">
                <a:solidFill>
                  <a:schemeClr val="tx2"/>
                </a:solidFill>
              </a:rPr>
              <a:t>false</a:t>
            </a:r>
            <a:r>
              <a:rPr lang="en-US" sz="1900" dirty="0">
                <a:solidFill>
                  <a:schemeClr val="tx2"/>
                </a:solidFill>
              </a:rPr>
              <a:t>.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Make necessary changes </a:t>
            </a:r>
            <a:r>
              <a:rPr lang="en-US" sz="2400" dirty="0"/>
              <a:t>wherever </a:t>
            </a:r>
            <a:r>
              <a:rPr lang="en-US" sz="2400" b="1" dirty="0">
                <a:solidFill>
                  <a:srgbClr val="C00000"/>
                </a:solidFill>
              </a:rPr>
              <a:t>required</a:t>
            </a:r>
            <a:r>
              <a:rPr lang="en-US" sz="2400" dirty="0"/>
              <a:t> in the </a:t>
            </a:r>
            <a:r>
              <a:rPr lang="en-US" sz="2400" b="1" dirty="0">
                <a:solidFill>
                  <a:srgbClr val="0070C0"/>
                </a:solidFill>
              </a:rPr>
              <a:t>code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>
              <a:buNone/>
            </a:pPr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First of all we </a:t>
            </a:r>
            <a:r>
              <a:rPr lang="en-US" sz="2400" dirty="0"/>
              <a:t>will have to </a:t>
            </a:r>
            <a:r>
              <a:rPr lang="en-US" sz="2400" b="1" dirty="0">
                <a:solidFill>
                  <a:srgbClr val="C00000"/>
                </a:solidFill>
              </a:rPr>
              <a:t>override </a:t>
            </a:r>
            <a:r>
              <a:rPr lang="en-US" sz="2400" dirty="0"/>
              <a:t>the method </a:t>
            </a:r>
            <a:r>
              <a:rPr lang="en-US" sz="2400" b="1" dirty="0">
                <a:solidFill>
                  <a:srgbClr val="7030A0"/>
                </a:solidFill>
              </a:rPr>
              <a:t>equals() </a:t>
            </a:r>
            <a:r>
              <a:rPr lang="en-US" sz="2400" dirty="0"/>
              <a:t>in the </a:t>
            </a:r>
            <a:r>
              <a:rPr lang="en-US" sz="2400" b="1" dirty="0">
                <a:solidFill>
                  <a:srgbClr val="7030A0"/>
                </a:solidFill>
              </a:rPr>
              <a:t>User</a:t>
            </a:r>
            <a:r>
              <a:rPr lang="en-US" sz="2400" dirty="0"/>
              <a:t> class 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This is because </a:t>
            </a:r>
            <a:r>
              <a:rPr lang="en-US" sz="2400" dirty="0"/>
              <a:t>when two </a:t>
            </a:r>
            <a:r>
              <a:rPr lang="en-US" sz="2400" b="1" dirty="0">
                <a:solidFill>
                  <a:srgbClr val="7030A0"/>
                </a:solidFill>
              </a:rPr>
              <a:t>User</a:t>
            </a:r>
            <a:r>
              <a:rPr lang="en-US" sz="2400" dirty="0"/>
              <a:t> objects will be </a:t>
            </a:r>
            <a:r>
              <a:rPr lang="en-US" sz="2400" b="1" dirty="0">
                <a:solidFill>
                  <a:srgbClr val="00B050"/>
                </a:solidFill>
              </a:rPr>
              <a:t>compared</a:t>
            </a:r>
            <a:r>
              <a:rPr lang="en-US" sz="2400" dirty="0"/>
              <a:t> , then </a:t>
            </a:r>
            <a:r>
              <a:rPr lang="en-US" sz="2400" b="1" dirty="0">
                <a:solidFill>
                  <a:srgbClr val="0070C0"/>
                </a:solidFill>
              </a:rPr>
              <a:t>equals() </a:t>
            </a:r>
            <a:r>
              <a:rPr lang="en-US" sz="2400" dirty="0"/>
              <a:t>method of our </a:t>
            </a:r>
            <a:r>
              <a:rPr lang="en-US" sz="2400" b="1" dirty="0">
                <a:solidFill>
                  <a:srgbClr val="7030A0"/>
                </a:solidFill>
              </a:rPr>
              <a:t>User</a:t>
            </a:r>
            <a:r>
              <a:rPr lang="en-US" sz="2400" dirty="0"/>
              <a:t> class will be called.</a:t>
            </a:r>
          </a:p>
          <a:p>
            <a:pPr lvl="1"/>
            <a:endParaRPr lang="en-US" sz="1900" dirty="0"/>
          </a:p>
          <a:p>
            <a:pPr lvl="1">
              <a:buNone/>
            </a:pPr>
            <a:endParaRPr lang="en-US" sz="1900" b="1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>
              <a:buNone/>
            </a:pPr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674415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java.util.function.Predicate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.*;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User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private String name, role;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User(String a, String b) {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name = a;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role = b;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String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getRole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{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return role;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String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getName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{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return name;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equals(Object 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User other=(User)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name.equals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(other.name) &amp;&amp; 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role.equals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other.role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}  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{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return "User Name : " + name + ", Role :" + role;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sz="1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878958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PredicateExample5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List&lt;User&gt; users =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(new User("Deepak", "admin"),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	new User("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Akanksha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"employee"),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	new User("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Raunak","member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	new User("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 "admin"),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	new User("Ravi", "employee"),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		new User("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Ajit","employee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findUser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(users,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    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Predicate.isEqual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(new User(“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Amit","admin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"))));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findUser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(List&lt;User&gt; users,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            Predicate&lt;User&gt; p)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for (User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 users)     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if (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(user))         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return true;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return false;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16" y="5773183"/>
            <a:ext cx="214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en-IN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Predefined Functional Interfaces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Java 8</a:t>
            </a:r>
            <a:r>
              <a:rPr lang="en-IN" sz="2400" dirty="0"/>
              <a:t> has </a:t>
            </a:r>
            <a:r>
              <a:rPr lang="en-IN" sz="2400" b="1" dirty="0">
                <a:solidFill>
                  <a:srgbClr val="00B050"/>
                </a:solidFill>
              </a:rPr>
              <a:t>introduced</a:t>
            </a:r>
            <a:r>
              <a:rPr lang="en-IN" sz="2400" dirty="0"/>
              <a:t> a set of </a:t>
            </a:r>
            <a:r>
              <a:rPr lang="en-IN" sz="2400" b="1" dirty="0">
                <a:solidFill>
                  <a:srgbClr val="C00000"/>
                </a:solidFill>
              </a:rPr>
              <a:t>functional interfaces </a:t>
            </a:r>
            <a:r>
              <a:rPr lang="en-IN" sz="2400" dirty="0"/>
              <a:t>designed for </a:t>
            </a:r>
            <a:r>
              <a:rPr lang="en-IN" sz="2400" b="1" i="1" dirty="0">
                <a:solidFill>
                  <a:srgbClr val="7030A0"/>
                </a:solidFill>
              </a:rPr>
              <a:t>commonly occurring use cases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For example , </a:t>
            </a:r>
            <a:r>
              <a:rPr lang="en-IN" sz="2400" b="1" dirty="0">
                <a:solidFill>
                  <a:srgbClr val="00B050"/>
                </a:solidFill>
              </a:rPr>
              <a:t>testing a condition 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processing some object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applying operation on some value and returning a result </a:t>
            </a:r>
            <a:r>
              <a:rPr lang="en-IN" sz="2400" dirty="0"/>
              <a:t>etc.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All these </a:t>
            </a:r>
            <a:r>
              <a:rPr lang="en-IN" sz="2400" b="1" dirty="0">
                <a:solidFill>
                  <a:srgbClr val="7030A0"/>
                </a:solidFill>
              </a:rPr>
              <a:t>predefined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functional interfaces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00B050"/>
                </a:solidFill>
              </a:rPr>
              <a:t>present</a:t>
            </a:r>
            <a:r>
              <a:rPr lang="en-IN" sz="2400" dirty="0"/>
              <a:t> in the package </a:t>
            </a:r>
            <a:r>
              <a:rPr lang="en-IN" sz="2400" b="1" dirty="0" err="1">
                <a:solidFill>
                  <a:srgbClr val="C00000"/>
                </a:solidFill>
              </a:rPr>
              <a:t>java.util.function</a:t>
            </a:r>
            <a:r>
              <a:rPr lang="en-IN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Some Popular Predefined Functional Interfaces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package </a:t>
            </a:r>
            <a:r>
              <a:rPr lang="en-IN" sz="2400" b="1" dirty="0" err="1">
                <a:solidFill>
                  <a:srgbClr val="C00000"/>
                </a:solidFill>
              </a:rPr>
              <a:t>java.util.function</a:t>
            </a:r>
            <a:r>
              <a:rPr lang="en-IN" sz="2400" dirty="0"/>
              <a:t> contains around </a:t>
            </a:r>
            <a:r>
              <a:rPr lang="en-IN" sz="2400" b="1" u="sng" dirty="0">
                <a:solidFill>
                  <a:schemeClr val="bg2">
                    <a:lumMod val="50000"/>
                  </a:schemeClr>
                </a:solidFill>
              </a:rPr>
              <a:t>43 </a:t>
            </a:r>
            <a:r>
              <a:rPr lang="en-IN" sz="2400" b="1" dirty="0">
                <a:solidFill>
                  <a:srgbClr val="7030A0"/>
                </a:solidFill>
              </a:rPr>
              <a:t>predefined </a:t>
            </a:r>
            <a:r>
              <a:rPr lang="en-IN" sz="2400" b="1" dirty="0">
                <a:solidFill>
                  <a:srgbClr val="C00000"/>
                </a:solidFill>
              </a:rPr>
              <a:t>functional interfaces 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However</a:t>
            </a:r>
            <a:r>
              <a:rPr lang="en-US" sz="2400" dirty="0"/>
              <a:t>, in </a:t>
            </a:r>
            <a:r>
              <a:rPr lang="en-US" sz="2400" b="1" dirty="0">
                <a:solidFill>
                  <a:srgbClr val="00B050"/>
                </a:solidFill>
              </a:rPr>
              <a:t>regular programming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7030A0"/>
                </a:solidFill>
              </a:rPr>
              <a:t>most commonly </a:t>
            </a:r>
            <a:r>
              <a:rPr lang="en-US" sz="2400" dirty="0"/>
              <a:t>used </a:t>
            </a:r>
            <a:r>
              <a:rPr lang="en-US" sz="2400" b="1" dirty="0">
                <a:solidFill>
                  <a:srgbClr val="C00000"/>
                </a:solidFill>
              </a:rPr>
              <a:t>functional interfaces </a:t>
            </a:r>
            <a:r>
              <a:rPr lang="en-US" sz="2400" dirty="0"/>
              <a:t>are:</a:t>
            </a:r>
          </a:p>
          <a:p>
            <a:pPr lvl="1"/>
            <a:endParaRPr lang="en-US" sz="1900" dirty="0"/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Predicate</a:t>
            </a:r>
          </a:p>
          <a:p>
            <a:pPr lvl="1"/>
            <a:r>
              <a:rPr lang="en-US" sz="1900" b="1" dirty="0">
                <a:solidFill>
                  <a:srgbClr val="00B050"/>
                </a:solidFill>
              </a:rPr>
              <a:t>Function</a:t>
            </a: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Consumer</a:t>
            </a:r>
          </a:p>
          <a:p>
            <a:pPr marL="274320" lvl="1" indent="0"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Predicate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7030A0"/>
                </a:solidFill>
              </a:rPr>
              <a:t>predicate</a:t>
            </a:r>
            <a:r>
              <a:rPr lang="en-IN" sz="2400" dirty="0"/>
              <a:t> is a </a:t>
            </a:r>
            <a:r>
              <a:rPr lang="en-IN" sz="2400" b="1" dirty="0">
                <a:solidFill>
                  <a:srgbClr val="00B050"/>
                </a:solidFill>
              </a:rPr>
              <a:t>statement</a:t>
            </a:r>
            <a:r>
              <a:rPr lang="en-IN" sz="2400" dirty="0"/>
              <a:t> that may be </a:t>
            </a:r>
            <a:r>
              <a:rPr lang="en-IN" sz="2400" b="1" dirty="0">
                <a:solidFill>
                  <a:srgbClr val="0070C0"/>
                </a:solidFill>
              </a:rPr>
              <a:t>true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0070C0"/>
                </a:solidFill>
              </a:rPr>
              <a:t>false </a:t>
            </a:r>
            <a:r>
              <a:rPr lang="en-IN" sz="2400" b="1" dirty="0">
                <a:solidFill>
                  <a:schemeClr val="tx2"/>
                </a:solidFill>
              </a:rPr>
              <a:t>depending</a:t>
            </a:r>
            <a:r>
              <a:rPr lang="en-IN" sz="2400" dirty="0"/>
              <a:t> on the </a:t>
            </a:r>
            <a:r>
              <a:rPr lang="en-IN" sz="2400" b="1" dirty="0">
                <a:solidFill>
                  <a:srgbClr val="0070C0"/>
                </a:solidFill>
              </a:rPr>
              <a:t>values</a:t>
            </a:r>
            <a:r>
              <a:rPr lang="en-IN" sz="2400" dirty="0"/>
              <a:t> of its </a:t>
            </a:r>
            <a:r>
              <a:rPr lang="en-IN" sz="2400" b="1" dirty="0">
                <a:solidFill>
                  <a:schemeClr val="tx2"/>
                </a:solidFill>
              </a:rPr>
              <a:t>variables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In </a:t>
            </a:r>
            <a:r>
              <a:rPr lang="en-IN" sz="2400" b="1" dirty="0">
                <a:solidFill>
                  <a:srgbClr val="0070C0"/>
                </a:solidFill>
              </a:rPr>
              <a:t>Java 8</a:t>
            </a:r>
            <a:r>
              <a:rPr lang="en-IN" sz="2400" dirty="0"/>
              <a:t>,  </a:t>
            </a:r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dirty="0"/>
              <a:t> is a </a:t>
            </a:r>
            <a:r>
              <a:rPr lang="en-IN" sz="2400" b="1" dirty="0">
                <a:solidFill>
                  <a:srgbClr val="C00000"/>
                </a:solidFill>
              </a:rPr>
              <a:t>functional interface </a:t>
            </a:r>
            <a:r>
              <a:rPr lang="en-IN" sz="2400" dirty="0"/>
              <a:t>that can be </a:t>
            </a:r>
            <a:r>
              <a:rPr lang="en-IN" sz="2400" b="1" dirty="0">
                <a:solidFill>
                  <a:srgbClr val="00B050"/>
                </a:solidFill>
              </a:rPr>
              <a:t>used anywhere </a:t>
            </a:r>
            <a:r>
              <a:rPr lang="en-IN" sz="2400" dirty="0"/>
              <a:t>we </a:t>
            </a:r>
            <a:r>
              <a:rPr lang="en-IN" sz="2400" b="1" dirty="0">
                <a:solidFill>
                  <a:srgbClr val="7030A0"/>
                </a:solidFill>
              </a:rPr>
              <a:t>need to evaluate </a:t>
            </a:r>
            <a:r>
              <a:rPr lang="en-IN" sz="2400" dirty="0"/>
              <a:t>a </a:t>
            </a:r>
            <a:r>
              <a:rPr lang="en-IN" sz="2400" b="1" dirty="0" err="1">
                <a:solidFill>
                  <a:srgbClr val="002060"/>
                </a:solidFill>
              </a:rPr>
              <a:t>boolean</a:t>
            </a:r>
            <a:r>
              <a:rPr lang="en-IN" sz="2400" dirty="0"/>
              <a:t> condition.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Predicate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It takes </a:t>
            </a:r>
            <a:r>
              <a:rPr lang="en-US" sz="2400" dirty="0"/>
              <a:t>an </a:t>
            </a:r>
            <a:r>
              <a:rPr lang="en-US" sz="2400" b="1" dirty="0">
                <a:solidFill>
                  <a:srgbClr val="7030A0"/>
                </a:solidFill>
              </a:rPr>
              <a:t>object</a:t>
            </a:r>
            <a:r>
              <a:rPr lang="en-US" sz="2400" dirty="0"/>
              <a:t> as </a:t>
            </a:r>
            <a:r>
              <a:rPr lang="en-US" sz="2400" b="1" dirty="0">
                <a:solidFill>
                  <a:schemeClr val="tx2"/>
                </a:solidFill>
              </a:rPr>
              <a:t>argument </a:t>
            </a:r>
            <a:r>
              <a:rPr lang="en-US" sz="2400" dirty="0"/>
              <a:t>and returns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002060"/>
                </a:solidFill>
              </a:rPr>
              <a:t>false </a:t>
            </a:r>
            <a:r>
              <a:rPr lang="en-US" sz="2400" dirty="0"/>
              <a:t>depending on </a:t>
            </a:r>
            <a:r>
              <a:rPr lang="en-US" sz="2400" b="1" dirty="0">
                <a:solidFill>
                  <a:srgbClr val="0070C0"/>
                </a:solidFill>
              </a:rPr>
              <a:t>some condition.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It’s</a:t>
            </a:r>
            <a:r>
              <a:rPr lang="en-US" sz="2400" b="1" dirty="0">
                <a:solidFill>
                  <a:srgbClr val="7030A0"/>
                </a:solidFill>
              </a:rPr>
              <a:t> common use cases </a:t>
            </a:r>
            <a:r>
              <a:rPr lang="en-US" sz="2400" dirty="0"/>
              <a:t>are:</a:t>
            </a:r>
          </a:p>
          <a:p>
            <a:pPr lvl="1"/>
            <a:endParaRPr lang="en-IN" sz="1900" dirty="0"/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Find</a:t>
            </a:r>
            <a:r>
              <a:rPr lang="en-IN" sz="1900" dirty="0"/>
              <a:t> </a:t>
            </a:r>
            <a:r>
              <a:rPr lang="en-IN" sz="1900" b="1" dirty="0">
                <a:solidFill>
                  <a:srgbClr val="0070C0"/>
                </a:solidFill>
              </a:rPr>
              <a:t>all children </a:t>
            </a:r>
            <a:r>
              <a:rPr lang="en-IN" sz="1900" dirty="0"/>
              <a:t>who were </a:t>
            </a:r>
            <a:r>
              <a:rPr lang="en-IN" sz="1900" b="1" dirty="0">
                <a:solidFill>
                  <a:srgbClr val="00B050"/>
                </a:solidFill>
              </a:rPr>
              <a:t>born</a:t>
            </a:r>
            <a:r>
              <a:rPr lang="en-IN" sz="1900" dirty="0"/>
              <a:t> after a </a:t>
            </a:r>
            <a:r>
              <a:rPr lang="en-IN" sz="1900" b="1" dirty="0">
                <a:solidFill>
                  <a:srgbClr val="C00000"/>
                </a:solidFill>
              </a:rPr>
              <a:t>particular date</a:t>
            </a:r>
            <a:r>
              <a:rPr lang="en-IN" sz="1900" dirty="0"/>
              <a:t>.</a:t>
            </a:r>
          </a:p>
          <a:p>
            <a:pPr lvl="1"/>
            <a:endParaRPr lang="en-IN" sz="1900" dirty="0"/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Pizzas</a:t>
            </a:r>
            <a:r>
              <a:rPr lang="en-IN" sz="1900" dirty="0"/>
              <a:t> ordered at a </a:t>
            </a:r>
            <a:r>
              <a:rPr lang="en-IN" sz="1900" b="1" dirty="0">
                <a:solidFill>
                  <a:srgbClr val="C00000"/>
                </a:solidFill>
              </a:rPr>
              <a:t>specific time</a:t>
            </a:r>
          </a:p>
          <a:p>
            <a:pPr lvl="1"/>
            <a:endParaRPr lang="en-IN" sz="1900" dirty="0"/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Employees greater than </a:t>
            </a:r>
            <a:r>
              <a:rPr lang="en-IN" sz="1900" dirty="0"/>
              <a:t>certain </a:t>
            </a:r>
            <a:r>
              <a:rPr lang="en-IN" sz="1900" b="1" dirty="0">
                <a:solidFill>
                  <a:srgbClr val="C00000"/>
                </a:solidFill>
              </a:rPr>
              <a:t>age</a:t>
            </a:r>
            <a:r>
              <a:rPr lang="en-IN" sz="1900" dirty="0"/>
              <a:t> and </a:t>
            </a:r>
            <a:r>
              <a:rPr lang="en-IN" sz="1900" b="1" dirty="0">
                <a:solidFill>
                  <a:srgbClr val="00B050"/>
                </a:solidFill>
              </a:rPr>
              <a:t>so on</a:t>
            </a:r>
            <a:r>
              <a:rPr lang="en-IN" sz="1900" dirty="0"/>
              <a:t>..</a:t>
            </a:r>
          </a:p>
          <a:p>
            <a:endParaRPr lang="en-IN" sz="2400" b="1" dirty="0">
              <a:solidFill>
                <a:srgbClr val="0070C0"/>
              </a:solidFill>
            </a:endParaRPr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Predicate Members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dirty="0"/>
              <a:t> contains</a:t>
            </a:r>
            <a:r>
              <a:rPr lang="en-IN" sz="2400" dirty="0">
                <a:solidFill>
                  <a:srgbClr val="002060"/>
                </a:solidFill>
              </a:rPr>
              <a:t> </a:t>
            </a:r>
            <a:r>
              <a:rPr lang="en-IN" sz="2400" b="1" dirty="0">
                <a:solidFill>
                  <a:srgbClr val="002060"/>
                </a:solidFill>
              </a:rPr>
              <a:t>5</a:t>
            </a:r>
            <a:r>
              <a:rPr lang="en-IN" sz="2400" dirty="0">
                <a:solidFill>
                  <a:srgbClr val="002060"/>
                </a:solidFill>
              </a:rPr>
              <a:t> </a:t>
            </a:r>
            <a:r>
              <a:rPr lang="en-IN" sz="2400" b="1" dirty="0">
                <a:solidFill>
                  <a:srgbClr val="7030A0"/>
                </a:solidFill>
              </a:rPr>
              <a:t>methods</a:t>
            </a:r>
            <a:r>
              <a:rPr lang="en-IN" sz="2400" dirty="0"/>
              <a:t> and they are:</a:t>
            </a:r>
          </a:p>
          <a:p>
            <a:pPr lvl="1"/>
            <a:endParaRPr lang="en-IN" sz="1900" dirty="0"/>
          </a:p>
          <a:p>
            <a:pPr lvl="1"/>
            <a:r>
              <a:rPr lang="en-IN" sz="1900" b="1" dirty="0">
                <a:solidFill>
                  <a:srgbClr val="00B050"/>
                </a:solidFill>
              </a:rPr>
              <a:t>test()</a:t>
            </a:r>
          </a:p>
          <a:p>
            <a:pPr lvl="1"/>
            <a:r>
              <a:rPr lang="en-IN" sz="1900" b="1" dirty="0">
                <a:solidFill>
                  <a:srgbClr val="C00000"/>
                </a:solidFill>
              </a:rPr>
              <a:t>and()</a:t>
            </a:r>
          </a:p>
          <a:p>
            <a:pPr lvl="1"/>
            <a:r>
              <a:rPr lang="en-IN" sz="1900" b="1" dirty="0">
                <a:solidFill>
                  <a:srgbClr val="C00000"/>
                </a:solidFill>
              </a:rPr>
              <a:t>or()</a:t>
            </a:r>
          </a:p>
          <a:p>
            <a:pPr lvl="1"/>
            <a:r>
              <a:rPr lang="en-IN" sz="1900" b="1" dirty="0">
                <a:solidFill>
                  <a:srgbClr val="C00000"/>
                </a:solidFill>
              </a:rPr>
              <a:t>negate()</a:t>
            </a:r>
          </a:p>
          <a:p>
            <a:pPr lvl="1"/>
            <a:r>
              <a:rPr lang="en-US" sz="1900" b="1" dirty="0" err="1">
                <a:solidFill>
                  <a:srgbClr val="C00000"/>
                </a:solidFill>
              </a:rPr>
              <a:t>isEqual</a:t>
            </a:r>
            <a:r>
              <a:rPr lang="en-US" sz="1900" b="1" dirty="0">
                <a:solidFill>
                  <a:srgbClr val="C00000"/>
                </a:solidFill>
              </a:rPr>
              <a:t>()</a:t>
            </a:r>
            <a:endParaRPr lang="en-IN" sz="19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method </a:t>
            </a:r>
            <a:r>
              <a:rPr lang="en-US" sz="2400" b="1" dirty="0">
                <a:solidFill>
                  <a:srgbClr val="0070C0"/>
                </a:solidFill>
              </a:rPr>
              <a:t>test() </a:t>
            </a:r>
            <a:r>
              <a:rPr lang="en-US" sz="2400" dirty="0"/>
              <a:t>is an </a:t>
            </a:r>
            <a:r>
              <a:rPr lang="en-US" sz="2400" b="1" dirty="0">
                <a:solidFill>
                  <a:srgbClr val="00B050"/>
                </a:solidFill>
              </a:rPr>
              <a:t>abstract method </a:t>
            </a:r>
            <a:r>
              <a:rPr lang="en-US" sz="2400" dirty="0"/>
              <a:t>while others are </a:t>
            </a:r>
            <a:r>
              <a:rPr lang="en-US" sz="2400" b="1" dirty="0">
                <a:solidFill>
                  <a:srgbClr val="C00000"/>
                </a:solidFill>
              </a:rPr>
              <a:t>default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C00000"/>
                </a:solidFill>
              </a:rPr>
              <a:t>static</a:t>
            </a:r>
            <a:r>
              <a:rPr lang="en-US" sz="2400" dirty="0"/>
              <a:t>.</a:t>
            </a: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Prototype Of test()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Following</a:t>
            </a:r>
            <a:r>
              <a:rPr lang="en-US" sz="2400" dirty="0"/>
              <a:t> is the </a:t>
            </a:r>
            <a:r>
              <a:rPr lang="en-US" sz="2400" b="1" dirty="0">
                <a:solidFill>
                  <a:srgbClr val="00B050"/>
                </a:solidFill>
              </a:rPr>
              <a:t>prototype</a:t>
            </a:r>
            <a:r>
              <a:rPr lang="en-US" sz="2400" dirty="0"/>
              <a:t> of the method </a:t>
            </a:r>
            <a:r>
              <a:rPr lang="en-US" sz="2400" b="1" dirty="0">
                <a:solidFill>
                  <a:srgbClr val="0070C0"/>
                </a:solidFill>
              </a:rPr>
              <a:t>test() </a:t>
            </a:r>
            <a:r>
              <a:rPr lang="en-US" sz="2400" dirty="0"/>
              <a:t>as </a:t>
            </a:r>
            <a:r>
              <a:rPr lang="en-US" sz="2400" b="1" dirty="0">
                <a:solidFill>
                  <a:schemeClr val="tx2"/>
                </a:solidFill>
              </a:rPr>
              <a:t>declared</a:t>
            </a:r>
            <a:r>
              <a:rPr lang="en-US" sz="2400" dirty="0"/>
              <a:t> in the interface </a:t>
            </a:r>
            <a:r>
              <a:rPr lang="en-US" sz="2400" b="1" dirty="0">
                <a:solidFill>
                  <a:srgbClr val="C00000"/>
                </a:solidFill>
              </a:rPr>
              <a:t>Predicate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As we can observe </a:t>
            </a:r>
            <a:r>
              <a:rPr lang="en-US" sz="2400" dirty="0"/>
              <a:t>the method </a:t>
            </a:r>
            <a:r>
              <a:rPr lang="en-US" sz="2400" b="1" dirty="0">
                <a:solidFill>
                  <a:srgbClr val="0070C0"/>
                </a:solidFill>
              </a:rPr>
              <a:t>test() </a:t>
            </a:r>
            <a:r>
              <a:rPr lang="en-US" sz="2400" dirty="0"/>
              <a:t>accepts an </a:t>
            </a:r>
            <a:r>
              <a:rPr lang="en-US" sz="2400" b="1" dirty="0">
                <a:solidFill>
                  <a:schemeClr val="tx2"/>
                </a:solidFill>
              </a:rPr>
              <a:t>argument</a:t>
            </a:r>
            <a:r>
              <a:rPr lang="en-US" sz="2400" dirty="0"/>
              <a:t> of type </a:t>
            </a:r>
            <a:r>
              <a:rPr lang="en-US" sz="2400" b="1" u="sng" dirty="0">
                <a:solidFill>
                  <a:srgbClr val="0070C0"/>
                </a:solidFill>
              </a:rPr>
              <a:t>T </a:t>
            </a:r>
            <a:r>
              <a:rPr lang="en-US" sz="2400" dirty="0"/>
              <a:t>and returns a </a:t>
            </a:r>
            <a:r>
              <a:rPr lang="en-US" sz="2400" b="1" dirty="0" err="1">
                <a:solidFill>
                  <a:srgbClr val="002060"/>
                </a:solidFill>
              </a:rPr>
              <a:t>boolean</a:t>
            </a:r>
            <a:r>
              <a:rPr lang="en-US" sz="2400" dirty="0"/>
              <a:t> value.</a:t>
            </a:r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000372"/>
            <a:ext cx="277992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test(T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5158</TotalTime>
  <Words>2846</Words>
  <Application>Microsoft Office PowerPoint</Application>
  <PresentationFormat>On-screen Show (4:3)</PresentationFormat>
  <Paragraphs>531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Pre-defined functional interfaces-Part 1</vt:lpstr>
      <vt:lpstr>Today’s Agenda</vt:lpstr>
      <vt:lpstr>Predefined Functional Interfaces</vt:lpstr>
      <vt:lpstr>Some Popular Predefined Functional Interfaces</vt:lpstr>
      <vt:lpstr>Predicate</vt:lpstr>
      <vt:lpstr>Predicate</vt:lpstr>
      <vt:lpstr>Predicate Members</vt:lpstr>
      <vt:lpstr>Prototype Of test()</vt:lpstr>
      <vt:lpstr>The Argument Type T ?</vt:lpstr>
      <vt:lpstr>Example 1</vt:lpstr>
      <vt:lpstr>Complete Code</vt:lpstr>
      <vt:lpstr>Quiz</vt:lpstr>
      <vt:lpstr>Example 2</vt:lpstr>
      <vt:lpstr>Complete Code</vt:lpstr>
      <vt:lpstr>Example 3</vt:lpstr>
      <vt:lpstr>Complete Code</vt:lpstr>
      <vt:lpstr>Chaining Predicates</vt:lpstr>
      <vt:lpstr>The Method and( )</vt:lpstr>
      <vt:lpstr>The Method or( )</vt:lpstr>
      <vt:lpstr>Example 4</vt:lpstr>
      <vt:lpstr>Complete Code</vt:lpstr>
      <vt:lpstr>Example 5</vt:lpstr>
      <vt:lpstr>Example 5</vt:lpstr>
      <vt:lpstr>Example 5</vt:lpstr>
      <vt:lpstr>Complete Code</vt:lpstr>
      <vt:lpstr>Complete Code</vt:lpstr>
      <vt:lpstr>Complete Code</vt:lpstr>
      <vt:lpstr>The Method negate( )</vt:lpstr>
      <vt:lpstr>Example 6</vt:lpstr>
      <vt:lpstr>The Method isEqual( )</vt:lpstr>
      <vt:lpstr>Example 7</vt:lpstr>
      <vt:lpstr>Example 8</vt:lpstr>
      <vt:lpstr>Solution</vt:lpstr>
      <vt:lpstr>Complete Code</vt:lpstr>
      <vt:lpstr>Complete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571</cp:revision>
  <dcterms:created xsi:type="dcterms:W3CDTF">2012-06-21T20:06:10Z</dcterms:created>
  <dcterms:modified xsi:type="dcterms:W3CDTF">2022-01-28T07:22:38Z</dcterms:modified>
</cp:coreProperties>
</file>