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1169" r:id="rId2"/>
    <p:sldId id="256" r:id="rId3"/>
    <p:sldId id="257" r:id="rId4"/>
    <p:sldId id="492" r:id="rId5"/>
    <p:sldId id="541" r:id="rId6"/>
    <p:sldId id="493" r:id="rId7"/>
    <p:sldId id="494" r:id="rId8"/>
    <p:sldId id="497" r:id="rId9"/>
    <p:sldId id="504" r:id="rId10"/>
    <p:sldId id="503" r:id="rId11"/>
    <p:sldId id="542" r:id="rId12"/>
    <p:sldId id="499" r:id="rId13"/>
    <p:sldId id="544" r:id="rId14"/>
    <p:sldId id="543" r:id="rId15"/>
    <p:sldId id="545" r:id="rId16"/>
    <p:sldId id="512" r:id="rId17"/>
    <p:sldId id="515" r:id="rId18"/>
    <p:sldId id="1218" r:id="rId19"/>
    <p:sldId id="1216" r:id="rId20"/>
    <p:sldId id="1217" r:id="rId21"/>
    <p:sldId id="546" r:id="rId22"/>
    <p:sldId id="54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1C7AA2F-51EF-4362-A47C-6EAF14CD79EE}"/>
    <pc:docChg chg="undo custSel addSld delSld modSld">
      <pc:chgData name="Sharma Computer Academy" userId="08476b32c11f4418" providerId="LiveId" clId="{71C7AA2F-51EF-4362-A47C-6EAF14CD79EE}" dt="2021-01-08T16:32:24.261" v="214" actId="20577"/>
      <pc:docMkLst>
        <pc:docMk/>
      </pc:docMkLst>
      <pc:sldChg chg="modSp">
        <pc:chgData name="Sharma Computer Academy" userId="08476b32c11f4418" providerId="LiveId" clId="{71C7AA2F-51EF-4362-A47C-6EAF14CD79EE}" dt="2021-01-08T05:55:34.420" v="2" actId="207"/>
        <pc:sldMkLst>
          <pc:docMk/>
          <pc:sldMk cId="0" sldId="492"/>
        </pc:sldMkLst>
        <pc:spChg chg="mod">
          <ac:chgData name="Sharma Computer Academy" userId="08476b32c11f4418" providerId="LiveId" clId="{71C7AA2F-51EF-4362-A47C-6EAF14CD79EE}" dt="2021-01-08T05:55:34.420" v="2" actId="207"/>
          <ac:spMkLst>
            <pc:docMk/>
            <pc:sldMk cId="0" sldId="49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1C7AA2F-51EF-4362-A47C-6EAF14CD79EE}" dt="2021-01-08T06:00:48.796" v="6" actId="113"/>
        <pc:sldMkLst>
          <pc:docMk/>
          <pc:sldMk cId="0" sldId="497"/>
        </pc:sldMkLst>
        <pc:spChg chg="mod">
          <ac:chgData name="Sharma Computer Academy" userId="08476b32c11f4418" providerId="LiveId" clId="{71C7AA2F-51EF-4362-A47C-6EAF14CD79EE}" dt="2021-01-08T06:00:48.796" v="6" actId="113"/>
          <ac:spMkLst>
            <pc:docMk/>
            <pc:sldMk cId="0" sldId="49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35:52.145" v="29" actId="6549"/>
        <pc:sldMkLst>
          <pc:docMk/>
          <pc:sldMk cId="0" sldId="499"/>
        </pc:sldMkLst>
        <pc:spChg chg="mod">
          <ac:chgData name="Sharma Computer Academy" userId="08476b32c11f4418" providerId="LiveId" clId="{71C7AA2F-51EF-4362-A47C-6EAF14CD79EE}" dt="2021-01-08T06:35:52.145" v="29" actId="6549"/>
          <ac:spMkLst>
            <pc:docMk/>
            <pc:sldMk cId="0" sldId="4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7:04:59.700" v="184" actId="113"/>
        <pc:sldMkLst>
          <pc:docMk/>
          <pc:sldMk cId="0" sldId="504"/>
        </pc:sldMkLst>
        <pc:spChg chg="mod">
          <ac:chgData name="Sharma Computer Academy" userId="08476b32c11f4418" providerId="LiveId" clId="{71C7AA2F-51EF-4362-A47C-6EAF14CD79EE}" dt="2021-01-08T07:04:59.700" v="184" actId="113"/>
          <ac:spMkLst>
            <pc:docMk/>
            <pc:sldMk cId="0" sldId="50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41:52.413" v="110" actId="20577"/>
        <pc:sldMkLst>
          <pc:docMk/>
          <pc:sldMk cId="0" sldId="512"/>
        </pc:sldMkLst>
        <pc:spChg chg="mod">
          <ac:chgData name="Sharma Computer Academy" userId="08476b32c11f4418" providerId="LiveId" clId="{71C7AA2F-51EF-4362-A47C-6EAF14CD79EE}" dt="2021-01-08T06:41:52.413" v="110" actId="20577"/>
          <ac:spMkLst>
            <pc:docMk/>
            <pc:sldMk cId="0" sldId="51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43:44.847" v="145" actId="207"/>
        <pc:sldMkLst>
          <pc:docMk/>
          <pc:sldMk cId="0" sldId="515"/>
        </pc:sldMkLst>
        <pc:spChg chg="mod">
          <ac:chgData name="Sharma Computer Academy" userId="08476b32c11f4418" providerId="LiveId" clId="{71C7AA2F-51EF-4362-A47C-6EAF14CD79EE}" dt="2021-01-08T06:43:44.847" v="145" actId="207"/>
          <ac:spMkLst>
            <pc:docMk/>
            <pc:sldMk cId="0" sldId="515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71C7AA2F-51EF-4362-A47C-6EAF14CD79EE}" dt="2021-01-08T06:45:11.315" v="179" actId="47"/>
        <pc:sldMkLst>
          <pc:docMk/>
          <pc:sldMk cId="0" sldId="516"/>
        </pc:sldMkLst>
      </pc:sldChg>
      <pc:sldChg chg="modSp mod">
        <pc:chgData name="Sharma Computer Academy" userId="08476b32c11f4418" providerId="LiveId" clId="{71C7AA2F-51EF-4362-A47C-6EAF14CD79EE}" dt="2021-01-08T16:32:24.261" v="214" actId="20577"/>
        <pc:sldMkLst>
          <pc:docMk/>
          <pc:sldMk cId="0" sldId="542"/>
        </pc:sldMkLst>
        <pc:spChg chg="mod">
          <ac:chgData name="Sharma Computer Academy" userId="08476b32c11f4418" providerId="LiveId" clId="{71C7AA2F-51EF-4362-A47C-6EAF14CD79EE}" dt="2021-01-08T16:32:24.261" v="214" actId="20577"/>
          <ac:spMkLst>
            <pc:docMk/>
            <pc:sldMk cId="0" sldId="542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26:05.366" v="27" actId="6549"/>
        <pc:sldMkLst>
          <pc:docMk/>
          <pc:sldMk cId="0" sldId="543"/>
        </pc:sldMkLst>
        <pc:spChg chg="mod">
          <ac:chgData name="Sharma Computer Academy" userId="08476b32c11f4418" providerId="LiveId" clId="{71C7AA2F-51EF-4362-A47C-6EAF14CD79EE}" dt="2021-01-08T06:26:05.366" v="27" actId="6549"/>
          <ac:spMkLst>
            <pc:docMk/>
            <pc:sldMk cId="0" sldId="5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7:05:25.517" v="212" actId="20577"/>
        <pc:sldMkLst>
          <pc:docMk/>
          <pc:sldMk cId="0" sldId="544"/>
        </pc:sldMkLst>
        <pc:spChg chg="mod">
          <ac:chgData name="Sharma Computer Academy" userId="08476b32c11f4418" providerId="LiveId" clId="{71C7AA2F-51EF-4362-A47C-6EAF14CD79EE}" dt="2021-01-08T06:01:43.349" v="10" actId="113"/>
          <ac:spMkLst>
            <pc:docMk/>
            <pc:sldMk cId="0" sldId="544"/>
            <ac:spMk id="3" creationId="{00000000-0000-0000-0000-000000000000}"/>
          </ac:spMkLst>
        </pc:spChg>
        <pc:spChg chg="mod">
          <ac:chgData name="Sharma Computer Academy" userId="08476b32c11f4418" providerId="LiveId" clId="{71C7AA2F-51EF-4362-A47C-6EAF14CD79EE}" dt="2021-01-08T07:05:25.517" v="212" actId="20577"/>
          <ac:spMkLst>
            <pc:docMk/>
            <pc:sldMk cId="0" sldId="54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37:01.717" v="92" actId="113"/>
        <pc:sldMkLst>
          <pc:docMk/>
          <pc:sldMk cId="0" sldId="545"/>
        </pc:sldMkLst>
        <pc:spChg chg="mod">
          <ac:chgData name="Sharma Computer Academy" userId="08476b32c11f4418" providerId="LiveId" clId="{71C7AA2F-51EF-4362-A47C-6EAF14CD79EE}" dt="2021-01-08T06:37:01.717" v="92" actId="113"/>
          <ac:spMkLst>
            <pc:docMk/>
            <pc:sldMk cId="0" sldId="54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06:47:47.578" v="180" actId="20577"/>
        <pc:sldMkLst>
          <pc:docMk/>
          <pc:sldMk cId="0" sldId="546"/>
        </pc:sldMkLst>
        <pc:spChg chg="mod">
          <ac:chgData name="Sharma Computer Academy" userId="08476b32c11f4418" providerId="LiveId" clId="{71C7AA2F-51EF-4362-A47C-6EAF14CD79EE}" dt="2021-01-08T06:47:47.578" v="180" actId="20577"/>
          <ac:spMkLst>
            <pc:docMk/>
            <pc:sldMk cId="0" sldId="54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71C7AA2F-51EF-4362-A47C-6EAF14CD79EE}" dt="2021-01-08T16:32:15.223" v="213" actId="20577"/>
        <pc:sldMkLst>
          <pc:docMk/>
          <pc:sldMk cId="0" sldId="547"/>
        </pc:sldMkLst>
        <pc:spChg chg="mod">
          <ac:chgData name="Sharma Computer Academy" userId="08476b32c11f4418" providerId="LiveId" clId="{71C7AA2F-51EF-4362-A47C-6EAF14CD79EE}" dt="2021-01-08T16:32:15.223" v="213" actId="20577"/>
          <ac:spMkLst>
            <pc:docMk/>
            <pc:sldMk cId="0" sldId="547"/>
            <ac:spMk id="8" creationId="{00000000-0000-0000-0000-000000000000}"/>
          </ac:spMkLst>
        </pc:spChg>
      </pc:sldChg>
      <pc:sldChg chg="addSp modSp add mod modAnim">
        <pc:chgData name="Sharma Computer Academy" userId="08476b32c11f4418" providerId="LiveId" clId="{71C7AA2F-51EF-4362-A47C-6EAF14CD79EE}" dt="2021-01-08T06:44:41.406" v="178" actId="1035"/>
        <pc:sldMkLst>
          <pc:docMk/>
          <pc:sldMk cId="2073550454" sldId="1218"/>
        </pc:sldMkLst>
        <pc:spChg chg="add mod">
          <ac:chgData name="Sharma Computer Academy" userId="08476b32c11f4418" providerId="LiveId" clId="{71C7AA2F-51EF-4362-A47C-6EAF14CD79EE}" dt="2021-01-08T06:44:41.406" v="178" actId="1035"/>
          <ac:spMkLst>
            <pc:docMk/>
            <pc:sldMk cId="2073550454" sldId="1218"/>
            <ac:spMk id="5" creationId="{8211857F-F154-470A-A5EE-1AC3F337B8D1}"/>
          </ac:spMkLst>
        </pc:spChg>
        <pc:spChg chg="mod">
          <ac:chgData name="Sharma Computer Academy" userId="08476b32c11f4418" providerId="LiveId" clId="{71C7AA2F-51EF-4362-A47C-6EAF14CD79EE}" dt="2021-01-08T06:44:16.028" v="147" actId="20577"/>
          <ac:spMkLst>
            <pc:docMk/>
            <pc:sldMk cId="2073550454" sldId="1218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C5F4D22A-2CAB-410C-AF09-E3F9FC4B9B75}"/>
    <pc:docChg chg="modSld">
      <pc:chgData name="Sharma Computer Academy" userId="08476b32c11f4418" providerId="LiveId" clId="{C5F4D22A-2CAB-410C-AF09-E3F9FC4B9B75}" dt="2022-01-28T07:23:14.665" v="1" actId="20577"/>
      <pc:docMkLst>
        <pc:docMk/>
      </pc:docMkLst>
      <pc:sldChg chg="modSp mod">
        <pc:chgData name="Sharma Computer Academy" userId="08476b32c11f4418" providerId="LiveId" clId="{C5F4D22A-2CAB-410C-AF09-E3F9FC4B9B75}" dt="2022-01-28T07:23:14.665" v="1" actId="20577"/>
        <pc:sldMkLst>
          <pc:docMk/>
          <pc:sldMk cId="0" sldId="1169"/>
        </pc:sldMkLst>
        <pc:spChg chg="mod">
          <ac:chgData name="Sharma Computer Academy" userId="08476b32c11f4418" providerId="LiveId" clId="{C5F4D22A-2CAB-410C-AF09-E3F9FC4B9B75}" dt="2022-01-28T07:23:14.665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27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Pre-Defined Functional Interfaces-Part 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287244"/>
            <a:ext cx="88583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ConsumerExample2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Consumer&lt;List&lt;Integer&gt; &gt; modify = list -&gt;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for 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list.size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++)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list.set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2 *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list.get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));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};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Consumer&lt;List&lt;Integer&gt; &gt; display = list -&gt;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for (Integer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obj:list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};</a:t>
            </a:r>
          </a:p>
          <a:p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671690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list 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new Integer(2),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new Integer(1),new Integer(3));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modify.accept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(list);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display.accept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(list);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143380"/>
            <a:ext cx="107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Create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class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7030A0"/>
                </a:solidFill>
              </a:rPr>
              <a:t>Empl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2060"/>
                </a:solidFill>
              </a:rPr>
              <a:t>following members: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name </a:t>
            </a:r>
            <a:r>
              <a:rPr lang="en-US" sz="1900" dirty="0"/>
              <a:t>: A </a:t>
            </a:r>
            <a:r>
              <a:rPr lang="en-US" sz="1900" b="1" dirty="0">
                <a:solidFill>
                  <a:srgbClr val="7030A0"/>
                </a:solidFill>
              </a:rPr>
              <a:t>String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name</a:t>
            </a:r>
            <a:r>
              <a:rPr lang="en-US" sz="1900" dirty="0"/>
              <a:t> of employee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projectsDone</a:t>
            </a:r>
            <a:r>
              <a:rPr lang="en-US" sz="1900" dirty="0"/>
              <a:t>: An </a:t>
            </a:r>
            <a:r>
              <a:rPr lang="en-US" sz="1900" b="1" dirty="0" err="1">
                <a:solidFill>
                  <a:srgbClr val="7030A0"/>
                </a:solidFill>
              </a:rPr>
              <a:t>int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number of projects done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Provide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parameterized constructor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appropriate getter methods </a:t>
            </a:r>
            <a:r>
              <a:rPr lang="en-US" sz="2400" dirty="0"/>
              <a:t>in the class for </a:t>
            </a:r>
            <a:r>
              <a:rPr lang="en-US" sz="2400" b="1" dirty="0">
                <a:solidFill>
                  <a:srgbClr val="00B050"/>
                </a:solidFill>
              </a:rPr>
              <a:t>initializing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returning</a:t>
            </a:r>
            <a:r>
              <a:rPr lang="en-US" sz="2400" dirty="0"/>
              <a:t> values of </a:t>
            </a:r>
            <a:r>
              <a:rPr lang="en-US" sz="2400" b="1" dirty="0">
                <a:solidFill>
                  <a:srgbClr val="C00000"/>
                </a:solidFill>
              </a:rPr>
              <a:t>instance members.</a:t>
            </a:r>
          </a:p>
          <a:p>
            <a:endParaRPr lang="en-US" sz="24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Now create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driver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Example3</a:t>
            </a:r>
            <a:r>
              <a:rPr lang="en-US" sz="2400" dirty="0"/>
              <a:t> and do the </a:t>
            </a:r>
            <a:r>
              <a:rPr lang="en-US" sz="2400" b="1" dirty="0">
                <a:solidFill>
                  <a:srgbClr val="002060"/>
                </a:solidFill>
              </a:rPr>
              <a:t>following: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7030A0"/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70C0"/>
                </a:solidFill>
              </a:rPr>
              <a:t>List</a:t>
            </a:r>
            <a:r>
              <a:rPr lang="en-US" sz="2000" dirty="0"/>
              <a:t> of  </a:t>
            </a:r>
            <a:r>
              <a:rPr lang="en-US" sz="2000" b="1" dirty="0">
                <a:solidFill>
                  <a:srgbClr val="C00000"/>
                </a:solidFill>
              </a:rPr>
              <a:t>6 Employee objects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C00000"/>
                </a:solidFill>
              </a:rPr>
              <a:t>main()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method as shown below: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055868" y="3397939"/>
            <a:ext cx="499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("Sumit",4),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("Vikas",8),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("Deepak",2),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("Ankit",6),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("Arjun",1),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("Rakesh",0));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Declare 3 references </a:t>
            </a:r>
            <a:r>
              <a:rPr lang="en-US" sz="2000" dirty="0"/>
              <a:t>of type </a:t>
            </a:r>
            <a:r>
              <a:rPr lang="en-US" sz="2000" b="1" dirty="0">
                <a:solidFill>
                  <a:srgbClr val="0070C0"/>
                </a:solidFill>
              </a:rPr>
              <a:t>Predicate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0070C0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Consumer</a:t>
            </a:r>
            <a:r>
              <a:rPr lang="en-US" sz="2000" dirty="0"/>
              <a:t> 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Predicate 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B050"/>
                </a:solidFill>
              </a:rPr>
              <a:t>It should return true </a:t>
            </a:r>
            <a:r>
              <a:rPr lang="en-US" sz="1900" dirty="0"/>
              <a:t>if the </a:t>
            </a:r>
            <a:r>
              <a:rPr lang="en-US" sz="1900" b="1" dirty="0">
                <a:solidFill>
                  <a:schemeClr val="tx2"/>
                </a:solidFill>
              </a:rPr>
              <a:t>employee</a:t>
            </a:r>
            <a:r>
              <a:rPr lang="en-US" sz="1900" dirty="0"/>
              <a:t> has done </a:t>
            </a:r>
            <a:r>
              <a:rPr lang="en-US" sz="1900" b="1" dirty="0">
                <a:solidFill>
                  <a:srgbClr val="0070C0"/>
                </a:solidFill>
              </a:rPr>
              <a:t>more than 2 projects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Function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B050"/>
                </a:solidFill>
              </a:rPr>
              <a:t>It should calculate </a:t>
            </a:r>
            <a:r>
              <a:rPr lang="en-US" sz="1900" dirty="0"/>
              <a:t>and </a:t>
            </a:r>
            <a:r>
              <a:rPr lang="en-US" sz="1900" b="1" dirty="0">
                <a:solidFill>
                  <a:srgbClr val="0070C0"/>
                </a:solidFill>
              </a:rPr>
              <a:t>return the grade </a:t>
            </a:r>
            <a:r>
              <a:rPr lang="en-US" sz="1900" dirty="0"/>
              <a:t>of the </a:t>
            </a:r>
            <a:r>
              <a:rPr lang="en-US" sz="1900" b="1" dirty="0">
                <a:solidFill>
                  <a:schemeClr val="tx2"/>
                </a:solidFill>
              </a:rPr>
              <a:t>employee </a:t>
            </a:r>
            <a:r>
              <a:rPr lang="en-US" sz="1900" dirty="0"/>
              <a:t>which should be ‘</a:t>
            </a:r>
            <a:r>
              <a:rPr lang="en-US" sz="1900" b="1" dirty="0">
                <a:solidFill>
                  <a:srgbClr val="0070C0"/>
                </a:solidFill>
              </a:rPr>
              <a:t>A’</a:t>
            </a:r>
            <a:r>
              <a:rPr lang="en-US" sz="1900" dirty="0"/>
              <a:t> ,if the employee has done </a:t>
            </a:r>
            <a:r>
              <a:rPr lang="en-US" sz="1900" b="1" dirty="0">
                <a:solidFill>
                  <a:srgbClr val="C00000"/>
                </a:solidFill>
              </a:rPr>
              <a:t>more than 5 projects </a:t>
            </a:r>
            <a:r>
              <a:rPr lang="en-US" sz="1900" dirty="0"/>
              <a:t>and ‘</a:t>
            </a:r>
            <a:r>
              <a:rPr lang="en-US" sz="1900" b="1" dirty="0">
                <a:solidFill>
                  <a:srgbClr val="0070C0"/>
                </a:solidFill>
              </a:rPr>
              <a:t>B’</a:t>
            </a:r>
            <a:r>
              <a:rPr lang="en-US" sz="1900" dirty="0"/>
              <a:t> if he has done </a:t>
            </a:r>
            <a:r>
              <a:rPr lang="en-US" sz="1900" b="1" dirty="0">
                <a:solidFill>
                  <a:srgbClr val="C00000"/>
                </a:solidFill>
              </a:rPr>
              <a:t>projects between 3 to 5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Consumer</a:t>
            </a:r>
            <a:r>
              <a:rPr lang="en-US" sz="1900" dirty="0"/>
              <a:t>: </a:t>
            </a:r>
            <a:r>
              <a:rPr lang="en-US" sz="1900" b="1" dirty="0">
                <a:solidFill>
                  <a:srgbClr val="00B050"/>
                </a:solidFill>
              </a:rPr>
              <a:t>It should display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0070C0"/>
                </a:solidFill>
              </a:rPr>
              <a:t>details of employee </a:t>
            </a:r>
            <a:r>
              <a:rPr lang="en-US" sz="1900" dirty="0"/>
              <a:t>only if he has done </a:t>
            </a:r>
            <a:r>
              <a:rPr lang="en-US" sz="1900" b="1" dirty="0">
                <a:solidFill>
                  <a:srgbClr val="C00000"/>
                </a:solidFill>
              </a:rPr>
              <a:t>3 or more projects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7030A0"/>
                </a:solidFill>
              </a:rPr>
              <a:t>Pass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rgbClr val="0070C0"/>
                </a:solidFill>
              </a:rPr>
              <a:t>List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b="1" dirty="0">
                <a:solidFill>
                  <a:srgbClr val="0070C0"/>
                </a:solidFill>
              </a:rPr>
              <a:t>required </a:t>
            </a:r>
            <a:r>
              <a:rPr lang="en-US" sz="2000" b="1" dirty="0">
                <a:solidFill>
                  <a:srgbClr val="7030A0"/>
                </a:solidFill>
              </a:rPr>
              <a:t>Functional references </a:t>
            </a:r>
            <a:r>
              <a:rPr lang="en-US" sz="2000" b="1" dirty="0"/>
              <a:t> </a:t>
            </a:r>
            <a:r>
              <a:rPr lang="en-US" sz="2000" dirty="0"/>
              <a:t>to a </a:t>
            </a:r>
            <a:r>
              <a:rPr lang="en-US" sz="2000" b="1" dirty="0">
                <a:solidFill>
                  <a:srgbClr val="00B050"/>
                </a:solidFill>
              </a:rPr>
              <a:t>method</a:t>
            </a:r>
            <a:r>
              <a:rPr lang="en-US" sz="2000" dirty="0"/>
              <a:t> called </a:t>
            </a:r>
            <a:r>
              <a:rPr lang="en-US" sz="2000" b="1" dirty="0">
                <a:solidFill>
                  <a:srgbClr val="C00000"/>
                </a:solidFill>
              </a:rPr>
              <a:t>process().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>
              <a:solidFill>
                <a:srgbClr val="C00000"/>
              </a:solidFill>
            </a:endParaRP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/>
              <a:t>The method </a:t>
            </a:r>
            <a:r>
              <a:rPr lang="en-US" sz="2000" b="1" dirty="0">
                <a:solidFill>
                  <a:srgbClr val="C00000"/>
                </a:solidFill>
              </a:rPr>
              <a:t>process(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should </a:t>
            </a:r>
            <a:r>
              <a:rPr lang="en-US" sz="2000" b="1" dirty="0">
                <a:solidFill>
                  <a:srgbClr val="00B050"/>
                </a:solidFill>
              </a:rPr>
              <a:t>iterate through this List </a:t>
            </a:r>
            <a:r>
              <a:rPr lang="en-US" sz="2000" dirty="0"/>
              <a:t>and display following details </a:t>
            </a:r>
            <a:r>
              <a:rPr lang="en-US" sz="2000" b="1" dirty="0">
                <a:solidFill>
                  <a:srgbClr val="0070C0"/>
                </a:solidFill>
              </a:rPr>
              <a:t>only if the employee </a:t>
            </a:r>
            <a:r>
              <a:rPr lang="en-US" sz="2000" dirty="0"/>
              <a:t>has </a:t>
            </a:r>
            <a:r>
              <a:rPr lang="en-US" sz="2000" b="1" dirty="0">
                <a:solidFill>
                  <a:srgbClr val="C00000"/>
                </a:solidFill>
              </a:rPr>
              <a:t>done more than 3 projects</a:t>
            </a:r>
            <a:r>
              <a:rPr lang="en-US" sz="2000" dirty="0"/>
              <a:t>: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/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chemeClr val="tx2"/>
                </a:solidFill>
              </a:rPr>
              <a:t>Employee Name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002060"/>
                </a:solidFill>
              </a:rPr>
              <a:t>Projects Done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00B050"/>
                </a:solidFill>
              </a:rPr>
              <a:t>Grade</a:t>
            </a:r>
          </a:p>
          <a:p>
            <a:pPr lvl="1"/>
            <a:endParaRPr lang="en-US" sz="19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936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java.util.function.Predicate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int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(String name, int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int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936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ConsumerExample3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("Sumit",4),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("Vikas",8),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("Deepak",2),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("Ankit",6),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("Arjun",1),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("Rakesh",0));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Predicate &lt;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&gt;done3P=(e)-&gt;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()&gt;2;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Empl,Character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getGrade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=e-&gt;{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char grade;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if(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()&gt;5)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grade='A';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else 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    grade='B';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  return grade;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936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Consumer &lt;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showDetails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=e-&gt;{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if(done3P.test(e))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Character grade=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getGrade.apply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("Name:"+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e.getName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(", Projects Done:"+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(", Grade:"+grade);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process(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empList,showDetails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void process(List&lt;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empList,Consumer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showDetails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e:empList){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showDetails.accept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1857F-F154-470A-A5EE-1AC3F337B8D1}"/>
              </a:ext>
            </a:extLst>
          </p:cNvPr>
          <p:cNvSpPr txBox="1"/>
          <p:nvPr/>
        </p:nvSpPr>
        <p:spPr>
          <a:xfrm>
            <a:off x="142844" y="5805264"/>
            <a:ext cx="8572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Name:Sumit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Done:4,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Grade:B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Name:Vikas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Done:8,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endParaRPr lang="en-US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Name:Ankit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Done:6,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5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Chaining Consumer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Java allows us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join</a:t>
            </a:r>
            <a:r>
              <a:rPr lang="en-IN" sz="2400" dirty="0"/>
              <a:t> two or more </a:t>
            </a:r>
            <a:r>
              <a:rPr lang="en-IN" sz="2400" b="1" dirty="0">
                <a:solidFill>
                  <a:srgbClr val="7030A0"/>
                </a:solidFill>
              </a:rPr>
              <a:t>Consumers</a:t>
            </a:r>
            <a:r>
              <a:rPr lang="en-IN" sz="2400" dirty="0"/>
              <a:t> also.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This can be done </a:t>
            </a:r>
            <a:r>
              <a:rPr lang="en-IN" sz="2400" dirty="0"/>
              <a:t>by calling the </a:t>
            </a:r>
            <a:r>
              <a:rPr lang="en-IN" sz="2400" b="1" dirty="0">
                <a:solidFill>
                  <a:srgbClr val="00B050"/>
                </a:solidFill>
              </a:rPr>
              <a:t>default method </a:t>
            </a:r>
            <a:r>
              <a:rPr lang="en-IN" sz="2400" dirty="0"/>
              <a:t>called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given by </a:t>
            </a:r>
            <a:r>
              <a:rPr lang="en-IN" sz="2400" b="1" dirty="0">
                <a:solidFill>
                  <a:srgbClr val="C00000"/>
                </a:solidFill>
              </a:rPr>
              <a:t>Consumer</a:t>
            </a:r>
            <a:r>
              <a:rPr lang="en-IN" sz="2400" dirty="0"/>
              <a:t> interface.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pPr lvl="1"/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Pre-defined functional interfaces-Part 3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Next Level Of </a:t>
            </a:r>
            <a:r>
              <a:rPr lang="en-US" sz="4000" b="1" dirty="0">
                <a:solidFill>
                  <a:srgbClr val="00B050"/>
                </a:solidFill>
              </a:rPr>
              <a:t>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</a:t>
            </a:r>
            <a:r>
              <a:rPr lang="en-US" sz="3600" b="1" dirty="0" err="1"/>
              <a:t>andThen</a:t>
            </a:r>
            <a:r>
              <a:rPr lang="en-US" sz="3600" b="1" dirty="0"/>
              <a:t>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Consumer&lt;T&gt; </a:t>
            </a:r>
            <a:r>
              <a:rPr lang="en-IN" sz="2000" b="1" dirty="0" err="1">
                <a:solidFill>
                  <a:srgbClr val="C00000"/>
                </a:solidFill>
              </a:rPr>
              <a:t>andThen</a:t>
            </a:r>
            <a:r>
              <a:rPr lang="en-IN" sz="2000" b="1" dirty="0">
                <a:solidFill>
                  <a:srgbClr val="0070C0"/>
                </a:solidFill>
              </a:rPr>
              <a:t>(Consumer&lt;T&gt; after);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dirty="0"/>
              <a:t>The method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 ) </a:t>
            </a:r>
            <a:r>
              <a:rPr lang="en-IN" sz="2400" dirty="0"/>
              <a:t>returns a composed </a:t>
            </a:r>
            <a:r>
              <a:rPr lang="en-IN" sz="2400" b="1" dirty="0">
                <a:solidFill>
                  <a:srgbClr val="C00000"/>
                </a:solidFill>
              </a:rPr>
              <a:t>Consumer</a:t>
            </a:r>
            <a:r>
              <a:rPr lang="en-IN" sz="2400" dirty="0"/>
              <a:t> that performs, in sequence, </a:t>
            </a:r>
            <a:r>
              <a:rPr lang="en-IN" sz="2400" b="1" i="1" dirty="0">
                <a:solidFill>
                  <a:srgbClr val="002060"/>
                </a:solidFill>
              </a:rPr>
              <a:t>this </a:t>
            </a:r>
            <a:r>
              <a:rPr lang="en-IN" sz="2400" dirty="0"/>
              <a:t>operation followed by the </a:t>
            </a:r>
            <a:r>
              <a:rPr lang="en-IN" sz="2400" b="1" i="1" dirty="0">
                <a:solidFill>
                  <a:srgbClr val="002060"/>
                </a:solidFill>
              </a:rPr>
              <a:t>after</a:t>
            </a:r>
            <a:r>
              <a:rPr lang="en-IN" sz="2400" dirty="0"/>
              <a:t> operation. </a:t>
            </a:r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c3=c1.andThen(c2)</a:t>
            </a:r>
            <a:endParaRPr lang="en-US" sz="2400" dirty="0"/>
          </a:p>
          <a:p>
            <a:r>
              <a:rPr lang="en-US" sz="2400" dirty="0"/>
              <a:t>The above code will create a new </a:t>
            </a:r>
            <a:r>
              <a:rPr lang="en-US" sz="2400" b="1" dirty="0">
                <a:solidFill>
                  <a:srgbClr val="C00000"/>
                </a:solidFill>
              </a:rPr>
              <a:t>Consumer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c3</a:t>
            </a:r>
            <a:r>
              <a:rPr lang="en-US" sz="2400" dirty="0"/>
              <a:t> and when we will call </a:t>
            </a:r>
            <a:r>
              <a:rPr lang="en-US" sz="2400" b="1" dirty="0">
                <a:solidFill>
                  <a:srgbClr val="7030A0"/>
                </a:solidFill>
              </a:rPr>
              <a:t>accept() </a:t>
            </a:r>
            <a:r>
              <a:rPr lang="en-US" sz="2400" dirty="0"/>
              <a:t>on it , then it will first call </a:t>
            </a:r>
            <a:r>
              <a:rPr lang="en-US" sz="2400" b="1" dirty="0">
                <a:solidFill>
                  <a:srgbClr val="00B050"/>
                </a:solidFill>
              </a:rPr>
              <a:t>c1.accept() </a:t>
            </a:r>
            <a:r>
              <a:rPr lang="en-US" sz="2400" dirty="0"/>
              <a:t>and then </a:t>
            </a:r>
            <a:r>
              <a:rPr lang="en-US" sz="2400" b="1" dirty="0">
                <a:solidFill>
                  <a:srgbClr val="00B050"/>
                </a:solidFill>
              </a:rPr>
              <a:t>c2.accept() </a:t>
            </a:r>
            <a:r>
              <a:rPr lang="en-US" sz="2400" dirty="0"/>
              <a:t>with the argument passed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287244"/>
            <a:ext cx="885831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ConsumerExample4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Consumer&lt;List&lt;Integer&gt; &gt; modify = list -&gt;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for 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0;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&lt;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list.size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++)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list.set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, 2 *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list.get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));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};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Consumer&lt;List&lt;Integer&gt; &gt; display = list -&gt;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for (Integer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obj:list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};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Consumer&lt;List&lt;Integer&gt;&gt; both=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modify.andThen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(display);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6716903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list 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new Integer(2),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new Integer(1),new Integer(3));</a:t>
            </a: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both.accept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(list);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143380"/>
            <a:ext cx="1071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Predefined Functional Interfaces Of </a:t>
            </a:r>
          </a:p>
          <a:p>
            <a:pPr marL="514350" indent="-514350">
              <a:buNone/>
            </a:pPr>
            <a:r>
              <a:rPr lang="en-US" sz="2800" b="1" dirty="0"/>
              <a:t>Java 8-Part 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Consumer 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Understanding And Using Methods Of Consumer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Consumer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Consumer </a:t>
            </a:r>
            <a:r>
              <a:rPr lang="en-IN" sz="2400" dirty="0"/>
              <a:t>is an </a:t>
            </a:r>
            <a:r>
              <a:rPr lang="en-IN" sz="2400" b="1" dirty="0">
                <a:solidFill>
                  <a:srgbClr val="00B050"/>
                </a:solidFill>
              </a:rPr>
              <a:t>in-built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which can be used in </a:t>
            </a:r>
            <a:r>
              <a:rPr lang="en-IN" sz="2400" b="1" dirty="0">
                <a:solidFill>
                  <a:srgbClr val="7030A0"/>
                </a:solidFill>
              </a:rPr>
              <a:t>all contexts </a:t>
            </a:r>
            <a:r>
              <a:rPr lang="en-IN" sz="2400" dirty="0"/>
              <a:t>where an </a:t>
            </a:r>
            <a:r>
              <a:rPr lang="en-IN" sz="2400" b="1" dirty="0">
                <a:solidFill>
                  <a:srgbClr val="0070C0"/>
                </a:solidFill>
              </a:rPr>
              <a:t>object</a:t>
            </a:r>
            <a:r>
              <a:rPr lang="en-IN" sz="2400" dirty="0"/>
              <a:t> needs to be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consumed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In other words </a:t>
            </a:r>
            <a:r>
              <a:rPr lang="en-IN" sz="2400" dirty="0"/>
              <a:t>, we can say the </a:t>
            </a:r>
            <a:r>
              <a:rPr lang="en-IN" sz="2400" b="1" dirty="0">
                <a:solidFill>
                  <a:srgbClr val="00B050"/>
                </a:solidFill>
              </a:rPr>
              <a:t>object is taken as inpu</a:t>
            </a:r>
            <a:r>
              <a:rPr lang="en-IN" sz="2400" dirty="0"/>
              <a:t>t, and </a:t>
            </a:r>
            <a:r>
              <a:rPr lang="en-IN" sz="2400" b="1" dirty="0">
                <a:solidFill>
                  <a:srgbClr val="0070C0"/>
                </a:solidFill>
              </a:rPr>
              <a:t>some operation </a:t>
            </a:r>
            <a:r>
              <a:rPr lang="en-IN" sz="2400" dirty="0"/>
              <a:t>is to be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performed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</a:t>
            </a:r>
            <a:r>
              <a:rPr lang="en-IN" sz="2400" b="1" i="1" dirty="0">
                <a:solidFill>
                  <a:srgbClr val="002060"/>
                </a:solidFill>
              </a:rPr>
              <a:t>without returning any result.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Common example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2060"/>
                </a:solidFill>
              </a:rPr>
              <a:t>such an operation </a:t>
            </a:r>
            <a:r>
              <a:rPr lang="en-IN" sz="2400" dirty="0"/>
              <a:t>is 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dirty="0"/>
              <a:t>where an </a:t>
            </a:r>
            <a:r>
              <a:rPr lang="en-IN" sz="2400" b="1" dirty="0">
                <a:solidFill>
                  <a:srgbClr val="0070C0"/>
                </a:solidFill>
              </a:rPr>
              <a:t>object</a:t>
            </a:r>
            <a:r>
              <a:rPr lang="en-IN" sz="2400" dirty="0"/>
              <a:t> is taken as </a:t>
            </a:r>
            <a:r>
              <a:rPr lang="en-IN" sz="2400" b="1" dirty="0">
                <a:solidFill>
                  <a:srgbClr val="00B050"/>
                </a:solidFill>
              </a:rPr>
              <a:t>input </a:t>
            </a:r>
            <a:r>
              <a:rPr lang="en-IN" sz="2400" dirty="0"/>
              <a:t>to the printing function and the </a:t>
            </a:r>
            <a:r>
              <a:rPr lang="en-IN" sz="2400" b="1" dirty="0">
                <a:solidFill>
                  <a:srgbClr val="002060"/>
                </a:solidFill>
              </a:rPr>
              <a:t>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object</a:t>
            </a:r>
            <a:r>
              <a:rPr lang="en-IN" sz="2400" dirty="0"/>
              <a:t> is printed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Consumer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</a:t>
            </a:r>
            <a:r>
              <a:rPr lang="en-IN" sz="2400" b="1" dirty="0">
                <a:solidFill>
                  <a:srgbClr val="C00000"/>
                </a:solidFill>
              </a:rPr>
              <a:t> Consumer</a:t>
            </a:r>
            <a:r>
              <a:rPr lang="en-IN" sz="2400" dirty="0"/>
              <a:t> interface has a </a:t>
            </a:r>
            <a:r>
              <a:rPr lang="en-IN" sz="2400" b="1" dirty="0">
                <a:solidFill>
                  <a:srgbClr val="7030A0"/>
                </a:solidFill>
              </a:rPr>
              <a:t>SAM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0070C0"/>
                </a:solidFill>
              </a:rPr>
              <a:t>accept()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It accepts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of any </a:t>
            </a:r>
            <a:r>
              <a:rPr lang="en-IN" sz="2400" b="1" dirty="0">
                <a:solidFill>
                  <a:srgbClr val="C00000"/>
                </a:solidFill>
              </a:rPr>
              <a:t>data type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returns nothing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Consumer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Consumer</a:t>
            </a:r>
            <a:r>
              <a:rPr lang="en-IN" sz="2400" dirty="0"/>
              <a:t> contains </a:t>
            </a:r>
            <a:r>
              <a:rPr lang="en-IN" sz="2400" b="1" dirty="0">
                <a:solidFill>
                  <a:srgbClr val="FF0000"/>
                </a:solidFill>
              </a:rPr>
              <a:t>2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methods</a:t>
            </a:r>
            <a:r>
              <a:rPr lang="en-IN" sz="2400" dirty="0"/>
              <a:t> and they 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accept()</a:t>
            </a:r>
          </a:p>
          <a:p>
            <a:pPr lvl="1"/>
            <a:r>
              <a:rPr lang="en-IN" sz="1900" b="1" dirty="0" err="1">
                <a:solidFill>
                  <a:srgbClr val="FF0000"/>
                </a:solidFill>
              </a:rPr>
              <a:t>andThen</a:t>
            </a:r>
            <a:r>
              <a:rPr lang="en-IN" sz="1900" b="1" dirty="0">
                <a:solidFill>
                  <a:srgbClr val="FF0000"/>
                </a:solidFill>
              </a:rPr>
              <a:t>()</a:t>
            </a:r>
          </a:p>
          <a:p>
            <a:pPr lvl="1">
              <a:buNone/>
            </a:pPr>
            <a:endParaRPr lang="en-IN" sz="19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accept()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/>
              <a:t>while </a:t>
            </a:r>
            <a:r>
              <a:rPr lang="en-US" sz="2400" b="1" dirty="0" err="1">
                <a:solidFill>
                  <a:srgbClr val="0070C0"/>
                </a:solidFill>
              </a:rPr>
              <a:t>andThen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is 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method</a:t>
            </a:r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accept 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complete prototype </a:t>
            </a:r>
            <a:r>
              <a:rPr lang="en-US" sz="2400" dirty="0"/>
              <a:t>of the method </a:t>
            </a:r>
            <a:r>
              <a:rPr lang="en-US" sz="2400" b="1" dirty="0">
                <a:solidFill>
                  <a:srgbClr val="0070C0"/>
                </a:solidFill>
              </a:rPr>
              <a:t>accept() </a:t>
            </a:r>
            <a:r>
              <a:rPr lang="en-US" sz="2400" dirty="0"/>
              <a:t>as declared in the interface </a:t>
            </a:r>
            <a:r>
              <a:rPr lang="en-US" sz="2400" b="1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As we can observe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accept() </a:t>
            </a:r>
            <a:r>
              <a:rPr lang="en-US" sz="2400" dirty="0"/>
              <a:t>accepts an argument of type </a:t>
            </a:r>
            <a:r>
              <a:rPr lang="en-US" sz="2400" b="1" dirty="0">
                <a:solidFill>
                  <a:srgbClr val="FF0000"/>
                </a:solidFill>
              </a:rPr>
              <a:t>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returns nothing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91340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interface Consumer&lt;T&gt;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accept(T parameter);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display</a:t>
            </a:r>
            <a:r>
              <a:rPr lang="en-US" sz="2400" dirty="0"/>
              <a:t> an </a:t>
            </a:r>
            <a:r>
              <a:rPr lang="en-US" sz="2400" b="1" dirty="0">
                <a:solidFill>
                  <a:srgbClr val="00B050"/>
                </a:solidFill>
              </a:rPr>
              <a:t>integer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Defining The Consumer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r>
              <a:rPr lang="en-US" sz="2000" b="1" u="sng" dirty="0">
                <a:solidFill>
                  <a:srgbClr val="002060"/>
                </a:solidFill>
              </a:rPr>
              <a:t>Using The Consumer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131106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Consumer&lt;Integer&gt; display = a -&gt;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(a);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478632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display.accept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double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the value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each member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 passed to it as </a:t>
            </a:r>
            <a:r>
              <a:rPr lang="en-US" sz="2400" b="1" dirty="0">
                <a:solidFill>
                  <a:srgbClr val="002060"/>
                </a:solidFill>
              </a:rPr>
              <a:t>argument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Write</a:t>
            </a:r>
            <a:r>
              <a:rPr lang="en-US" sz="2400" dirty="0"/>
              <a:t> another </a:t>
            </a:r>
            <a:r>
              <a:rPr lang="en-US" sz="2400" b="1" dirty="0">
                <a:solidFill>
                  <a:srgbClr val="C00000"/>
                </a:solidFill>
              </a:rPr>
              <a:t>Consumer</a:t>
            </a:r>
            <a:r>
              <a:rPr lang="en-US" sz="2400" dirty="0"/>
              <a:t> to display the </a:t>
            </a:r>
            <a:r>
              <a:rPr lang="en-US" sz="2400" b="1" dirty="0">
                <a:solidFill>
                  <a:srgbClr val="0070C0"/>
                </a:solidFill>
              </a:rPr>
              <a:t>List </a:t>
            </a:r>
            <a:r>
              <a:rPr lang="en-US" sz="2400" dirty="0"/>
              <a:t>passed to it as </a:t>
            </a:r>
            <a:r>
              <a:rPr lang="en-US" sz="2400" b="1" dirty="0">
                <a:solidFill>
                  <a:srgbClr val="002060"/>
                </a:solidFill>
              </a:rPr>
              <a:t>argument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5111</TotalTime>
  <Words>1466</Words>
  <Application>Microsoft Office PowerPoint</Application>
  <PresentationFormat>On-screen Show (4:3)</PresentationFormat>
  <Paragraphs>291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Corbel</vt:lpstr>
      <vt:lpstr>Wingdings 2</vt:lpstr>
      <vt:lpstr>Clarity</vt:lpstr>
      <vt:lpstr>JAVA  Java Interview boot camp                 Core concepts</vt:lpstr>
      <vt:lpstr>Pre-defined functional interfaces-Part 3</vt:lpstr>
      <vt:lpstr>Today’s Agenda</vt:lpstr>
      <vt:lpstr>Consumer</vt:lpstr>
      <vt:lpstr>Consumer</vt:lpstr>
      <vt:lpstr>Consumer Members</vt:lpstr>
      <vt:lpstr>Prototype Of accept ()</vt:lpstr>
      <vt:lpstr>Example 1</vt:lpstr>
      <vt:lpstr>Example 2</vt:lpstr>
      <vt:lpstr>Complete Code</vt:lpstr>
      <vt:lpstr>Complete Code</vt:lpstr>
      <vt:lpstr>Example 3</vt:lpstr>
      <vt:lpstr>Example 3</vt:lpstr>
      <vt:lpstr>Example 3</vt:lpstr>
      <vt:lpstr>Example 3</vt:lpstr>
      <vt:lpstr>Complete Code</vt:lpstr>
      <vt:lpstr>Complete Code</vt:lpstr>
      <vt:lpstr>Complete Code</vt:lpstr>
      <vt:lpstr>Chaining Consumer</vt:lpstr>
      <vt:lpstr>The Method andThen( )</vt:lpstr>
      <vt:lpstr>Complete Code</vt:lpstr>
      <vt:lpstr>Complete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576</cp:revision>
  <dcterms:created xsi:type="dcterms:W3CDTF">2012-06-21T20:06:10Z</dcterms:created>
  <dcterms:modified xsi:type="dcterms:W3CDTF">2022-01-28T07:23:17Z</dcterms:modified>
</cp:coreProperties>
</file>