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479" r:id="rId4"/>
    <p:sldId id="506" r:id="rId5"/>
    <p:sldId id="507" r:id="rId6"/>
    <p:sldId id="508" r:id="rId7"/>
    <p:sldId id="509" r:id="rId8"/>
    <p:sldId id="528" r:id="rId9"/>
    <p:sldId id="526" r:id="rId10"/>
    <p:sldId id="527" r:id="rId11"/>
    <p:sldId id="511" r:id="rId12"/>
    <p:sldId id="512" r:id="rId13"/>
    <p:sldId id="519" r:id="rId14"/>
    <p:sldId id="514" r:id="rId15"/>
    <p:sldId id="515" r:id="rId16"/>
    <p:sldId id="520" r:id="rId17"/>
    <p:sldId id="521" r:id="rId18"/>
    <p:sldId id="522" r:id="rId19"/>
    <p:sldId id="523" r:id="rId20"/>
    <p:sldId id="525" r:id="rId21"/>
    <p:sldId id="52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300E50B-DB88-4E07-BBA6-10BDC827E3E4}"/>
    <pc:docChg chg="custSel addSld delSld modSld">
      <pc:chgData name="Sharma Computer Academy" userId="08476b32c11f4418" providerId="LiveId" clId="{1300E50B-DB88-4E07-BBA6-10BDC827E3E4}" dt="2021-09-19T06:41:24.522" v="367" actId="20577"/>
      <pc:docMkLst>
        <pc:docMk/>
      </pc:docMkLst>
      <pc:sldChg chg="modSp mod">
        <pc:chgData name="Sharma Computer Academy" userId="08476b32c11f4418" providerId="LiveId" clId="{1300E50B-DB88-4E07-BBA6-10BDC827E3E4}" dt="2021-09-18T04:42:55.592" v="16" actId="27636"/>
        <pc:sldMkLst>
          <pc:docMk/>
          <pc:sldMk cId="0" sldId="256"/>
        </pc:sldMkLst>
        <pc:spChg chg="mod">
          <ac:chgData name="Sharma Computer Academy" userId="08476b32c11f4418" providerId="LiveId" clId="{1300E50B-DB88-4E07-BBA6-10BDC827E3E4}" dt="2021-09-18T04:42:55.592" v="16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300E50B-DB88-4E07-BBA6-10BDC827E3E4}" dt="2021-09-19T06:41:24.522" v="367" actId="20577"/>
        <pc:sldMkLst>
          <pc:docMk/>
          <pc:sldMk cId="0" sldId="257"/>
        </pc:sldMkLst>
        <pc:spChg chg="mod">
          <ac:chgData name="Sharma Computer Academy" userId="08476b32c11f4418" providerId="LiveId" clId="{1300E50B-DB88-4E07-BBA6-10BDC827E3E4}" dt="2021-09-19T06:41:24.522" v="36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1300E50B-DB88-4E07-BBA6-10BDC827E3E4}" dt="2021-09-18T20:04:27.740" v="18" actId="20577"/>
        <pc:sldMkLst>
          <pc:docMk/>
          <pc:sldMk cId="0" sldId="507"/>
        </pc:sldMkLst>
        <pc:spChg chg="mod">
          <ac:chgData name="Sharma Computer Academy" userId="08476b32c11f4418" providerId="LiveId" clId="{1300E50B-DB88-4E07-BBA6-10BDC827E3E4}" dt="2021-09-18T20:04:27.740" v="18" actId="20577"/>
          <ac:spMkLst>
            <pc:docMk/>
            <pc:sldMk cId="0" sldId="50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1300E50B-DB88-4E07-BBA6-10BDC827E3E4}" dt="2021-09-19T06:36:37.787" v="207" actId="20577"/>
        <pc:sldMkLst>
          <pc:docMk/>
          <pc:sldMk cId="0" sldId="509"/>
        </pc:sldMkLst>
        <pc:spChg chg="mod">
          <ac:chgData name="Sharma Computer Academy" userId="08476b32c11f4418" providerId="LiveId" clId="{1300E50B-DB88-4E07-BBA6-10BDC827E3E4}" dt="2021-09-19T06:24:18.601" v="60" actId="20577"/>
          <ac:spMkLst>
            <pc:docMk/>
            <pc:sldMk cId="0" sldId="509"/>
            <ac:spMk id="2" creationId="{00000000-0000-0000-0000-000000000000}"/>
          </ac:spMkLst>
        </pc:spChg>
        <pc:spChg chg="mod">
          <ac:chgData name="Sharma Computer Academy" userId="08476b32c11f4418" providerId="LiveId" clId="{1300E50B-DB88-4E07-BBA6-10BDC827E3E4}" dt="2021-09-19T06:36:37.787" v="207" actId="20577"/>
          <ac:spMkLst>
            <pc:docMk/>
            <pc:sldMk cId="0" sldId="50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300E50B-DB88-4E07-BBA6-10BDC827E3E4}" dt="2021-09-17T04:14:14.386" v="14" actId="20577"/>
        <pc:sldMkLst>
          <pc:docMk/>
          <pc:sldMk cId="0" sldId="514"/>
        </pc:sldMkLst>
        <pc:spChg chg="mod">
          <ac:chgData name="Sharma Computer Academy" userId="08476b32c11f4418" providerId="LiveId" clId="{1300E50B-DB88-4E07-BBA6-10BDC827E3E4}" dt="2021-09-17T04:14:14.386" v="14" actId="20577"/>
          <ac:spMkLst>
            <pc:docMk/>
            <pc:sldMk cId="0" sldId="514"/>
            <ac:spMk id="3" creationId="{00000000-0000-0000-0000-000000000000}"/>
          </ac:spMkLst>
        </pc:spChg>
      </pc:sldChg>
      <pc:sldChg chg="addSp delSp modSp add del mod modAnim">
        <pc:chgData name="Sharma Computer Academy" userId="08476b32c11f4418" providerId="LiveId" clId="{1300E50B-DB88-4E07-BBA6-10BDC827E3E4}" dt="2021-09-19T06:40:52.107" v="364" actId="2696"/>
        <pc:sldMkLst>
          <pc:docMk/>
          <pc:sldMk cId="1810765418" sldId="526"/>
        </pc:sldMkLst>
        <pc:spChg chg="mod">
          <ac:chgData name="Sharma Computer Academy" userId="08476b32c11f4418" providerId="LiveId" clId="{1300E50B-DB88-4E07-BBA6-10BDC827E3E4}" dt="2021-09-19T06:14:57.604" v="39" actId="20577"/>
          <ac:spMkLst>
            <pc:docMk/>
            <pc:sldMk cId="1810765418" sldId="526"/>
            <ac:spMk id="2" creationId="{00000000-0000-0000-0000-000000000000}"/>
          </ac:spMkLst>
        </pc:spChg>
        <pc:spChg chg="del mod">
          <ac:chgData name="Sharma Computer Academy" userId="08476b32c11f4418" providerId="LiveId" clId="{1300E50B-DB88-4E07-BBA6-10BDC827E3E4}" dt="2021-09-19T06:15:04.866" v="40" actId="931"/>
          <ac:spMkLst>
            <pc:docMk/>
            <pc:sldMk cId="1810765418" sldId="526"/>
            <ac:spMk id="3" creationId="{00000000-0000-0000-0000-000000000000}"/>
          </ac:spMkLst>
        </pc:spChg>
        <pc:picChg chg="add mod">
          <ac:chgData name="Sharma Computer Academy" userId="08476b32c11f4418" providerId="LiveId" clId="{1300E50B-DB88-4E07-BBA6-10BDC827E3E4}" dt="2021-09-19T06:15:13.680" v="43" actId="14100"/>
          <ac:picMkLst>
            <pc:docMk/>
            <pc:sldMk cId="1810765418" sldId="526"/>
            <ac:picMk id="7" creationId="{337FF6D4-E05C-42DC-9F8F-BB450DBBE01D}"/>
          </ac:picMkLst>
        </pc:picChg>
      </pc:sldChg>
      <pc:sldChg chg="add">
        <pc:chgData name="Sharma Computer Academy" userId="08476b32c11f4418" providerId="LiveId" clId="{1300E50B-DB88-4E07-BBA6-10BDC827E3E4}" dt="2021-09-19T06:24:09.149" v="44" actId="2890"/>
        <pc:sldMkLst>
          <pc:docMk/>
          <pc:sldMk cId="3896726644" sldId="527"/>
        </pc:sldMkLst>
      </pc:sldChg>
      <pc:sldChg chg="modSp add modAnim">
        <pc:chgData name="Sharma Computer Academy" userId="08476b32c11f4418" providerId="LiveId" clId="{1300E50B-DB88-4E07-BBA6-10BDC827E3E4}" dt="2021-09-19T06:38:32.343" v="363" actId="113"/>
        <pc:sldMkLst>
          <pc:docMk/>
          <pc:sldMk cId="4046429036" sldId="528"/>
        </pc:sldMkLst>
        <pc:spChg chg="mod">
          <ac:chgData name="Sharma Computer Academy" userId="08476b32c11f4418" providerId="LiveId" clId="{1300E50B-DB88-4E07-BBA6-10BDC827E3E4}" dt="2021-09-19T06:38:32.343" v="363" actId="113"/>
          <ac:spMkLst>
            <pc:docMk/>
            <pc:sldMk cId="4046429036" sldId="52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002060"/>
                </a:solidFill>
              </a:rPr>
              <a:t>JAVA INTERVIEW module</a:t>
            </a:r>
          </a:p>
          <a:p>
            <a:r>
              <a:rPr lang="en-US" sz="4400">
                <a:solidFill>
                  <a:srgbClr val="FF0000"/>
                </a:solidFill>
              </a:rPr>
              <a:t>Lecture </a:t>
            </a:r>
            <a:r>
              <a:rPr lang="en-US" sz="44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Interpreter V/s JITC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Originally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Java</a:t>
            </a:r>
            <a:r>
              <a:rPr lang="en-US" sz="2400" dirty="0"/>
              <a:t> only had 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interpreter</a:t>
            </a:r>
            <a:r>
              <a:rPr lang="en-US" sz="2400" dirty="0"/>
              <a:t> which </a:t>
            </a:r>
            <a:r>
              <a:rPr lang="en-US" sz="2400" b="1" dirty="0">
                <a:solidFill>
                  <a:srgbClr val="002060"/>
                </a:solidFill>
              </a:rPr>
              <a:t>simply converted </a:t>
            </a:r>
            <a:r>
              <a:rPr lang="en-US" sz="2400" b="1" dirty="0" err="1">
                <a:solidFill>
                  <a:srgbClr val="C00000"/>
                </a:solidFill>
              </a:rPr>
              <a:t>bytecode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machine language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chemeClr val="accent1"/>
                </a:solidFill>
              </a:rPr>
              <a:t>sends it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rgbClr val="00B050"/>
                </a:solidFill>
              </a:rPr>
              <a:t>execution</a:t>
            </a:r>
            <a:r>
              <a:rPr lang="en-US" sz="2400" dirty="0"/>
              <a:t> to the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computer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But , like any other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interpreter</a:t>
            </a:r>
            <a:r>
              <a:rPr lang="en-US" sz="2400" dirty="0"/>
              <a:t> , the </a:t>
            </a:r>
            <a:r>
              <a:rPr lang="en-US" sz="2400" b="1" dirty="0">
                <a:solidFill>
                  <a:srgbClr val="7030A0"/>
                </a:solidFill>
              </a:rPr>
              <a:t>Java Interpreter </a:t>
            </a:r>
            <a:r>
              <a:rPr lang="en-US" sz="2400" dirty="0"/>
              <a:t>also converts one line of </a:t>
            </a:r>
            <a:r>
              <a:rPr lang="en-US" sz="2400" b="1" dirty="0">
                <a:solidFill>
                  <a:srgbClr val="C00000"/>
                </a:solidFill>
              </a:rPr>
              <a:t>bytecode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machine language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chemeClr val="accent1"/>
                </a:solidFill>
              </a:rPr>
              <a:t>sends</a:t>
            </a:r>
            <a:r>
              <a:rPr lang="en-US" sz="2400" dirty="0"/>
              <a:t> it for </a:t>
            </a:r>
            <a:r>
              <a:rPr lang="en-US" sz="2400" b="1" dirty="0">
                <a:solidFill>
                  <a:srgbClr val="00B050"/>
                </a:solidFill>
              </a:rPr>
              <a:t>execution</a:t>
            </a:r>
            <a:r>
              <a:rPr lang="en-US" sz="2400" dirty="0"/>
              <a:t> to the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computer.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Then it </a:t>
            </a:r>
            <a:r>
              <a:rPr lang="en-US" sz="2400" b="1" dirty="0">
                <a:solidFill>
                  <a:srgbClr val="002060"/>
                </a:solidFill>
              </a:rPr>
              <a:t>repeats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same process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rgbClr val="0070C0"/>
                </a:solidFill>
              </a:rPr>
              <a:t>line 2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672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Is There A Problem In This Approach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Yes</a:t>
            </a:r>
            <a:r>
              <a:rPr lang="en-US" sz="2400" dirty="0"/>
              <a:t> </a:t>
            </a:r>
          </a:p>
          <a:p>
            <a:pPr lvl="1"/>
            <a:r>
              <a:rPr lang="en-US" dirty="0"/>
              <a:t>If an </a:t>
            </a:r>
            <a:r>
              <a:rPr lang="en-US" b="1" dirty="0">
                <a:solidFill>
                  <a:srgbClr val="0070C0"/>
                </a:solidFill>
              </a:rPr>
              <a:t>instruction</a:t>
            </a:r>
            <a:r>
              <a:rPr lang="en-US" dirty="0"/>
              <a:t> needs to be </a:t>
            </a:r>
            <a:r>
              <a:rPr lang="en-US" b="1" dirty="0">
                <a:solidFill>
                  <a:srgbClr val="002060"/>
                </a:solidFill>
              </a:rPr>
              <a:t>executed 100 times </a:t>
            </a:r>
            <a:r>
              <a:rPr lang="en-US" dirty="0"/>
              <a:t>(for example inside a loop) then the </a:t>
            </a:r>
            <a:r>
              <a:rPr lang="en-US" b="1" dirty="0">
                <a:solidFill>
                  <a:srgbClr val="7030A0"/>
                </a:solidFill>
              </a:rPr>
              <a:t>interpreter </a:t>
            </a:r>
            <a:r>
              <a:rPr lang="en-US" dirty="0"/>
              <a:t>needs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convert it </a:t>
            </a:r>
            <a:r>
              <a:rPr lang="en-US" b="1" dirty="0">
                <a:solidFill>
                  <a:srgbClr val="00B050"/>
                </a:solidFill>
              </a:rPr>
              <a:t>100 times.</a:t>
            </a:r>
          </a:p>
          <a:p>
            <a:r>
              <a:rPr lang="en-US" sz="2400" b="1" u="sng" dirty="0">
                <a:solidFill>
                  <a:srgbClr val="002060"/>
                </a:solidFill>
              </a:rPr>
              <a:t>For example</a:t>
            </a:r>
          </a:p>
          <a:p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0034" y="3286124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a=10;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print a;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4876" y="3143248"/>
            <a:ext cx="3500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a=10,i=1;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loop(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&lt;=100)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print a;</a:t>
            </a:r>
          </a:p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++;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158" y="4714884"/>
            <a:ext cx="3929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 the </a:t>
            </a:r>
            <a:r>
              <a:rPr lang="en-US" b="1" dirty="0">
                <a:solidFill>
                  <a:srgbClr val="0070C0"/>
                </a:solidFill>
              </a:rPr>
              <a:t>second example </a:t>
            </a:r>
            <a:r>
              <a:rPr lang="en-US" b="1" dirty="0"/>
              <a:t>the </a:t>
            </a:r>
            <a:r>
              <a:rPr lang="en-US" b="1" dirty="0">
                <a:solidFill>
                  <a:srgbClr val="7030A0"/>
                </a:solidFill>
              </a:rPr>
              <a:t>interpreter </a:t>
            </a:r>
            <a:r>
              <a:rPr lang="en-US" b="1" dirty="0"/>
              <a:t>will have to </a:t>
            </a:r>
            <a:r>
              <a:rPr lang="en-US" b="1" dirty="0">
                <a:solidFill>
                  <a:srgbClr val="00B050"/>
                </a:solidFill>
              </a:rPr>
              <a:t>convert</a:t>
            </a:r>
            <a:r>
              <a:rPr lang="en-US" b="1" dirty="0"/>
              <a:t> the </a:t>
            </a:r>
          </a:p>
          <a:p>
            <a:r>
              <a:rPr lang="en-US" b="1" dirty="0"/>
              <a:t>statement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 a;</a:t>
            </a:r>
            <a:r>
              <a:rPr lang="en-US" b="1" dirty="0"/>
              <a:t> </a:t>
            </a:r>
            <a:r>
              <a:rPr lang="en-US" b="1" dirty="0">
                <a:solidFill>
                  <a:srgbClr val="002060"/>
                </a:solidFill>
              </a:rPr>
              <a:t>100 times </a:t>
            </a:r>
            <a:r>
              <a:rPr lang="en-US" b="1" dirty="0"/>
              <a:t>since it is </a:t>
            </a:r>
            <a:r>
              <a:rPr lang="en-US" b="1" dirty="0">
                <a:solidFill>
                  <a:srgbClr val="C00000"/>
                </a:solidFill>
              </a:rPr>
              <a:t>running </a:t>
            </a:r>
            <a:r>
              <a:rPr lang="en-US" b="1" dirty="0"/>
              <a:t>inside a </a:t>
            </a:r>
            <a:r>
              <a:rPr lang="en-US" b="1" dirty="0">
                <a:solidFill>
                  <a:srgbClr val="0070C0"/>
                </a:solidFill>
              </a:rPr>
              <a:t>loop</a:t>
            </a:r>
            <a:endParaRPr lang="en-I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The Solution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To  </a:t>
            </a:r>
            <a:r>
              <a:rPr lang="en-US" sz="2400" b="1" dirty="0">
                <a:solidFill>
                  <a:srgbClr val="00B050"/>
                </a:solidFill>
              </a:rPr>
              <a:t>solve</a:t>
            </a:r>
            <a:r>
              <a:rPr lang="en-US" sz="2400" dirty="0"/>
              <a:t> this </a:t>
            </a:r>
            <a:r>
              <a:rPr lang="en-US" sz="2400" b="1" dirty="0">
                <a:solidFill>
                  <a:srgbClr val="C00000"/>
                </a:solidFill>
              </a:rPr>
              <a:t>problem</a:t>
            </a:r>
            <a:r>
              <a:rPr lang="en-US" sz="2400" dirty="0"/>
              <a:t> the developers at </a:t>
            </a:r>
            <a:r>
              <a:rPr lang="en-US" sz="2400" b="1" dirty="0">
                <a:solidFill>
                  <a:srgbClr val="7030A0"/>
                </a:solidFill>
              </a:rPr>
              <a:t>SUN</a:t>
            </a:r>
            <a:r>
              <a:rPr lang="en-US" sz="2400" dirty="0"/>
              <a:t> came up with a </a:t>
            </a:r>
            <a:r>
              <a:rPr lang="en-US" sz="2400" b="1" dirty="0">
                <a:solidFill>
                  <a:srgbClr val="0070C0"/>
                </a:solidFill>
              </a:rPr>
              <a:t>new idea.</a:t>
            </a:r>
          </a:p>
          <a:p>
            <a:pPr lvl="1"/>
            <a:endParaRPr lang="en-US" sz="1900" dirty="0">
              <a:solidFill>
                <a:schemeClr val="tx1"/>
              </a:solidFill>
            </a:endParaRP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They thought if a </a:t>
            </a:r>
            <a:r>
              <a:rPr lang="en-US" sz="1900" b="1" dirty="0">
                <a:solidFill>
                  <a:srgbClr val="C00000"/>
                </a:solidFill>
              </a:rPr>
              <a:t>statement </a:t>
            </a:r>
            <a:r>
              <a:rPr lang="en-US" sz="1900" dirty="0">
                <a:solidFill>
                  <a:schemeClr val="tx1"/>
                </a:solidFill>
              </a:rPr>
              <a:t>has to be </a:t>
            </a:r>
            <a:r>
              <a:rPr lang="en-US" sz="1900" b="1" dirty="0">
                <a:solidFill>
                  <a:srgbClr val="00B050"/>
                </a:solidFill>
              </a:rPr>
              <a:t>executed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b="1" dirty="0">
                <a:solidFill>
                  <a:srgbClr val="0070C0"/>
                </a:solidFill>
              </a:rPr>
              <a:t>multiple times </a:t>
            </a:r>
            <a:r>
              <a:rPr lang="en-US" sz="1900" dirty="0">
                <a:solidFill>
                  <a:schemeClr val="tx1"/>
                </a:solidFill>
              </a:rPr>
              <a:t>then why not </a:t>
            </a:r>
            <a:r>
              <a:rPr lang="en-US" sz="1900" b="1" dirty="0">
                <a:solidFill>
                  <a:srgbClr val="002060"/>
                </a:solidFill>
              </a:rPr>
              <a:t>save the converted code </a:t>
            </a:r>
            <a:r>
              <a:rPr lang="en-US" sz="1900" dirty="0">
                <a:solidFill>
                  <a:schemeClr val="tx1"/>
                </a:solidFill>
              </a:rPr>
              <a:t>in </a:t>
            </a:r>
            <a:r>
              <a:rPr lang="en-US" sz="1900" b="1" dirty="0">
                <a:solidFill>
                  <a:srgbClr val="7030A0"/>
                </a:solidFill>
              </a:rPr>
              <a:t>computer’s memory </a:t>
            </a:r>
            <a:r>
              <a:rPr lang="en-US" sz="1900" dirty="0">
                <a:solidFill>
                  <a:schemeClr val="tx1"/>
                </a:solidFill>
              </a:rPr>
              <a:t>and then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next time </a:t>
            </a:r>
            <a:r>
              <a:rPr lang="en-US" sz="1900" dirty="0">
                <a:solidFill>
                  <a:schemeClr val="tx1"/>
                </a:solidFill>
              </a:rPr>
              <a:t>just </a:t>
            </a:r>
            <a:r>
              <a:rPr lang="en-US" sz="1900" b="1" dirty="0">
                <a:solidFill>
                  <a:srgbClr val="C00000"/>
                </a:solidFill>
              </a:rPr>
              <a:t>execute it </a:t>
            </a:r>
            <a:r>
              <a:rPr lang="en-US" sz="1900" dirty="0">
                <a:solidFill>
                  <a:schemeClr val="tx1"/>
                </a:solidFill>
              </a:rPr>
              <a:t>without </a:t>
            </a:r>
            <a:r>
              <a:rPr lang="en-US" sz="1900" b="1" dirty="0">
                <a:solidFill>
                  <a:srgbClr val="00B050"/>
                </a:solidFill>
              </a:rPr>
              <a:t>converting it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1900" dirty="0">
              <a:solidFill>
                <a:schemeClr val="tx1"/>
              </a:solidFill>
            </a:endParaRP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That is in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previous code </a:t>
            </a:r>
            <a:r>
              <a:rPr lang="en-US" sz="1900" dirty="0">
                <a:solidFill>
                  <a:schemeClr val="tx1"/>
                </a:solidFill>
              </a:rPr>
              <a:t>, the statement </a:t>
            </a:r>
            <a:r>
              <a:rPr lang="en-US" sz="1900" b="1" dirty="0">
                <a:solidFill>
                  <a:srgbClr val="C00000"/>
                </a:solidFill>
              </a:rPr>
              <a:t>print a</a:t>
            </a:r>
            <a:r>
              <a:rPr lang="en-US" sz="1900" dirty="0">
                <a:solidFill>
                  <a:schemeClr val="tx1"/>
                </a:solidFill>
              </a:rPr>
              <a:t>; which is inside the </a:t>
            </a:r>
            <a:r>
              <a:rPr lang="en-US" sz="1900" b="1" dirty="0">
                <a:solidFill>
                  <a:srgbClr val="002060"/>
                </a:solidFill>
              </a:rPr>
              <a:t>loop </a:t>
            </a:r>
            <a:r>
              <a:rPr lang="en-US" sz="1900" dirty="0">
                <a:solidFill>
                  <a:schemeClr val="tx1"/>
                </a:solidFill>
              </a:rPr>
              <a:t>would be </a:t>
            </a:r>
            <a:r>
              <a:rPr lang="en-US" sz="1900" b="1" dirty="0">
                <a:solidFill>
                  <a:srgbClr val="7030A0"/>
                </a:solidFill>
              </a:rPr>
              <a:t>converted only once </a:t>
            </a:r>
            <a:r>
              <a:rPr lang="en-US" sz="1900" dirty="0">
                <a:solidFill>
                  <a:schemeClr val="tx1"/>
                </a:solidFill>
              </a:rPr>
              <a:t>and </a:t>
            </a:r>
            <a:r>
              <a:rPr lang="en-US" sz="1900" b="1" dirty="0">
                <a:solidFill>
                  <a:srgbClr val="002060"/>
                </a:solidFill>
              </a:rPr>
              <a:t>saved in computer’s memory </a:t>
            </a:r>
            <a:r>
              <a:rPr lang="en-US" sz="1900" dirty="0">
                <a:solidFill>
                  <a:schemeClr val="tx1"/>
                </a:solidFill>
              </a:rPr>
              <a:t>and </a:t>
            </a:r>
            <a:r>
              <a:rPr lang="en-US" sz="1900" b="1" dirty="0">
                <a:solidFill>
                  <a:srgbClr val="C00000"/>
                </a:solidFill>
              </a:rPr>
              <a:t>remaining 99 times it is just executed !.</a:t>
            </a:r>
          </a:p>
          <a:p>
            <a:pPr lvl="1"/>
            <a:endParaRPr lang="en-US" sz="1900" b="1" dirty="0">
              <a:solidFill>
                <a:schemeClr val="tx1"/>
              </a:solidFill>
            </a:endParaRP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This is called </a:t>
            </a:r>
            <a:r>
              <a:rPr lang="en-US" sz="1900" b="1" dirty="0">
                <a:solidFill>
                  <a:srgbClr val="7030A0"/>
                </a:solidFill>
              </a:rPr>
              <a:t>JITC</a:t>
            </a:r>
            <a:r>
              <a:rPr lang="en-US" sz="1900" dirty="0">
                <a:solidFill>
                  <a:schemeClr val="tx1"/>
                </a:solidFill>
              </a:rPr>
              <a:t>(Just In Time Compiler) and the </a:t>
            </a:r>
            <a:r>
              <a:rPr lang="en-US" sz="1900" b="1" dirty="0">
                <a:solidFill>
                  <a:srgbClr val="00B050"/>
                </a:solidFill>
              </a:rPr>
              <a:t>statements </a:t>
            </a:r>
            <a:r>
              <a:rPr lang="en-US" sz="1900" dirty="0">
                <a:solidFill>
                  <a:schemeClr val="tx1"/>
                </a:solidFill>
              </a:rPr>
              <a:t>which have to be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executed multiple times </a:t>
            </a:r>
            <a:r>
              <a:rPr lang="en-US" sz="1900" dirty="0">
                <a:solidFill>
                  <a:schemeClr val="tx1"/>
                </a:solidFill>
              </a:rPr>
              <a:t>are called </a:t>
            </a:r>
            <a:r>
              <a:rPr lang="en-US" sz="1900" b="1" dirty="0" err="1">
                <a:solidFill>
                  <a:srgbClr val="002060"/>
                </a:solidFill>
              </a:rPr>
              <a:t>HotSpots</a:t>
            </a:r>
            <a:r>
              <a:rPr lang="en-US" sz="1900" b="1" dirty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and thus </a:t>
            </a:r>
            <a:r>
              <a:rPr lang="en-US" sz="1900" b="1" dirty="0">
                <a:solidFill>
                  <a:srgbClr val="7030A0"/>
                </a:solidFill>
              </a:rPr>
              <a:t>Java’s JVM </a:t>
            </a:r>
            <a:r>
              <a:rPr lang="en-US" sz="1900" dirty="0">
                <a:solidFill>
                  <a:schemeClr val="tx1"/>
                </a:solidFill>
              </a:rPr>
              <a:t>is also called </a:t>
            </a:r>
            <a:r>
              <a:rPr lang="en-US" sz="1900" b="1" dirty="0" err="1">
                <a:solidFill>
                  <a:srgbClr val="00B050"/>
                </a:solidFill>
              </a:rPr>
              <a:t>HotSpot</a:t>
            </a:r>
            <a:r>
              <a:rPr lang="en-US" sz="1900" b="1" dirty="0">
                <a:solidFill>
                  <a:srgbClr val="00B050"/>
                </a:solidFill>
              </a:rPr>
              <a:t> JVM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A</a:t>
            </a:r>
            <a:r>
              <a:rPr lang="en-US" sz="2400" dirty="0">
                <a:solidFill>
                  <a:schemeClr val="tx1"/>
                </a:solidFill>
              </a:rPr>
              <a:t>re the </a:t>
            </a:r>
            <a:r>
              <a:rPr lang="en-US" sz="2400" b="1" dirty="0">
                <a:solidFill>
                  <a:srgbClr val="00B050"/>
                </a:solidFill>
              </a:rPr>
              <a:t>Java compiler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rgbClr val="002060"/>
                </a:solidFill>
              </a:rPr>
              <a:t>JITC</a:t>
            </a:r>
            <a:r>
              <a:rPr lang="en-US" sz="2400" dirty="0">
                <a:solidFill>
                  <a:schemeClr val="tx1"/>
                </a:solidFill>
              </a:rPr>
              <a:t> same?</a:t>
            </a:r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Answer:</a:t>
            </a:r>
          </a:p>
          <a:p>
            <a:pPr lvl="1"/>
            <a:r>
              <a:rPr lang="en-US" sz="2100" b="1" dirty="0">
                <a:solidFill>
                  <a:srgbClr val="C00000"/>
                </a:solidFill>
              </a:rPr>
              <a:t>No</a:t>
            </a:r>
            <a:r>
              <a:rPr lang="en-US" sz="2100" dirty="0"/>
              <a:t> , </a:t>
            </a:r>
            <a:r>
              <a:rPr lang="en-US" sz="2100" b="1" dirty="0">
                <a:solidFill>
                  <a:srgbClr val="7030A0"/>
                </a:solidFill>
              </a:rPr>
              <a:t>not at all</a:t>
            </a:r>
            <a:r>
              <a:rPr lang="en-US" sz="2100" dirty="0"/>
              <a:t>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java compiler </a:t>
            </a:r>
            <a:r>
              <a:rPr lang="en-US" dirty="0"/>
              <a:t>converts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source code </a:t>
            </a:r>
            <a:r>
              <a:rPr lang="en-US" dirty="0"/>
              <a:t>to </a:t>
            </a:r>
            <a:r>
              <a:rPr lang="en-US" b="1" dirty="0" err="1">
                <a:solidFill>
                  <a:srgbClr val="7030A0"/>
                </a:solidFill>
              </a:rPr>
              <a:t>bytecode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and is not a part of </a:t>
            </a:r>
            <a:r>
              <a:rPr lang="en-US" b="1" dirty="0">
                <a:solidFill>
                  <a:srgbClr val="C00000"/>
                </a:solidFill>
              </a:rPr>
              <a:t>JVM</a:t>
            </a:r>
            <a:r>
              <a:rPr lang="en-US" dirty="0"/>
              <a:t> , rather it comes with </a:t>
            </a:r>
            <a:r>
              <a:rPr lang="en-US" b="1" dirty="0">
                <a:solidFill>
                  <a:srgbClr val="C00000"/>
                </a:solidFill>
              </a:rPr>
              <a:t>JDK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JITC</a:t>
            </a:r>
            <a:r>
              <a:rPr lang="en-US" dirty="0"/>
              <a:t> lives inside the </a:t>
            </a:r>
            <a:r>
              <a:rPr lang="en-US" b="1" dirty="0">
                <a:solidFill>
                  <a:srgbClr val="C00000"/>
                </a:solidFill>
              </a:rPr>
              <a:t>JVM</a:t>
            </a:r>
            <a:r>
              <a:rPr lang="en-US" dirty="0"/>
              <a:t> and converts </a:t>
            </a:r>
            <a:r>
              <a:rPr lang="en-US" b="1" dirty="0" err="1">
                <a:solidFill>
                  <a:srgbClr val="7030A0"/>
                </a:solidFill>
              </a:rPr>
              <a:t>bytecode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machine understandable </a:t>
            </a:r>
            <a:r>
              <a:rPr lang="en-US" dirty="0"/>
              <a:t>form</a:t>
            </a:r>
          </a:p>
          <a:p>
            <a:pPr marL="514350" indent="-514350">
              <a:buNone/>
            </a:pPr>
            <a:endParaRPr lang="en-US" sz="2300" dirty="0"/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JRE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300" b="1" dirty="0">
                <a:solidFill>
                  <a:srgbClr val="0070C0"/>
                </a:solidFill>
              </a:rPr>
              <a:t>JRE</a:t>
            </a:r>
            <a:r>
              <a:rPr lang="en-US" sz="2300" b="1" dirty="0"/>
              <a:t> </a:t>
            </a:r>
            <a:r>
              <a:rPr lang="en-US" sz="2300" dirty="0"/>
              <a:t>is an acronym for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Java Runtime Environment. </a:t>
            </a:r>
          </a:p>
          <a:p>
            <a:endParaRPr lang="en-US" sz="2200" b="1" dirty="0"/>
          </a:p>
          <a:p>
            <a:endParaRPr lang="en-IN" sz="2200" dirty="0"/>
          </a:p>
          <a:p>
            <a:r>
              <a:rPr lang="en-IN" sz="2200" dirty="0"/>
              <a:t>It </a:t>
            </a:r>
            <a:r>
              <a:rPr lang="en-IN" sz="2200" b="1" dirty="0">
                <a:solidFill>
                  <a:srgbClr val="0070C0"/>
                </a:solidFill>
              </a:rPr>
              <a:t>provides</a:t>
            </a:r>
            <a:r>
              <a:rPr lang="en-IN" sz="2200" dirty="0"/>
              <a:t> a </a:t>
            </a:r>
            <a:r>
              <a:rPr lang="en-IN" sz="2200" b="1" dirty="0">
                <a:solidFill>
                  <a:srgbClr val="C00000"/>
                </a:solidFill>
              </a:rPr>
              <a:t>platform</a:t>
            </a:r>
            <a:r>
              <a:rPr lang="en-IN" sz="2200" dirty="0"/>
              <a:t> to </a:t>
            </a:r>
            <a:r>
              <a:rPr lang="en-IN" sz="2200" b="1" dirty="0">
                <a:solidFill>
                  <a:srgbClr val="00B050"/>
                </a:solidFill>
              </a:rPr>
              <a:t>execute</a:t>
            </a:r>
            <a:r>
              <a:rPr lang="en-IN" sz="2200" dirty="0"/>
              <a:t> </a:t>
            </a:r>
            <a:r>
              <a:rPr lang="en-IN" sz="2200" b="1" dirty="0">
                <a:solidFill>
                  <a:schemeClr val="accent6">
                    <a:lumMod val="50000"/>
                  </a:schemeClr>
                </a:solidFill>
              </a:rPr>
              <a:t>Java programs</a:t>
            </a:r>
            <a:r>
              <a:rPr lang="en-IN" sz="2200" dirty="0"/>
              <a:t>. </a:t>
            </a:r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  <a:p>
            <a:r>
              <a:rPr lang="en-US" sz="2200" b="1" dirty="0"/>
              <a:t>I</a:t>
            </a:r>
            <a:r>
              <a:rPr lang="en-US" sz="2200" dirty="0"/>
              <a:t>t contains a </a:t>
            </a:r>
            <a:r>
              <a:rPr lang="en-US" sz="2200" b="1" dirty="0">
                <a:solidFill>
                  <a:srgbClr val="0070C0"/>
                </a:solidFill>
              </a:rPr>
              <a:t>JVM</a:t>
            </a:r>
            <a:r>
              <a:rPr lang="en-US" sz="2200" dirty="0"/>
              <a:t> along with </a:t>
            </a:r>
            <a:r>
              <a:rPr lang="en-US" sz="2200" b="1" dirty="0">
                <a:solidFill>
                  <a:srgbClr val="C00000"/>
                </a:solidFill>
              </a:rPr>
              <a:t>java classes/packages </a:t>
            </a:r>
            <a:r>
              <a:rPr lang="en-US" sz="2200" dirty="0"/>
              <a:t>,set of </a:t>
            </a:r>
            <a:r>
              <a:rPr lang="en-US" sz="2200" b="1" dirty="0">
                <a:solidFill>
                  <a:srgbClr val="7030A0"/>
                </a:solidFill>
              </a:rPr>
              <a:t>runtime libraries </a:t>
            </a:r>
            <a:r>
              <a:rPr lang="en-US" sz="2200" dirty="0"/>
              <a:t>and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00B050"/>
                </a:solidFill>
              </a:rPr>
              <a:t>java application launcher </a:t>
            </a:r>
            <a:r>
              <a:rPr lang="en-US" sz="2200" dirty="0"/>
              <a:t>called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u="sng" dirty="0">
                <a:solidFill>
                  <a:srgbClr val="002060"/>
                </a:solidFill>
              </a:rPr>
              <a:t>java.exe</a:t>
            </a:r>
          </a:p>
          <a:p>
            <a:endParaRPr lang="en-US" sz="2200" dirty="0"/>
          </a:p>
          <a:p>
            <a:r>
              <a:rPr lang="en-IN" sz="2200" dirty="0"/>
              <a:t>To </a:t>
            </a:r>
            <a:r>
              <a:rPr lang="en-IN" sz="2200" b="1" dirty="0">
                <a:solidFill>
                  <a:srgbClr val="00B050"/>
                </a:solidFill>
              </a:rPr>
              <a:t>execute</a:t>
            </a:r>
            <a:r>
              <a:rPr lang="en-IN" sz="2200" dirty="0"/>
              <a:t> any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Java application</a:t>
            </a:r>
            <a:r>
              <a:rPr lang="en-IN" sz="2200" dirty="0"/>
              <a:t>, we need </a:t>
            </a:r>
            <a:r>
              <a:rPr lang="en-IN" sz="2200" b="1" dirty="0">
                <a:solidFill>
                  <a:srgbClr val="0070C0"/>
                </a:solidFill>
              </a:rPr>
              <a:t>JRE </a:t>
            </a:r>
            <a:r>
              <a:rPr lang="en-IN" sz="2200" dirty="0"/>
              <a:t>installed in the machine. It’s the </a:t>
            </a:r>
            <a:r>
              <a:rPr lang="en-IN" sz="2200" b="1" dirty="0">
                <a:solidFill>
                  <a:srgbClr val="7030A0"/>
                </a:solidFill>
              </a:rPr>
              <a:t>minimum requirement </a:t>
            </a:r>
            <a:r>
              <a:rPr lang="en-IN" sz="2200" dirty="0"/>
              <a:t>to </a:t>
            </a:r>
            <a:r>
              <a:rPr lang="en-IN" sz="2200" b="1" dirty="0">
                <a:solidFill>
                  <a:srgbClr val="00B050"/>
                </a:solidFill>
              </a:rPr>
              <a:t>execute</a:t>
            </a:r>
            <a:r>
              <a:rPr lang="en-IN" sz="2200" dirty="0"/>
              <a:t> a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Java application </a:t>
            </a:r>
            <a:r>
              <a:rPr lang="en-IN" sz="2200" dirty="0"/>
              <a:t>on </a:t>
            </a:r>
            <a:r>
              <a:rPr lang="en-IN" sz="2200" b="1" dirty="0">
                <a:solidFill>
                  <a:srgbClr val="002060"/>
                </a:solidFill>
              </a:rPr>
              <a:t>any machine</a:t>
            </a:r>
            <a:r>
              <a:rPr lang="en-IN" sz="2200" dirty="0"/>
              <a:t>.</a:t>
            </a:r>
            <a:endParaRPr lang="en-US" sz="2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JDK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JDK</a:t>
            </a:r>
            <a:r>
              <a:rPr lang="en-US" sz="2400" dirty="0"/>
              <a:t> stands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Java Development Kit </a:t>
            </a:r>
            <a:r>
              <a:rPr lang="en-US" sz="2400" dirty="0"/>
              <a:t>and is a 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bundle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B050"/>
                </a:solidFill>
              </a:rPr>
              <a:t>software</a:t>
            </a:r>
            <a:r>
              <a:rPr lang="en-IN" sz="2400" dirty="0"/>
              <a:t> that we can use to </a:t>
            </a:r>
            <a:r>
              <a:rPr lang="en-IN" sz="2400" b="1" dirty="0">
                <a:solidFill>
                  <a:srgbClr val="002060"/>
                </a:solidFill>
              </a:rPr>
              <a:t>develop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Java based applications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</a:t>
            </a:r>
            <a:r>
              <a:rPr lang="en-IN" sz="2400" dirty="0"/>
              <a:t> includes the </a:t>
            </a:r>
            <a:r>
              <a:rPr lang="en-IN" sz="2400" b="1" dirty="0">
                <a:solidFill>
                  <a:srgbClr val="0070C0"/>
                </a:solidFill>
              </a:rPr>
              <a:t>JRE</a:t>
            </a:r>
            <a:r>
              <a:rPr lang="en-IN" sz="2400" dirty="0"/>
              <a:t>, set 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library classes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2060"/>
                </a:solidFill>
              </a:rPr>
              <a:t>Java compiler 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jar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7030A0"/>
                </a:solidFill>
              </a:rPr>
              <a:t>additional files </a:t>
            </a:r>
            <a:r>
              <a:rPr lang="en-IN" sz="2400" dirty="0"/>
              <a:t>needed to </a:t>
            </a:r>
            <a:r>
              <a:rPr lang="en-IN" sz="2400" b="1" dirty="0">
                <a:solidFill>
                  <a:srgbClr val="00B050"/>
                </a:solidFill>
              </a:rPr>
              <a:t>write</a:t>
            </a:r>
            <a:r>
              <a:rPr lang="en-IN" sz="2400" dirty="0"/>
              <a:t>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Java application</a:t>
            </a:r>
            <a:r>
              <a:rPr lang="en-IN" sz="2400" dirty="0"/>
              <a:t>.</a:t>
            </a:r>
            <a:endParaRPr lang="en-US" sz="23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C</a:t>
            </a:r>
            <a:r>
              <a:rPr lang="en-US" sz="2400" dirty="0">
                <a:solidFill>
                  <a:schemeClr val="tx1"/>
                </a:solidFill>
              </a:rPr>
              <a:t>an I </a:t>
            </a:r>
            <a:r>
              <a:rPr lang="en-US" sz="2400" b="1" dirty="0">
                <a:solidFill>
                  <a:srgbClr val="0070C0"/>
                </a:solidFill>
              </a:rPr>
              <a:t>compile</a:t>
            </a:r>
            <a:r>
              <a:rPr lang="en-US" sz="2400" dirty="0">
                <a:solidFill>
                  <a:schemeClr val="tx1"/>
                </a:solidFill>
              </a:rPr>
              <a:t> a </a:t>
            </a:r>
            <a:r>
              <a:rPr lang="en-US" sz="2400" b="1" dirty="0">
                <a:solidFill>
                  <a:srgbClr val="00B050"/>
                </a:solidFill>
              </a:rPr>
              <a:t>Java application</a:t>
            </a:r>
            <a:r>
              <a:rPr lang="en-US" sz="2400" dirty="0">
                <a:solidFill>
                  <a:schemeClr val="tx1"/>
                </a:solidFill>
              </a:rPr>
              <a:t> if I have a </a:t>
            </a:r>
            <a:r>
              <a:rPr lang="en-US" sz="2400" b="1" dirty="0">
                <a:solidFill>
                  <a:srgbClr val="7030A0"/>
                </a:solidFill>
              </a:rPr>
              <a:t>JRE</a:t>
            </a:r>
            <a:r>
              <a:rPr lang="en-US" sz="2400" dirty="0">
                <a:solidFill>
                  <a:schemeClr val="tx1"/>
                </a:solidFill>
              </a:rPr>
              <a:t> ?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Y</a:t>
            </a:r>
            <a:r>
              <a:rPr lang="en-US" sz="2400" dirty="0"/>
              <a:t>es</a:t>
            </a:r>
          </a:p>
          <a:p>
            <a:r>
              <a:rPr lang="en-US" sz="2400" dirty="0"/>
              <a:t>No</a:t>
            </a:r>
          </a:p>
          <a:p>
            <a:endParaRPr lang="en-US" sz="2400" b="1" u="sng" dirty="0">
              <a:solidFill>
                <a:srgbClr val="002060"/>
              </a:solidFill>
            </a:endParaRPr>
          </a:p>
          <a:p>
            <a:r>
              <a:rPr lang="en-US" sz="2400" b="1" u="sng" dirty="0">
                <a:solidFill>
                  <a:srgbClr val="002060"/>
                </a:solidFill>
              </a:rPr>
              <a:t>Answer:</a:t>
            </a:r>
            <a:endParaRPr lang="en-US" sz="26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No 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rgbClr val="7030A0"/>
                </a:solidFill>
              </a:rPr>
              <a:t>JRE </a:t>
            </a:r>
            <a:r>
              <a:rPr lang="en-US" dirty="0">
                <a:solidFill>
                  <a:schemeClr val="tx1"/>
                </a:solidFill>
              </a:rPr>
              <a:t>can only be used to </a:t>
            </a:r>
            <a:r>
              <a:rPr lang="en-US" b="1" dirty="0">
                <a:solidFill>
                  <a:srgbClr val="00B050"/>
                </a:solidFill>
              </a:rPr>
              <a:t>run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b="1" dirty="0">
                <a:solidFill>
                  <a:srgbClr val="002060"/>
                </a:solidFill>
              </a:rPr>
              <a:t>Java application </a:t>
            </a:r>
            <a:r>
              <a:rPr lang="en-US" dirty="0">
                <a:solidFill>
                  <a:schemeClr val="tx1"/>
                </a:solidFill>
              </a:rPr>
              <a:t>. It doesn’t contain the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javac</a:t>
            </a:r>
            <a:r>
              <a:rPr lang="en-US" dirty="0">
                <a:solidFill>
                  <a:schemeClr val="tx1"/>
                </a:solidFill>
              </a:rPr>
              <a:t> tool which is used for </a:t>
            </a:r>
            <a:r>
              <a:rPr lang="en-US" b="1" dirty="0">
                <a:solidFill>
                  <a:srgbClr val="7030A0"/>
                </a:solidFill>
              </a:rPr>
              <a:t>compilation 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300" dirty="0"/>
              <a:t>W</a:t>
            </a:r>
            <a:r>
              <a:rPr lang="en-IN" sz="2300" dirty="0" err="1">
                <a:solidFill>
                  <a:schemeClr val="tx1"/>
                </a:solidFill>
              </a:rPr>
              <a:t>hich</a:t>
            </a:r>
            <a:r>
              <a:rPr lang="en-IN" sz="2300" dirty="0">
                <a:solidFill>
                  <a:schemeClr val="tx1"/>
                </a:solidFill>
              </a:rPr>
              <a:t> </a:t>
            </a:r>
            <a:r>
              <a:rPr lang="en-IN" sz="2300" b="1" dirty="0">
                <a:solidFill>
                  <a:srgbClr val="0070C0"/>
                </a:solidFill>
              </a:rPr>
              <a:t>component</a:t>
            </a:r>
            <a:r>
              <a:rPr lang="en-IN" sz="2300" dirty="0">
                <a:solidFill>
                  <a:schemeClr val="tx1"/>
                </a:solidFill>
              </a:rPr>
              <a:t> is used to 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</a:rPr>
              <a:t>compile</a:t>
            </a:r>
            <a:r>
              <a:rPr lang="en-IN" sz="2300" dirty="0">
                <a:solidFill>
                  <a:schemeClr val="tx1"/>
                </a:solidFill>
              </a:rPr>
              <a:t>, </a:t>
            </a:r>
            <a:r>
              <a:rPr lang="en-IN" sz="2300" b="1" dirty="0">
                <a:solidFill>
                  <a:srgbClr val="002060"/>
                </a:solidFill>
              </a:rPr>
              <a:t>debug</a:t>
            </a:r>
            <a:r>
              <a:rPr lang="en-IN" sz="2300" dirty="0">
                <a:solidFill>
                  <a:schemeClr val="tx1"/>
                </a:solidFill>
              </a:rPr>
              <a:t> and </a:t>
            </a:r>
            <a:r>
              <a:rPr lang="en-IN" sz="2300" b="1" dirty="0">
                <a:solidFill>
                  <a:srgbClr val="00B050"/>
                </a:solidFill>
              </a:rPr>
              <a:t>execute</a:t>
            </a:r>
            <a:r>
              <a:rPr lang="en-IN" sz="2300" dirty="0">
                <a:solidFill>
                  <a:schemeClr val="tx1"/>
                </a:solidFill>
              </a:rPr>
              <a:t> java program?</a:t>
            </a:r>
          </a:p>
          <a:p>
            <a:pPr lvl="1"/>
            <a:endParaRPr lang="en-US" dirty="0"/>
          </a:p>
          <a:p>
            <a:pPr lvl="1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A. JVM</a:t>
            </a:r>
          </a:p>
          <a:p>
            <a:pPr lvl="1"/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B. JDK</a:t>
            </a:r>
          </a:p>
          <a:p>
            <a:pPr lvl="1"/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C. JIT</a:t>
            </a:r>
          </a:p>
          <a:p>
            <a:pPr lvl="1"/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D. JRE</a:t>
            </a:r>
          </a:p>
          <a:p>
            <a:endParaRPr lang="en-US" sz="2400" b="1" dirty="0"/>
          </a:p>
          <a:p>
            <a:r>
              <a:rPr lang="en-US" sz="2300" b="1" u="sng" dirty="0">
                <a:solidFill>
                  <a:srgbClr val="002060"/>
                </a:solidFill>
              </a:rPr>
              <a:t>Correct Answer: </a:t>
            </a:r>
          </a:p>
          <a:p>
            <a:pPr>
              <a:buNone/>
            </a:pPr>
            <a:r>
              <a:rPr lang="en-US" sz="2300" b="1" dirty="0">
                <a:solidFill>
                  <a:srgbClr val="C00000"/>
                </a:solidFill>
              </a:rPr>
              <a:t>         B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W</a:t>
            </a:r>
            <a:r>
              <a:rPr lang="en-IN" sz="2400" dirty="0" err="1"/>
              <a:t>hich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component</a:t>
            </a:r>
            <a:r>
              <a:rPr lang="en-IN" sz="2400" dirty="0"/>
              <a:t> is used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optimize </a:t>
            </a:r>
            <a:r>
              <a:rPr lang="en-IN" sz="2400" dirty="0"/>
              <a:t>our </a:t>
            </a:r>
            <a:r>
              <a:rPr lang="en-IN" sz="2400" b="1" dirty="0">
                <a:solidFill>
                  <a:srgbClr val="7030A0"/>
                </a:solidFill>
              </a:rPr>
              <a:t>Java</a:t>
            </a:r>
            <a:r>
              <a:rPr lang="en-IN" sz="2400" dirty="0"/>
              <a:t> code ?</a:t>
            </a:r>
          </a:p>
          <a:p>
            <a:pPr lvl="1"/>
            <a:endParaRPr lang="en-US" sz="1900" dirty="0">
              <a:solidFill>
                <a:schemeClr val="tx1"/>
              </a:solidFill>
            </a:endParaRPr>
          </a:p>
          <a:p>
            <a:pPr lvl="1"/>
            <a:r>
              <a:rPr lang="en-US" sz="1900" b="1" dirty="0">
                <a:solidFill>
                  <a:schemeClr val="accent5">
                    <a:lumMod val="50000"/>
                  </a:schemeClr>
                </a:solidFill>
              </a:rPr>
              <a:t>A.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JVM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B.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JDK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C.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JIT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D.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JRE</a:t>
            </a:r>
          </a:p>
          <a:p>
            <a:endParaRPr 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          C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</a:t>
            </a:r>
            <a:r>
              <a:rPr lang="en-IN" sz="2400" dirty="0" err="1"/>
              <a:t>hich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component </a:t>
            </a:r>
            <a:r>
              <a:rPr lang="en-IN" sz="2400" dirty="0"/>
              <a:t>is used to </a:t>
            </a:r>
            <a:r>
              <a:rPr lang="en-IN" sz="2400" b="1" dirty="0">
                <a:solidFill>
                  <a:srgbClr val="00B050"/>
                </a:solidFill>
              </a:rPr>
              <a:t>convert</a:t>
            </a:r>
            <a:r>
              <a:rPr lang="en-IN" sz="2400" dirty="0"/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bytecode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7030A0"/>
                </a:solidFill>
              </a:rPr>
              <a:t>machine specific </a:t>
            </a:r>
            <a:r>
              <a:rPr lang="en-IN" sz="2400" dirty="0"/>
              <a:t>code ?</a:t>
            </a:r>
          </a:p>
          <a:p>
            <a:endParaRPr lang="en-US" sz="2400" dirty="0"/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A.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JVM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B.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JDK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C.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JIT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D.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JRE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400" b="1" u="sng" dirty="0">
              <a:solidFill>
                <a:srgbClr val="002060"/>
              </a:solidFill>
            </a:endParaRPr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          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JDK,JRE,JVM </a:t>
            </a:r>
            <a:r>
              <a:rPr lang="en-US" sz="2900" b="1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and</a:t>
            </a: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JITC</a:t>
            </a:r>
            <a:endParaRPr lang="en-US" sz="2900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Popular Interview Questions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</a:t>
            </a:r>
            <a:r>
              <a:rPr lang="en-IN" sz="2400" dirty="0" err="1"/>
              <a:t>hich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component </a:t>
            </a:r>
            <a:r>
              <a:rPr lang="en-IN" sz="2400" dirty="0"/>
              <a:t>saves the  </a:t>
            </a:r>
            <a:r>
              <a:rPr lang="en-IN" sz="2400" b="1" dirty="0">
                <a:solidFill>
                  <a:srgbClr val="00B050"/>
                </a:solidFill>
              </a:rPr>
              <a:t>converted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machine specific </a:t>
            </a:r>
            <a:r>
              <a:rPr lang="en-IN" sz="2400" dirty="0"/>
              <a:t>code in </a:t>
            </a:r>
            <a:r>
              <a:rPr lang="en-IN" sz="2400" b="1" dirty="0">
                <a:solidFill>
                  <a:srgbClr val="C00000"/>
                </a:solidFill>
              </a:rPr>
              <a:t>computer’s memory </a:t>
            </a:r>
            <a:r>
              <a:rPr lang="en-IN" sz="2400" dirty="0"/>
              <a:t>if </a:t>
            </a:r>
            <a:r>
              <a:rPr lang="en-IN" sz="2400" b="1" dirty="0">
                <a:solidFill>
                  <a:srgbClr val="0070C0"/>
                </a:solidFill>
              </a:rPr>
              <a:t>required</a:t>
            </a:r>
            <a:r>
              <a:rPr lang="en-IN" sz="2400" dirty="0"/>
              <a:t>?</a:t>
            </a:r>
          </a:p>
          <a:p>
            <a:endParaRPr lang="en-US" sz="2400" dirty="0"/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A.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JVM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B.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JDK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C.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JIT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D.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JRE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400" b="1" u="sng" dirty="0">
              <a:solidFill>
                <a:srgbClr val="002060"/>
              </a:solidFill>
            </a:endParaRPr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          C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W</a:t>
            </a:r>
            <a:r>
              <a:rPr lang="en-IN" sz="2400" dirty="0" err="1"/>
              <a:t>hich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component</a:t>
            </a:r>
            <a:r>
              <a:rPr lang="en-IN" sz="2400" dirty="0"/>
              <a:t> is used to </a:t>
            </a:r>
            <a:r>
              <a:rPr lang="en-IN" sz="2400" b="1" dirty="0">
                <a:solidFill>
                  <a:srgbClr val="7030A0"/>
                </a:solidFill>
              </a:rPr>
              <a:t>provide</a:t>
            </a:r>
            <a:r>
              <a:rPr lang="en-IN" sz="2400" dirty="0"/>
              <a:t>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platform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00B050"/>
                </a:solidFill>
              </a:rPr>
              <a:t>run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C00000"/>
                </a:solidFill>
              </a:rPr>
              <a:t>Java program ?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A.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JVM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B.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JDK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C.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JIT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D.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JRE</a:t>
            </a:r>
            <a:endParaRPr lang="en-IN" sz="2400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pPr>
              <a:buNone/>
            </a:pPr>
            <a:r>
              <a:rPr lang="en-US" sz="2400" dirty="0"/>
              <a:t>	      </a:t>
            </a:r>
            <a:r>
              <a:rPr lang="en-US" sz="2400" b="1" dirty="0">
                <a:solidFill>
                  <a:srgbClr val="C00000"/>
                </a:solidFill>
              </a:rPr>
              <a:t>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JDK V/s JRE V/s JVM V/s JIT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Understanding</a:t>
            </a:r>
            <a:r>
              <a:rPr lang="en-US" sz="2400" b="1" dirty="0"/>
              <a:t>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difference</a:t>
            </a:r>
            <a:r>
              <a:rPr lang="en-US" sz="2400" dirty="0"/>
              <a:t> between </a:t>
            </a:r>
            <a:r>
              <a:rPr lang="en-US" sz="2400" b="1" dirty="0">
                <a:solidFill>
                  <a:srgbClr val="7030A0"/>
                </a:solidFill>
              </a:rPr>
              <a:t>JDK</a:t>
            </a:r>
            <a:r>
              <a:rPr lang="en-US" sz="2400" dirty="0"/>
              <a:t>,</a:t>
            </a:r>
            <a:r>
              <a:rPr lang="en-US" sz="2400" b="1" dirty="0">
                <a:solidFill>
                  <a:srgbClr val="7030A0"/>
                </a:solidFill>
              </a:rPr>
              <a:t>JRE</a:t>
            </a:r>
            <a:r>
              <a:rPr lang="en-US" sz="2400" dirty="0"/>
              <a:t> ,</a:t>
            </a:r>
            <a:r>
              <a:rPr lang="en-US" sz="2400" b="1" dirty="0">
                <a:solidFill>
                  <a:srgbClr val="7030A0"/>
                </a:solidFill>
              </a:rPr>
              <a:t>JVM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7030A0"/>
                </a:solidFill>
              </a:rPr>
              <a:t>JITC</a:t>
            </a:r>
            <a:r>
              <a:rPr lang="en-US" sz="2400" dirty="0"/>
              <a:t> is  </a:t>
            </a:r>
            <a:r>
              <a:rPr lang="en-US" sz="2400" b="1" u="sng" dirty="0"/>
              <a:t>very </a:t>
            </a:r>
            <a:r>
              <a:rPr lang="en-US" sz="2400" b="1" u="sng" dirty="0" err="1"/>
              <a:t>very</a:t>
            </a:r>
            <a:r>
              <a:rPr lang="en-US" sz="2400" b="1" u="sng" dirty="0"/>
              <a:t> important</a:t>
            </a:r>
            <a:r>
              <a:rPr lang="en-US" sz="2400" u="sng" dirty="0"/>
              <a:t>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2060"/>
                </a:solidFill>
              </a:rPr>
              <a:t>Java</a:t>
            </a:r>
            <a:r>
              <a:rPr lang="en-US" sz="2400" dirty="0"/>
              <a:t> for </a:t>
            </a:r>
            <a:r>
              <a:rPr lang="en-US" sz="2400" b="1" dirty="0">
                <a:solidFill>
                  <a:srgbClr val="C00000"/>
                </a:solidFill>
              </a:rPr>
              <a:t>interviews</a:t>
            </a:r>
          </a:p>
          <a:p>
            <a:pPr lvl="1"/>
            <a:endParaRPr lang="en-US" sz="2100" dirty="0">
              <a:solidFill>
                <a:schemeClr val="tx1"/>
              </a:solidFill>
            </a:endParaRPr>
          </a:p>
          <a:p>
            <a:pPr lvl="1"/>
            <a:r>
              <a:rPr lang="en-US" sz="2100" b="1" dirty="0">
                <a:solidFill>
                  <a:srgbClr val="7030A0"/>
                </a:solidFill>
              </a:rPr>
              <a:t>JDK:</a:t>
            </a:r>
            <a:r>
              <a:rPr lang="en-US" sz="2100" b="1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Java Development kit</a:t>
            </a:r>
          </a:p>
          <a:p>
            <a:pPr lvl="1"/>
            <a:endParaRPr lang="en-US" sz="2100" dirty="0">
              <a:solidFill>
                <a:schemeClr val="tx1"/>
              </a:solidFill>
            </a:endParaRPr>
          </a:p>
          <a:p>
            <a:pPr lvl="1"/>
            <a:r>
              <a:rPr lang="en-US" sz="2100" b="1" dirty="0">
                <a:solidFill>
                  <a:srgbClr val="00B050"/>
                </a:solidFill>
              </a:rPr>
              <a:t>JRE: </a:t>
            </a:r>
            <a:r>
              <a:rPr lang="en-US" sz="2100" dirty="0">
                <a:solidFill>
                  <a:schemeClr val="tx1"/>
                </a:solidFill>
              </a:rPr>
              <a:t>Java Runtime Environment</a:t>
            </a:r>
          </a:p>
          <a:p>
            <a:pPr lvl="1"/>
            <a:endParaRPr lang="en-US" sz="2100" dirty="0">
              <a:solidFill>
                <a:schemeClr val="tx1"/>
              </a:solidFill>
            </a:endParaRPr>
          </a:p>
          <a:p>
            <a:pPr lvl="1"/>
            <a:r>
              <a:rPr lang="en-US" sz="2100" b="1" dirty="0">
                <a:solidFill>
                  <a:srgbClr val="0070C0"/>
                </a:solidFill>
              </a:rPr>
              <a:t>JVM:</a:t>
            </a:r>
            <a:r>
              <a:rPr lang="en-US" sz="2100" b="1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Java Virtual Machine</a:t>
            </a:r>
          </a:p>
          <a:p>
            <a:pPr lvl="1"/>
            <a:endParaRPr lang="en-US" sz="2100" dirty="0">
              <a:solidFill>
                <a:schemeClr val="tx1"/>
              </a:solidFill>
            </a:endParaRPr>
          </a:p>
          <a:p>
            <a:pPr lvl="1"/>
            <a:r>
              <a:rPr lang="en-US" sz="2100" b="1" dirty="0">
                <a:solidFill>
                  <a:srgbClr val="C00000"/>
                </a:solidFill>
              </a:rPr>
              <a:t>JITC:</a:t>
            </a:r>
            <a:r>
              <a:rPr lang="en-US" sz="2100" dirty="0">
                <a:solidFill>
                  <a:schemeClr val="tx1"/>
                </a:solidFill>
              </a:rPr>
              <a:t> Just In Time Compiler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JDK V/s JRE V/s JVM V/s JIT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main-qimg-8efa7cbe21eb5f5ce3aacacb149b02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1" y="1428736"/>
            <a:ext cx="8786875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JVM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JVM</a:t>
            </a:r>
            <a:r>
              <a:rPr lang="en-US" sz="2400" b="1" dirty="0"/>
              <a:t> </a:t>
            </a:r>
            <a:r>
              <a:rPr lang="en-IN" sz="2400" dirty="0"/>
              <a:t>is the </a:t>
            </a:r>
            <a:r>
              <a:rPr lang="en-IN" sz="2400" b="1" dirty="0">
                <a:solidFill>
                  <a:srgbClr val="C00000"/>
                </a:solidFill>
              </a:rPr>
              <a:t>heart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7030A0"/>
                </a:solidFill>
              </a:rPr>
              <a:t>Java programming language, </a:t>
            </a:r>
            <a:r>
              <a:rPr lang="en-IN" sz="2400" dirty="0"/>
              <a:t>which is  responsible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for converting </a:t>
            </a:r>
            <a:r>
              <a:rPr lang="en-IN" sz="2400" b="1" dirty="0">
                <a:solidFill>
                  <a:srgbClr val="002060"/>
                </a:solidFill>
              </a:rPr>
              <a:t>Byte code </a:t>
            </a:r>
            <a:r>
              <a:rPr lang="en-IN" sz="2400" dirty="0"/>
              <a:t>to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machine specific code</a:t>
            </a:r>
            <a:r>
              <a:rPr lang="en-IN" sz="2400" dirty="0"/>
              <a:t>.</a:t>
            </a:r>
          </a:p>
          <a:p>
            <a:pPr lvl="1"/>
            <a:endParaRPr lang="en-IN" sz="2000" dirty="0"/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JVM</a:t>
            </a:r>
            <a:r>
              <a:rPr lang="en-IN" sz="2000" dirty="0"/>
              <a:t> provides </a:t>
            </a:r>
            <a:r>
              <a:rPr lang="en-IN" sz="2000" b="1" dirty="0">
                <a:solidFill>
                  <a:srgbClr val="002060"/>
                </a:solidFill>
              </a:rPr>
              <a:t>core functionality </a:t>
            </a:r>
            <a:r>
              <a:rPr lang="en-IN" sz="2000" dirty="0"/>
              <a:t>like </a:t>
            </a:r>
            <a:r>
              <a:rPr lang="en-IN" sz="2000" b="1" dirty="0">
                <a:solidFill>
                  <a:srgbClr val="C00000"/>
                </a:solidFill>
              </a:rPr>
              <a:t>memory management</a:t>
            </a:r>
            <a:r>
              <a:rPr lang="en-IN" sz="2000" dirty="0"/>
              <a:t>, </a:t>
            </a:r>
            <a:r>
              <a:rPr lang="en-IN" sz="2000" b="1" dirty="0">
                <a:solidFill>
                  <a:srgbClr val="7030A0"/>
                </a:solidFill>
              </a:rPr>
              <a:t>garbage collection</a:t>
            </a:r>
            <a:r>
              <a:rPr lang="en-IN" sz="2000" dirty="0"/>
              <a:t>, </a:t>
            </a:r>
            <a:r>
              <a:rPr lang="en-IN" sz="2000" b="1" dirty="0">
                <a:solidFill>
                  <a:srgbClr val="7030A0"/>
                </a:solidFill>
              </a:rPr>
              <a:t>security</a:t>
            </a:r>
            <a:r>
              <a:rPr lang="en-IN" sz="2000" dirty="0"/>
              <a:t> etc. </a:t>
            </a:r>
          </a:p>
          <a:p>
            <a:pPr lvl="1"/>
            <a:endParaRPr lang="en-IN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It  is </a:t>
            </a:r>
            <a:r>
              <a:rPr lang="en-US" sz="2000" b="1" dirty="0">
                <a:solidFill>
                  <a:srgbClr val="7030A0"/>
                </a:solidFill>
              </a:rPr>
              <a:t>designed </a:t>
            </a:r>
            <a:r>
              <a:rPr lang="en-US" sz="2000" dirty="0"/>
              <a:t>for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each platform</a:t>
            </a:r>
            <a:r>
              <a:rPr lang="en-US" sz="2000" dirty="0"/>
              <a:t>(OS+CPU) supported by </a:t>
            </a:r>
            <a:r>
              <a:rPr lang="en-US" sz="2000" b="1" dirty="0">
                <a:solidFill>
                  <a:srgbClr val="0070C0"/>
                </a:solidFill>
              </a:rPr>
              <a:t>Java</a:t>
            </a:r>
            <a:r>
              <a:rPr lang="en-US" sz="2000" dirty="0"/>
              <a:t> and </a:t>
            </a:r>
            <a:r>
              <a:rPr lang="en-US" sz="2000" b="1" u="sng" dirty="0">
                <a:solidFill>
                  <a:srgbClr val="C00000"/>
                </a:solidFill>
              </a:rPr>
              <a:t>this means that every platform will have a different version of JVM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Inside JVM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A</a:t>
            </a:r>
            <a:r>
              <a:rPr lang="en-US" sz="2600" b="1" dirty="0">
                <a:solidFill>
                  <a:srgbClr val="002060"/>
                </a:solidFill>
              </a:rPr>
              <a:t>part</a:t>
            </a:r>
            <a:r>
              <a:rPr lang="en-US" sz="2600" dirty="0"/>
              <a:t> from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garbage collector </a:t>
            </a:r>
            <a:r>
              <a:rPr lang="en-US" sz="2600" dirty="0"/>
              <a:t>and </a:t>
            </a:r>
            <a:r>
              <a:rPr lang="en-US" sz="2600" b="1" dirty="0">
                <a:solidFill>
                  <a:srgbClr val="7030A0"/>
                </a:solidFill>
              </a:rPr>
              <a:t>other important tools </a:t>
            </a:r>
            <a:r>
              <a:rPr lang="en-US" sz="2600" dirty="0"/>
              <a:t>, the </a:t>
            </a:r>
            <a:r>
              <a:rPr lang="en-US" sz="2600" b="1" dirty="0">
                <a:solidFill>
                  <a:srgbClr val="0070C0"/>
                </a:solidFill>
              </a:rPr>
              <a:t>JVM </a:t>
            </a:r>
            <a:r>
              <a:rPr lang="en-US" sz="2600" dirty="0"/>
              <a:t>contains </a:t>
            </a:r>
            <a:r>
              <a:rPr lang="en-US" sz="2600" b="1" dirty="0">
                <a:solidFill>
                  <a:srgbClr val="00B050"/>
                </a:solidFill>
              </a:rPr>
              <a:t>2 translators</a:t>
            </a:r>
            <a:r>
              <a:rPr lang="en-US" sz="2600" dirty="0"/>
              <a:t>:</a:t>
            </a:r>
          </a:p>
          <a:p>
            <a:pPr lvl="1"/>
            <a:endParaRPr lang="en-US" sz="2100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Interpreter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JITC (Just In Time Compiler)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How JITC Works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JIT compiler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B050"/>
                </a:solidFill>
              </a:rPr>
              <a:t>enabled</a:t>
            </a:r>
            <a:r>
              <a:rPr lang="en-US" sz="2400" dirty="0"/>
              <a:t> by </a:t>
            </a:r>
            <a:r>
              <a:rPr lang="en-US" sz="2400" b="1" dirty="0">
                <a:solidFill>
                  <a:srgbClr val="002060"/>
                </a:solidFill>
              </a:rPr>
              <a:t>default</a:t>
            </a:r>
            <a:r>
              <a:rPr lang="en-US" sz="2400" dirty="0"/>
              <a:t>, and is </a:t>
            </a:r>
            <a:r>
              <a:rPr lang="en-US" sz="2400" b="1" dirty="0">
                <a:solidFill>
                  <a:schemeClr val="accent1"/>
                </a:solidFill>
              </a:rPr>
              <a:t>activated </a:t>
            </a:r>
            <a:r>
              <a:rPr lang="en-US" sz="2400" dirty="0"/>
              <a:t>whenever a </a:t>
            </a:r>
            <a:r>
              <a:rPr lang="en-US" sz="2400" b="1" dirty="0">
                <a:solidFill>
                  <a:srgbClr val="0070C0"/>
                </a:solidFill>
              </a:rPr>
              <a:t>Java method </a:t>
            </a:r>
            <a:r>
              <a:rPr lang="en-US" sz="2400" dirty="0"/>
              <a:t>is called.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It then </a:t>
            </a:r>
            <a:r>
              <a:rPr lang="en-US" sz="2400" dirty="0"/>
              <a:t>looks for </a:t>
            </a:r>
            <a:r>
              <a:rPr lang="en-US" sz="2400" b="1" u="sng" dirty="0">
                <a:solidFill>
                  <a:srgbClr val="C00000"/>
                </a:solidFill>
              </a:rPr>
              <a:t>HOT SPOTS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How JITC Works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As soon as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JITC</a:t>
            </a:r>
            <a:r>
              <a:rPr lang="en-US" sz="2400" dirty="0"/>
              <a:t> finds a </a:t>
            </a:r>
            <a:r>
              <a:rPr lang="en-US" sz="2400" b="1" dirty="0">
                <a:solidFill>
                  <a:srgbClr val="C00000"/>
                </a:solidFill>
              </a:rPr>
              <a:t>HOT SPOT </a:t>
            </a:r>
            <a:r>
              <a:rPr lang="en-US" sz="2400" dirty="0"/>
              <a:t>, it </a:t>
            </a:r>
            <a:r>
              <a:rPr lang="en-US" sz="2400" b="1" dirty="0">
                <a:solidFill>
                  <a:srgbClr val="00B050"/>
                </a:solidFill>
              </a:rPr>
              <a:t>compiles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7030A0"/>
                </a:solidFill>
              </a:rPr>
              <a:t>bytecode </a:t>
            </a:r>
            <a:r>
              <a:rPr lang="en-US" sz="2400" dirty="0"/>
              <a:t>of that </a:t>
            </a:r>
            <a:r>
              <a:rPr lang="en-US" sz="2400" b="1" dirty="0">
                <a:solidFill>
                  <a:srgbClr val="00B050"/>
                </a:solidFill>
              </a:rPr>
              <a:t>method</a:t>
            </a:r>
            <a:r>
              <a:rPr lang="en-US" sz="2400" dirty="0"/>
              <a:t> into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native machine code</a:t>
            </a:r>
            <a:r>
              <a:rPr lang="en-US" sz="2400" dirty="0"/>
              <a:t>, compiling it "just in time" to run.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This means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C00000"/>
                </a:solidFill>
              </a:rPr>
              <a:t>JITC</a:t>
            </a:r>
            <a:r>
              <a:rPr lang="en-US" sz="2400" dirty="0"/>
              <a:t> performs </a:t>
            </a:r>
            <a:r>
              <a:rPr lang="en-US" sz="2400" b="1" u="sng" dirty="0">
                <a:solidFill>
                  <a:srgbClr val="002060"/>
                </a:solidFill>
              </a:rPr>
              <a:t>compilation during execution </a:t>
            </a:r>
            <a:r>
              <a:rPr lang="en-US" sz="2400" dirty="0"/>
              <a:t>as compared to </a:t>
            </a:r>
            <a:r>
              <a:rPr lang="en-US" sz="2400" b="1" dirty="0" err="1">
                <a:solidFill>
                  <a:srgbClr val="C00000"/>
                </a:solidFill>
              </a:rPr>
              <a:t>javac</a:t>
            </a:r>
            <a:r>
              <a:rPr lang="en-US" sz="2400" dirty="0"/>
              <a:t> which </a:t>
            </a:r>
            <a:r>
              <a:rPr lang="en-US" sz="2400" b="1" dirty="0">
                <a:solidFill>
                  <a:srgbClr val="0070C0"/>
                </a:solidFill>
              </a:rPr>
              <a:t>compiles</a:t>
            </a:r>
            <a:r>
              <a:rPr lang="en-US" sz="2400" dirty="0"/>
              <a:t> our code </a:t>
            </a:r>
            <a:r>
              <a:rPr lang="en-US" sz="2400" b="1" dirty="0">
                <a:solidFill>
                  <a:srgbClr val="00B050"/>
                </a:solidFill>
              </a:rPr>
              <a:t>before execution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642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The JIT Compiler</a:t>
            </a:r>
            <a:endParaRPr lang="en-IN" sz="32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7FF6D4-E05C-42DC-9F8F-BB450DBBE01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07768"/>
            <a:ext cx="8821644" cy="5066830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0944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4849</TotalTime>
  <Words>926</Words>
  <Application>Microsoft Office PowerPoint</Application>
  <PresentationFormat>On-screen Show (4:3)</PresentationFormat>
  <Paragraphs>176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JDK V/s JRE V/s JVM V/s JIT</vt:lpstr>
      <vt:lpstr>JDK V/s JRE V/s JVM V/s JIT</vt:lpstr>
      <vt:lpstr>What Is JVM ?</vt:lpstr>
      <vt:lpstr>What Is Inside JVM ?</vt:lpstr>
      <vt:lpstr>How JITC Works ?</vt:lpstr>
      <vt:lpstr>How JITC Works ?</vt:lpstr>
      <vt:lpstr>The JIT Compiler</vt:lpstr>
      <vt:lpstr>Interpreter V/s JITC</vt:lpstr>
      <vt:lpstr>Is There A Problem In This Approach ?</vt:lpstr>
      <vt:lpstr>What Is The Solution ?</vt:lpstr>
      <vt:lpstr>Popular Interview Question</vt:lpstr>
      <vt:lpstr>What Is JRE ?</vt:lpstr>
      <vt:lpstr>What Is JDK ?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457</cp:revision>
  <dcterms:created xsi:type="dcterms:W3CDTF">2015-12-21T13:46:48Z</dcterms:created>
  <dcterms:modified xsi:type="dcterms:W3CDTF">2021-09-19T06:41:44Z</dcterms:modified>
</cp:coreProperties>
</file>