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7"/>
  </p:notesMasterIdLst>
  <p:sldIdLst>
    <p:sldId id="1169" r:id="rId2"/>
    <p:sldId id="256" r:id="rId3"/>
    <p:sldId id="1171" r:id="rId4"/>
    <p:sldId id="568" r:id="rId5"/>
    <p:sldId id="1174" r:id="rId6"/>
    <p:sldId id="1175" r:id="rId7"/>
    <p:sldId id="1173" r:id="rId8"/>
    <p:sldId id="614" r:id="rId9"/>
    <p:sldId id="613" r:id="rId10"/>
    <p:sldId id="615" r:id="rId11"/>
    <p:sldId id="616" r:id="rId12"/>
    <p:sldId id="617" r:id="rId13"/>
    <p:sldId id="618" r:id="rId14"/>
    <p:sldId id="619" r:id="rId15"/>
    <p:sldId id="554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0" r:id="rId25"/>
    <p:sldId id="629" r:id="rId26"/>
    <p:sldId id="630" r:id="rId27"/>
    <p:sldId id="631" r:id="rId28"/>
    <p:sldId id="632" r:id="rId29"/>
    <p:sldId id="633" r:id="rId30"/>
    <p:sldId id="634" r:id="rId31"/>
    <p:sldId id="635" r:id="rId32"/>
    <p:sldId id="636" r:id="rId33"/>
    <p:sldId id="637" r:id="rId34"/>
    <p:sldId id="638" r:id="rId35"/>
    <p:sldId id="639" r:id="rId36"/>
    <p:sldId id="642" r:id="rId37"/>
    <p:sldId id="640" r:id="rId38"/>
    <p:sldId id="641" r:id="rId39"/>
    <p:sldId id="643" r:id="rId40"/>
    <p:sldId id="644" r:id="rId41"/>
    <p:sldId id="646" r:id="rId42"/>
    <p:sldId id="1172" r:id="rId43"/>
    <p:sldId id="645" r:id="rId44"/>
    <p:sldId id="647" r:id="rId45"/>
    <p:sldId id="64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72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3FE58CD-81C1-450C-8893-94113046A4AB}"/>
    <pc:docChg chg="custSel addSld modSld">
      <pc:chgData name="Sharma Computer Academy" userId="08476b32c11f4418" providerId="LiveId" clId="{33FE58CD-81C1-450C-8893-94113046A4AB}" dt="2021-01-20T07:55:14.913" v="278" actId="20577"/>
      <pc:docMkLst>
        <pc:docMk/>
      </pc:docMkLst>
      <pc:sldChg chg="modSp mod">
        <pc:chgData name="Sharma Computer Academy" userId="08476b32c11f4418" providerId="LiveId" clId="{33FE58CD-81C1-450C-8893-94113046A4AB}" dt="2021-01-18T15:42:19.508" v="7" actId="20577"/>
        <pc:sldMkLst>
          <pc:docMk/>
          <pc:sldMk cId="4110603856" sldId="256"/>
        </pc:sldMkLst>
        <pc:spChg chg="mod">
          <ac:chgData name="Sharma Computer Academy" userId="08476b32c11f4418" providerId="LiveId" clId="{33FE58CD-81C1-450C-8893-94113046A4AB}" dt="2021-01-18T15:42:19.508" v="7" actId="20577"/>
          <ac:spMkLst>
            <pc:docMk/>
            <pc:sldMk cId="4110603856" sldId="256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33FE58CD-81C1-450C-8893-94113046A4AB}" dt="2021-01-20T07:11:19.819" v="222" actId="207"/>
        <pc:sldMkLst>
          <pc:docMk/>
          <pc:sldMk cId="0" sldId="568"/>
        </pc:sldMkLst>
        <pc:spChg chg="mod">
          <ac:chgData name="Sharma Computer Academy" userId="08476b32c11f4418" providerId="LiveId" clId="{33FE58CD-81C1-450C-8893-94113046A4AB}" dt="2021-01-20T06:47:00.087" v="24" actId="20577"/>
          <ac:spMkLst>
            <pc:docMk/>
            <pc:sldMk cId="0" sldId="568"/>
            <ac:spMk id="2" creationId="{00000000-0000-0000-0000-000000000000}"/>
          </ac:spMkLst>
        </pc:spChg>
        <pc:spChg chg="mod">
          <ac:chgData name="Sharma Computer Academy" userId="08476b32c11f4418" providerId="LiveId" clId="{33FE58CD-81C1-450C-8893-94113046A4AB}" dt="2021-01-20T07:11:19.819" v="222" actId="207"/>
          <ac:spMkLst>
            <pc:docMk/>
            <pc:sldMk cId="0" sldId="5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3FE58CD-81C1-450C-8893-94113046A4AB}" dt="2021-01-20T07:55:14.913" v="278" actId="20577"/>
        <pc:sldMkLst>
          <pc:docMk/>
          <pc:sldMk cId="0" sldId="648"/>
        </pc:sldMkLst>
        <pc:spChg chg="mod">
          <ac:chgData name="Sharma Computer Academy" userId="08476b32c11f4418" providerId="LiveId" clId="{33FE58CD-81C1-450C-8893-94113046A4AB}" dt="2021-01-20T07:55:14.913" v="278" actId="20577"/>
          <ac:spMkLst>
            <pc:docMk/>
            <pc:sldMk cId="0" sldId="64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33FE58CD-81C1-450C-8893-94113046A4AB}" dt="2021-01-20T07:13:18.270" v="274" actId="207"/>
        <pc:sldMkLst>
          <pc:docMk/>
          <pc:sldMk cId="0" sldId="1171"/>
        </pc:sldMkLst>
        <pc:spChg chg="mod">
          <ac:chgData name="Sharma Computer Academy" userId="08476b32c11f4418" providerId="LiveId" clId="{33FE58CD-81C1-450C-8893-94113046A4AB}" dt="2021-01-20T07:13:18.270" v="274" actId="207"/>
          <ac:spMkLst>
            <pc:docMk/>
            <pc:sldMk cId="0" sldId="1171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33FE58CD-81C1-450C-8893-94113046A4AB}" dt="2021-01-20T06:46:54.444" v="16" actId="2890"/>
        <pc:sldMkLst>
          <pc:docMk/>
          <pc:sldMk cId="3710680554" sldId="1173"/>
        </pc:sldMkLst>
      </pc:sldChg>
      <pc:sldChg chg="modSp add modAnim">
        <pc:chgData name="Sharma Computer Academy" userId="08476b32c11f4418" providerId="LiveId" clId="{33FE58CD-81C1-450C-8893-94113046A4AB}" dt="2021-01-20T07:00:13.284" v="174"/>
        <pc:sldMkLst>
          <pc:docMk/>
          <pc:sldMk cId="831772248" sldId="1174"/>
        </pc:sldMkLst>
        <pc:spChg chg="mod">
          <ac:chgData name="Sharma Computer Academy" userId="08476b32c11f4418" providerId="LiveId" clId="{33FE58CD-81C1-450C-8893-94113046A4AB}" dt="2021-01-20T06:59:41.720" v="166" actId="113"/>
          <ac:spMkLst>
            <pc:docMk/>
            <pc:sldMk cId="831772248" sldId="117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33FE58CD-81C1-450C-8893-94113046A4AB}" dt="2021-01-20T07:12:42.437" v="249" actId="20577"/>
        <pc:sldMkLst>
          <pc:docMk/>
          <pc:sldMk cId="1963697487" sldId="1175"/>
        </pc:sldMkLst>
        <pc:spChg chg="mod">
          <ac:chgData name="Sharma Computer Academy" userId="08476b32c11f4418" providerId="LiveId" clId="{33FE58CD-81C1-450C-8893-94113046A4AB}" dt="2021-01-20T07:00:37.850" v="189" actId="20577"/>
          <ac:spMkLst>
            <pc:docMk/>
            <pc:sldMk cId="1963697487" sldId="1175"/>
            <ac:spMk id="2" creationId="{00000000-0000-0000-0000-000000000000}"/>
          </ac:spMkLst>
        </pc:spChg>
        <pc:spChg chg="mod">
          <ac:chgData name="Sharma Computer Academy" userId="08476b32c11f4418" providerId="LiveId" clId="{33FE58CD-81C1-450C-8893-94113046A4AB}" dt="2021-01-20T07:12:42.437" v="249" actId="20577"/>
          <ac:spMkLst>
            <pc:docMk/>
            <pc:sldMk cId="1963697487" sldId="117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62ACD57-FA6C-409D-8D7D-FE54A5BD40A6}"/>
    <pc:docChg chg="custSel modSld">
      <pc:chgData name="Sharma Computer Academy" userId="08476b32c11f4418" providerId="LiveId" clId="{662ACD57-FA6C-409D-8D7D-FE54A5BD40A6}" dt="2022-01-28T07:30:11.170" v="2" actId="27636"/>
      <pc:docMkLst>
        <pc:docMk/>
      </pc:docMkLst>
      <pc:sldChg chg="modSp mod modAnim">
        <pc:chgData name="Sharma Computer Academy" userId="08476b32c11f4418" providerId="LiveId" clId="{662ACD57-FA6C-409D-8D7D-FE54A5BD40A6}" dt="2022-01-28T07:30:11.170" v="2" actId="27636"/>
        <pc:sldMkLst>
          <pc:docMk/>
          <pc:sldMk cId="0" sldId="568"/>
        </pc:sldMkLst>
        <pc:spChg chg="mod">
          <ac:chgData name="Sharma Computer Academy" userId="08476b32c11f4418" providerId="LiveId" clId="{662ACD57-FA6C-409D-8D7D-FE54A5BD40A6}" dt="2022-01-28T07:30:11.170" v="2" actId="27636"/>
          <ac:spMkLst>
            <pc:docMk/>
            <pc:sldMk cId="0" sldId="5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62ACD57-FA6C-409D-8D7D-FE54A5BD40A6}" dt="2022-01-28T07:23:53.832" v="0" actId="20577"/>
        <pc:sldMkLst>
          <pc:docMk/>
          <pc:sldMk cId="0" sldId="1169"/>
        </pc:sldMkLst>
        <pc:spChg chg="mod">
          <ac:chgData name="Sharma Computer Academy" userId="08476b32c11f4418" providerId="LiveId" clId="{662ACD57-FA6C-409D-8D7D-FE54A5BD40A6}" dt="2022-01-28T07:23:53.832" v="0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30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Streams-Part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Intermediate Operations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70C0"/>
                </a:solidFill>
              </a:rPr>
              <a:t>One interesting point about </a:t>
            </a:r>
            <a:r>
              <a:rPr lang="en-IN" sz="2400" b="1" i="1" dirty="0">
                <a:solidFill>
                  <a:srgbClr val="C00000"/>
                </a:solidFill>
              </a:rPr>
              <a:t>intermediate operations</a:t>
            </a:r>
            <a:r>
              <a:rPr lang="en-IN" sz="2400" b="1" i="1" dirty="0">
                <a:solidFill>
                  <a:srgbClr val="0070C0"/>
                </a:solidFill>
              </a:rPr>
              <a:t> is that they are </a:t>
            </a:r>
            <a:r>
              <a:rPr lang="en-IN" sz="2400" b="1" i="1" u="sng" dirty="0">
                <a:solidFill>
                  <a:srgbClr val="00B050"/>
                </a:solidFill>
              </a:rPr>
              <a:t>lazily executed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 are </a:t>
            </a:r>
            <a:r>
              <a:rPr lang="en-IN" sz="2400" b="1" dirty="0">
                <a:solidFill>
                  <a:srgbClr val="00B050"/>
                </a:solidFill>
              </a:rPr>
              <a:t>“lazy” </a:t>
            </a:r>
            <a:r>
              <a:rPr lang="en-IN" sz="2400" dirty="0"/>
              <a:t>because the </a:t>
            </a:r>
            <a:r>
              <a:rPr lang="en-IN" sz="2400" b="1" dirty="0">
                <a:solidFill>
                  <a:srgbClr val="7030A0"/>
                </a:solidFill>
              </a:rPr>
              <a:t>actual processing </a:t>
            </a:r>
            <a:r>
              <a:rPr lang="en-IN" sz="2400" dirty="0"/>
              <a:t>will not </a:t>
            </a:r>
            <a:r>
              <a:rPr lang="en-IN" sz="2400" b="1" dirty="0">
                <a:solidFill>
                  <a:srgbClr val="002060"/>
                </a:solidFill>
              </a:rPr>
              <a:t>happen</a:t>
            </a:r>
            <a:r>
              <a:rPr lang="en-IN" sz="2400" dirty="0"/>
              <a:t> unless the </a:t>
            </a:r>
            <a:r>
              <a:rPr lang="en-IN" sz="2400" b="1" dirty="0">
                <a:solidFill>
                  <a:srgbClr val="C00000"/>
                </a:solidFill>
              </a:rPr>
              <a:t>terminal operation </a:t>
            </a:r>
            <a:r>
              <a:rPr lang="en-IN" sz="2400" dirty="0"/>
              <a:t>is present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Intermediate Operations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tx2"/>
                </a:solidFill>
              </a:rPr>
              <a:t>Stream API </a:t>
            </a:r>
            <a:r>
              <a:rPr lang="en-IN" sz="2400" dirty="0"/>
              <a:t>provides the following </a:t>
            </a:r>
            <a:r>
              <a:rPr lang="en-IN" sz="2400" b="1" dirty="0">
                <a:solidFill>
                  <a:srgbClr val="7030A0"/>
                </a:solidFill>
              </a:rPr>
              <a:t>common intermediate operations:</a:t>
            </a:r>
          </a:p>
          <a:p>
            <a:endParaRPr lang="en-IN" sz="2400" b="1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map()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filter()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sorted()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limit()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distinct()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peek()</a:t>
            </a: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map()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map() </a:t>
            </a:r>
            <a:r>
              <a:rPr lang="en-IN" sz="2400" dirty="0"/>
              <a:t>method  is an </a:t>
            </a:r>
            <a:r>
              <a:rPr lang="en-IN" sz="2400" b="1" dirty="0">
                <a:solidFill>
                  <a:srgbClr val="C00000"/>
                </a:solidFill>
              </a:rPr>
              <a:t>Intermediate Stream operation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tx2"/>
                </a:solidFill>
              </a:rPr>
              <a:t>usage of this operation </a:t>
            </a:r>
            <a:r>
              <a:rPr lang="en-IN" sz="2400" dirty="0"/>
              <a:t>is to </a:t>
            </a:r>
            <a:r>
              <a:rPr lang="en-IN" sz="2400" b="1" dirty="0">
                <a:solidFill>
                  <a:srgbClr val="00B050"/>
                </a:solidFill>
              </a:rPr>
              <a:t>apply some function </a:t>
            </a:r>
            <a:r>
              <a:rPr lang="en-IN" sz="2400" dirty="0"/>
              <a:t>on  </a:t>
            </a:r>
            <a:r>
              <a:rPr lang="en-IN" sz="2400" b="1" dirty="0">
                <a:solidFill>
                  <a:srgbClr val="7030A0"/>
                </a:solidFill>
              </a:rPr>
              <a:t>each element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 and return a </a:t>
            </a:r>
            <a:r>
              <a:rPr lang="en-IN" sz="2400" b="1" dirty="0">
                <a:solidFill>
                  <a:srgbClr val="7030A0"/>
                </a:solidFill>
              </a:rPr>
              <a:t>new value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map()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&lt;R&gt; Stream&lt;R&gt; map(Function&lt;T,R&gt; </a:t>
            </a:r>
            <a:r>
              <a:rPr lang="en-IN" sz="2000" b="1" dirty="0" err="1">
                <a:solidFill>
                  <a:srgbClr val="0070C0"/>
                </a:solidFill>
              </a:rPr>
              <a:t>mapper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sz="19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As we can observe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map() </a:t>
            </a:r>
            <a:r>
              <a:rPr lang="en-IN" sz="2400" dirty="0"/>
              <a:t>method takes a 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, which is called </a:t>
            </a:r>
            <a:r>
              <a:rPr lang="en-IN" sz="2400" b="1" dirty="0">
                <a:solidFill>
                  <a:srgbClr val="00B050"/>
                </a:solidFill>
              </a:rPr>
              <a:t>for each value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input stream </a:t>
            </a:r>
            <a:r>
              <a:rPr lang="en-IN" sz="2400" dirty="0"/>
              <a:t>and produces </a:t>
            </a:r>
            <a:r>
              <a:rPr lang="en-IN" sz="2400" b="1" dirty="0">
                <a:solidFill>
                  <a:srgbClr val="00B050"/>
                </a:solidFill>
              </a:rPr>
              <a:t>one result value</a:t>
            </a:r>
            <a:r>
              <a:rPr lang="en-IN" sz="2400" dirty="0"/>
              <a:t>, which is sent to </a:t>
            </a:r>
            <a:r>
              <a:rPr lang="en-IN" sz="2400" b="1" dirty="0">
                <a:solidFill>
                  <a:srgbClr val="0070C0"/>
                </a:solidFill>
              </a:rPr>
              <a:t>the output stream.</a:t>
            </a:r>
          </a:p>
          <a:p>
            <a:pPr lvl="1"/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, </a:t>
            </a:r>
            <a:r>
              <a:rPr lang="en-US" sz="2400" b="1" dirty="0">
                <a:solidFill>
                  <a:srgbClr val="C00000"/>
                </a:solidFill>
              </a:rPr>
              <a:t>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extract first 3 letters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each name.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map()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2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As another example </a:t>
            </a:r>
            <a:r>
              <a:rPr lang="en-US" sz="2400" dirty="0"/>
              <a:t>, suppose we want to </a:t>
            </a:r>
            <a:r>
              <a:rPr lang="en-US" sz="2400" b="1" dirty="0">
                <a:solidFill>
                  <a:srgbClr val="00B050"/>
                </a:solidFill>
              </a:rPr>
              <a:t>convert</a:t>
            </a:r>
            <a:r>
              <a:rPr lang="en-US" sz="2400" dirty="0"/>
              <a:t> all the </a:t>
            </a:r>
            <a:r>
              <a:rPr lang="en-US" sz="2400" b="1" dirty="0">
                <a:solidFill>
                  <a:srgbClr val="C00000"/>
                </a:solidFill>
              </a:rPr>
              <a:t>names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2060"/>
                </a:solidFill>
              </a:rPr>
              <a:t>upper case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this </a:t>
            </a:r>
            <a:r>
              <a:rPr lang="en-US" sz="2400" b="1" dirty="0">
                <a:solidFill>
                  <a:srgbClr val="C00000"/>
                </a:solidFill>
              </a:rPr>
              <a:t>our code </a:t>
            </a:r>
            <a:r>
              <a:rPr lang="en-US" sz="2400" dirty="0"/>
              <a:t>will be : 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429000"/>
            <a:ext cx="8643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 also </a:t>
            </a:r>
            <a:r>
              <a:rPr lang="en-US" sz="2400" dirty="0"/>
              <a:t>can </a:t>
            </a:r>
            <a:r>
              <a:rPr lang="en-US" sz="2400" b="1" dirty="0">
                <a:solidFill>
                  <a:srgbClr val="00B050"/>
                </a:solidFill>
              </a:rPr>
              <a:t>chain</a:t>
            </a:r>
            <a:r>
              <a:rPr lang="en-US" sz="2400" dirty="0"/>
              <a:t> the previous </a:t>
            </a:r>
            <a:r>
              <a:rPr lang="en-US" sz="2400" b="1" dirty="0">
                <a:solidFill>
                  <a:srgbClr val="7030A0"/>
                </a:solidFill>
              </a:rPr>
              <a:t>2 operations </a:t>
            </a:r>
            <a:r>
              <a:rPr lang="en-US" sz="2400" dirty="0"/>
              <a:t>to obtain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first 3 letters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every name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2060"/>
                </a:solidFill>
              </a:rPr>
              <a:t>upper case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643182"/>
            <a:ext cx="864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=firstThree.map(s-&gt;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3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1428736"/>
            <a:ext cx="864399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first 3 letters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=nameStream.map(s-&gt;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(0,3));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3: Apply operation on every element to convert to capital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=firstThree.map(s-&gt;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(Combining all three steps)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All steps chained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upperNames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(0,3))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.map(s-&gt;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4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Convert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each element </a:t>
            </a:r>
            <a:r>
              <a:rPr lang="en-US" sz="2400" dirty="0"/>
              <a:t>of the following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String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78605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("1“,"2“,"3“,"4","5");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("1","2","3","4","5");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listOfStrings.stream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        .map(s-&gt;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Streams-Part 2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An Abstract Layer!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5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Square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each element </a:t>
            </a:r>
            <a:r>
              <a:rPr lang="en-US" sz="2400" dirty="0"/>
              <a:t>of the following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String</a:t>
            </a:r>
            <a:r>
              <a:rPr lang="en-US" sz="2400" dirty="0"/>
              <a:t> after converting it to </a:t>
            </a:r>
            <a:r>
              <a:rPr lang="en-US" sz="2400" b="1" dirty="0">
                <a:solidFill>
                  <a:srgbClr val="7030A0"/>
                </a:solidFill>
              </a:rPr>
              <a:t>Integer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78605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("1“,"2“,"3“,"4","5");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listOfStrings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("1","2","3","4","5");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Stream&lt;Integer&gt;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numSquare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listOfStrings.stream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.map(s-&gt;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  .map(n-&gt;n*n);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filter()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Java Stream </a:t>
            </a:r>
            <a:r>
              <a:rPr lang="en-IN" sz="2400" dirty="0"/>
              <a:t>method </a:t>
            </a:r>
            <a:r>
              <a:rPr lang="en-IN" sz="2400" b="1" dirty="0">
                <a:solidFill>
                  <a:srgbClr val="0070C0"/>
                </a:solidFill>
              </a:rPr>
              <a:t>filter()</a:t>
            </a:r>
            <a:r>
              <a:rPr lang="en-IN" sz="2400" dirty="0"/>
              <a:t> can be used to </a:t>
            </a:r>
            <a:r>
              <a:rPr lang="en-IN" sz="2400" b="1" dirty="0">
                <a:solidFill>
                  <a:srgbClr val="00B050"/>
                </a:solidFill>
              </a:rPr>
              <a:t>filter out elements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from a </a:t>
            </a:r>
            <a:r>
              <a:rPr lang="en-IN" sz="2400" b="1" dirty="0">
                <a:solidFill>
                  <a:srgbClr val="7030A0"/>
                </a:solidFill>
              </a:rPr>
              <a:t>Java 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filter()</a:t>
            </a:r>
            <a:r>
              <a:rPr lang="en-IN" sz="2400" dirty="0"/>
              <a:t> method takes a 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which is </a:t>
            </a:r>
            <a:r>
              <a:rPr lang="en-IN" sz="2400" b="1" dirty="0">
                <a:solidFill>
                  <a:srgbClr val="002060"/>
                </a:solidFill>
              </a:rPr>
              <a:t>called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B050"/>
                </a:solidFill>
              </a:rPr>
              <a:t>each element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returns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then the </a:t>
            </a:r>
            <a:r>
              <a:rPr lang="en-IN" sz="2400" b="1" dirty="0">
                <a:solidFill>
                  <a:srgbClr val="002060"/>
                </a:solidFill>
              </a:rPr>
              <a:t>element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included </a:t>
            </a:r>
            <a:r>
              <a:rPr lang="en-IN" sz="2400" dirty="0"/>
              <a:t>in the resulting 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, and if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 returns </a:t>
            </a:r>
            <a:r>
              <a:rPr lang="en-IN" sz="2400" b="1" dirty="0">
                <a:solidFill>
                  <a:srgbClr val="0070C0"/>
                </a:solidFill>
              </a:rPr>
              <a:t>false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element is not included </a:t>
            </a:r>
            <a:r>
              <a:rPr lang="en-IN" sz="2400" dirty="0"/>
              <a:t>in the resulting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.</a:t>
            </a: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filter()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prototype</a:t>
            </a:r>
            <a:r>
              <a:rPr lang="en-IN" sz="2400" dirty="0"/>
              <a:t> of this </a:t>
            </a:r>
            <a:r>
              <a:rPr lang="en-IN" sz="2400" b="1" dirty="0">
                <a:solidFill>
                  <a:srgbClr val="C00000"/>
                </a:solidFill>
              </a:rPr>
              <a:t>method</a:t>
            </a:r>
            <a:r>
              <a:rPr lang="en-IN" sz="2400" dirty="0"/>
              <a:t> is 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&lt;Stream&lt;T&gt; filter(Predicate&lt;T&gt; predicate)</a:t>
            </a:r>
          </a:p>
          <a:p>
            <a:pPr lvl="1"/>
            <a:endParaRPr lang="en-US" sz="19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/>
                </a:solidFill>
              </a:rPr>
              <a:t>As we can observe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filter() </a:t>
            </a:r>
            <a:r>
              <a:rPr lang="en-IN" sz="2400" dirty="0"/>
              <a:t>method takes a 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, which is called </a:t>
            </a:r>
            <a:r>
              <a:rPr lang="en-IN" sz="2400" b="1" dirty="0">
                <a:solidFill>
                  <a:srgbClr val="00B050"/>
                </a:solidFill>
              </a:rPr>
              <a:t>for each value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input stream </a:t>
            </a:r>
            <a:r>
              <a:rPr lang="en-IN" sz="2400" dirty="0"/>
              <a:t>and if the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returns 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 , the </a:t>
            </a:r>
            <a:r>
              <a:rPr lang="en-IN" sz="2400" b="1" dirty="0">
                <a:solidFill>
                  <a:schemeClr val="tx2"/>
                </a:solidFill>
              </a:rPr>
              <a:t>element becomes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part of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new stream </a:t>
            </a:r>
            <a:r>
              <a:rPr lang="en-IN" sz="2400" dirty="0"/>
              <a:t>to be </a:t>
            </a:r>
            <a:r>
              <a:rPr lang="en-IN" sz="2400" b="1" dirty="0">
                <a:solidFill>
                  <a:srgbClr val="002060"/>
                </a:solidFill>
              </a:rPr>
              <a:t>returned</a:t>
            </a:r>
            <a:r>
              <a:rPr lang="en-IN" sz="2400" dirty="0"/>
              <a:t> otherwise it is </a:t>
            </a:r>
            <a:r>
              <a:rPr lang="en-IN" sz="2400" b="1" dirty="0">
                <a:solidFill>
                  <a:srgbClr val="00B050"/>
                </a:solidFill>
              </a:rPr>
              <a:t>dropped</a:t>
            </a:r>
            <a:r>
              <a:rPr lang="en-IN" sz="2400" dirty="0"/>
              <a:t>.</a:t>
            </a:r>
            <a:endParaRPr lang="en-I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6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 we have </a:t>
            </a:r>
            <a:r>
              <a:rPr lang="en-US" sz="2400" dirty="0"/>
              <a:t>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extract only those numbers </a:t>
            </a:r>
            <a:r>
              <a:rPr lang="en-US" sz="2400" dirty="0"/>
              <a:t>from </a:t>
            </a:r>
            <a:r>
              <a:rPr lang="en-US" sz="2400" b="1" dirty="0">
                <a:solidFill>
                  <a:srgbClr val="C00000"/>
                </a:solidFill>
              </a:rPr>
              <a:t>this list </a:t>
            </a:r>
            <a:r>
              <a:rPr lang="en-US" sz="2400" dirty="0"/>
              <a:t>which are </a:t>
            </a:r>
            <a:r>
              <a:rPr lang="en-US" sz="2400" b="1" dirty="0">
                <a:solidFill>
                  <a:srgbClr val="00B050"/>
                </a:solidFill>
              </a:rPr>
              <a:t>divisible by 5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740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(3, 4, 6, 12, 20);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6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(3, 4, 6, 12, 20); 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operation on every element to get desired </a:t>
            </a:r>
            <a:r>
              <a:rPr lang="en-US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elem</a:t>
            </a:r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multipleOfFive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                 .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filter(num -&gt; num % 5 == 0)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multipleOfFive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                 .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filter(num -&gt; num % 5 == 0)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7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From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7030A0"/>
                </a:solidFill>
              </a:rPr>
              <a:t>filter out </a:t>
            </a:r>
            <a:r>
              <a:rPr lang="en-US" sz="2400" dirty="0"/>
              <a:t>those elements which </a:t>
            </a:r>
            <a:r>
              <a:rPr lang="en-US" sz="2400" b="1" dirty="0">
                <a:solidFill>
                  <a:srgbClr val="00B050"/>
                </a:solidFill>
              </a:rPr>
              <a:t>begin with </a:t>
            </a:r>
            <a:r>
              <a:rPr lang="en-US" sz="2400" dirty="0"/>
              <a:t>an </a:t>
            </a:r>
            <a:r>
              <a:rPr lang="en-US" sz="2400" b="1" dirty="0">
                <a:solidFill>
                  <a:srgbClr val="7030A0"/>
                </a:solidFill>
              </a:rPr>
              <a:t>upper case </a:t>
            </a:r>
            <a:r>
              <a:rPr lang="en-US" sz="2400" dirty="0"/>
              <a:t>letter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78605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ravi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Amit","Sumit",“deepak","Jayant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ravi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Amit","Sumit",“deepak","Jayant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.filter(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Character.isUpperCase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str.charAt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(0)));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sorted()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sorted()</a:t>
            </a:r>
            <a:r>
              <a:rPr lang="en-IN" sz="2400" dirty="0"/>
              <a:t> method can be used to get a </a:t>
            </a:r>
            <a:r>
              <a:rPr lang="en-IN" sz="2400" b="1" dirty="0">
                <a:solidFill>
                  <a:srgbClr val="C00000"/>
                </a:solidFill>
              </a:rPr>
              <a:t>sorted view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The elements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sorted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7030A0"/>
                </a:solidFill>
              </a:rPr>
              <a:t>natural order </a:t>
            </a:r>
            <a:r>
              <a:rPr lang="en-IN" sz="2400" dirty="0"/>
              <a:t>unless we pass a custom </a:t>
            </a:r>
            <a:r>
              <a:rPr lang="en-IN" sz="2400" b="1" dirty="0">
                <a:solidFill>
                  <a:srgbClr val="C00000"/>
                </a:solidFill>
              </a:rPr>
              <a:t>Comparator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br>
              <a:rPr lang="en-IN" sz="2400" dirty="0"/>
            </a:br>
            <a:endParaRPr lang="en-IN" sz="19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sorted 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The method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tx2"/>
                </a:solidFill>
              </a:rPr>
              <a:t>overloaded </a:t>
            </a:r>
            <a:r>
              <a:rPr lang="en-IN" sz="2400" dirty="0"/>
              <a:t>and has </a:t>
            </a:r>
            <a:r>
              <a:rPr lang="en-IN" sz="2400" b="1" dirty="0">
                <a:solidFill>
                  <a:srgbClr val="7030A0"/>
                </a:solidFill>
              </a:rPr>
              <a:t>following prototypes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Stream&lt;T&gt; sorted()</a:t>
            </a:r>
            <a:endParaRPr lang="en-US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Stream&lt;T&gt; sorted(Comparator&lt;T&gt; comparator)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first method </a:t>
            </a:r>
            <a:r>
              <a:rPr lang="en-IN" sz="2400" dirty="0"/>
              <a:t>returns a </a:t>
            </a:r>
            <a:r>
              <a:rPr lang="en-IN" sz="2400" b="1" dirty="0">
                <a:solidFill>
                  <a:srgbClr val="00B050"/>
                </a:solidFill>
              </a:rPr>
              <a:t>sorted stream </a:t>
            </a:r>
            <a:r>
              <a:rPr lang="en-IN" sz="2400" dirty="0"/>
              <a:t>by using </a:t>
            </a:r>
            <a:r>
              <a:rPr lang="en-IN" sz="2400" b="1" dirty="0">
                <a:solidFill>
                  <a:srgbClr val="7030A0"/>
                </a:solidFill>
              </a:rPr>
              <a:t>natural order sorting </a:t>
            </a:r>
            <a:r>
              <a:rPr lang="en-IN" sz="2400" dirty="0"/>
              <a:t>, while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second method </a:t>
            </a:r>
            <a:r>
              <a:rPr lang="en-IN" sz="2400" dirty="0"/>
              <a:t>accepts a </a:t>
            </a:r>
            <a:r>
              <a:rPr lang="en-IN" sz="2400" b="1" dirty="0">
                <a:solidFill>
                  <a:srgbClr val="C00000"/>
                </a:solidFill>
              </a:rPr>
              <a:t>Comparator</a:t>
            </a:r>
            <a:r>
              <a:rPr lang="en-IN" sz="2400" dirty="0"/>
              <a:t> as argument and </a:t>
            </a:r>
            <a:r>
              <a:rPr lang="en-IN" sz="2400" b="1" dirty="0">
                <a:solidFill>
                  <a:srgbClr val="002060"/>
                </a:solidFill>
              </a:rPr>
              <a:t>sorts the stream elements </a:t>
            </a:r>
            <a:r>
              <a:rPr lang="en-IN" sz="2400" dirty="0"/>
              <a:t>according to it and </a:t>
            </a:r>
            <a:r>
              <a:rPr lang="en-IN" sz="2400" b="1" dirty="0">
                <a:solidFill>
                  <a:srgbClr val="7030A0"/>
                </a:solidFill>
              </a:rPr>
              <a:t>returns them </a:t>
            </a:r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new stream.</a:t>
            </a:r>
            <a:endParaRPr lang="en-IN" sz="1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8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70C0"/>
                </a:solidFill>
              </a:rPr>
              <a:t>sort this list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7030A0"/>
                </a:solidFill>
              </a:rPr>
              <a:t>ascending order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sorted()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8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sorting to get the sorted stream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sortedStream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numStream.sorted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sortedStream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().sorted();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Java 8 Streams-Part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 Special Point !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Operations On Streams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Intermediate Operations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Terminal Operations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9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Sort</a:t>
            </a:r>
            <a:r>
              <a:rPr lang="en-US" sz="2400" dirty="0"/>
              <a:t>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Numbers</a:t>
            </a:r>
            <a:r>
              <a:rPr lang="en-US" sz="2400" dirty="0"/>
              <a:t> , in </a:t>
            </a:r>
            <a:r>
              <a:rPr lang="en-US" sz="2400" b="1" dirty="0">
                <a:solidFill>
                  <a:srgbClr val="00B050"/>
                </a:solidFill>
              </a:rPr>
              <a:t>descending order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descStream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().sorted((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)-&gt;b-a);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limit()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limit() </a:t>
            </a:r>
            <a:r>
              <a:rPr lang="en-IN" sz="2400" dirty="0"/>
              <a:t>method can </a:t>
            </a:r>
            <a:r>
              <a:rPr lang="en-IN" sz="2400" b="1" dirty="0">
                <a:solidFill>
                  <a:srgbClr val="00B050"/>
                </a:solidFill>
              </a:rPr>
              <a:t>limit the number of elements</a:t>
            </a:r>
            <a:r>
              <a:rPr lang="en-IN" sz="2400" dirty="0"/>
              <a:t> in a stream to a </a:t>
            </a:r>
            <a:r>
              <a:rPr lang="en-IN" sz="2400" b="1" dirty="0">
                <a:solidFill>
                  <a:srgbClr val="7030A0"/>
                </a:solidFill>
              </a:rPr>
              <a:t>number</a:t>
            </a:r>
            <a:r>
              <a:rPr lang="en-IN" sz="2400" dirty="0"/>
              <a:t> passed as </a:t>
            </a:r>
            <a:r>
              <a:rPr lang="en-IN" sz="2400" b="1" dirty="0">
                <a:solidFill>
                  <a:schemeClr val="tx2"/>
                </a:solidFill>
              </a:rPr>
              <a:t>argument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70C0"/>
                </a:solidFill>
              </a:rPr>
              <a:t>limit() </a:t>
            </a:r>
            <a:r>
              <a:rPr lang="en-IN" sz="2400" dirty="0"/>
              <a:t>method.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is: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Stream&lt;T&gt; limit(long </a:t>
            </a:r>
            <a:r>
              <a:rPr lang="en-IN" sz="1900" b="1" dirty="0" err="1">
                <a:solidFill>
                  <a:srgbClr val="0070C0"/>
                </a:solidFill>
              </a:rPr>
              <a:t>maxSize</a:t>
            </a:r>
            <a:r>
              <a:rPr lang="en-IN" sz="1900" b="1" dirty="0">
                <a:solidFill>
                  <a:srgbClr val="0070C0"/>
                </a:solidFill>
              </a:rPr>
              <a:t>)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limit()</a:t>
            </a:r>
            <a:r>
              <a:rPr lang="en-IN" sz="2400" dirty="0"/>
              <a:t> method returns a </a:t>
            </a:r>
            <a:r>
              <a:rPr lang="en-IN" sz="2400" b="1" dirty="0">
                <a:solidFill>
                  <a:srgbClr val="00B050"/>
                </a:solidFill>
              </a:rPr>
              <a:t>new Stream</a:t>
            </a:r>
            <a:r>
              <a:rPr lang="en-IN" sz="2400" dirty="0"/>
              <a:t> which will </a:t>
            </a:r>
            <a:r>
              <a:rPr lang="en-IN" sz="2400" b="1" dirty="0">
                <a:solidFill>
                  <a:srgbClr val="7030A0"/>
                </a:solidFill>
              </a:rPr>
              <a:t>at most </a:t>
            </a:r>
            <a:r>
              <a:rPr lang="en-IN" sz="2400" dirty="0"/>
              <a:t>contain the </a:t>
            </a:r>
            <a:r>
              <a:rPr lang="en-IN" sz="2400" b="1" dirty="0">
                <a:solidFill>
                  <a:srgbClr val="C00000"/>
                </a:solidFill>
              </a:rPr>
              <a:t>given number of elements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10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get only first 3 numbers </a:t>
            </a:r>
            <a:r>
              <a:rPr lang="en-US" sz="2400" dirty="0"/>
              <a:t>from this list.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limit()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10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limit to get the required number of elements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numStream.limit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(3);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firstThree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().limit(3);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11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Find </a:t>
            </a:r>
            <a:r>
              <a:rPr lang="en-US" sz="2400" b="1" dirty="0">
                <a:solidFill>
                  <a:srgbClr val="00B050"/>
                </a:solidFill>
              </a:rPr>
              <a:t>first three highest </a:t>
            </a:r>
            <a:r>
              <a:rPr lang="en-US" sz="2400" b="1" dirty="0">
                <a:solidFill>
                  <a:srgbClr val="C00000"/>
                </a:solidFill>
              </a:rPr>
              <a:t>Numbers</a:t>
            </a:r>
            <a:r>
              <a:rPr lang="en-US" sz="2400" dirty="0"/>
              <a:t> ,from the given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Solution: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2500306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577372"/>
            <a:ext cx="8643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16, 2, 10);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topThree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     .sorted((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)-&gt;b-a)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	           .limit(3);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distinct()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distinct() </a:t>
            </a:r>
            <a:r>
              <a:rPr lang="en-IN" sz="2400" dirty="0"/>
              <a:t>method returns a </a:t>
            </a:r>
            <a:r>
              <a:rPr lang="en-IN" sz="2400" b="1" dirty="0">
                <a:solidFill>
                  <a:srgbClr val="00B050"/>
                </a:solidFill>
              </a:rPr>
              <a:t>new Stream</a:t>
            </a:r>
            <a:r>
              <a:rPr lang="en-IN" sz="2400" dirty="0"/>
              <a:t> which will only contain the </a:t>
            </a:r>
            <a:r>
              <a:rPr lang="en-IN" sz="2400" b="1" dirty="0">
                <a:solidFill>
                  <a:srgbClr val="C00000"/>
                </a:solidFill>
              </a:rPr>
              <a:t>distinct elements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00B050"/>
                </a:solidFill>
              </a:rPr>
              <a:t>original 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Any </a:t>
            </a:r>
            <a:r>
              <a:rPr lang="en-IN" sz="2400" b="1" dirty="0">
                <a:solidFill>
                  <a:srgbClr val="00B050"/>
                </a:solidFill>
              </a:rPr>
              <a:t>duplicates</a:t>
            </a:r>
            <a:r>
              <a:rPr lang="en-IN" sz="2400" dirty="0"/>
              <a:t> will be </a:t>
            </a:r>
            <a:r>
              <a:rPr lang="en-IN" sz="2400" b="1" dirty="0">
                <a:solidFill>
                  <a:srgbClr val="7030A0"/>
                </a:solidFill>
              </a:rPr>
              <a:t>eliminated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distinct()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tx2"/>
                </a:solidFill>
              </a:rPr>
              <a:t>method </a:t>
            </a:r>
            <a:r>
              <a:rPr lang="en-US" sz="2400" dirty="0"/>
              <a:t>is: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Stream&lt;T&gt; distinct()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0070C0"/>
                </a:solidFill>
              </a:rPr>
              <a:t>distinct()</a:t>
            </a:r>
            <a:r>
              <a:rPr lang="en-IN" sz="2400" dirty="0"/>
              <a:t> method </a:t>
            </a:r>
            <a:r>
              <a:rPr lang="en-IN" sz="2400" b="1" dirty="0">
                <a:solidFill>
                  <a:srgbClr val="00B050"/>
                </a:solidFill>
              </a:rPr>
              <a:t>internally calls </a:t>
            </a:r>
            <a:r>
              <a:rPr lang="en-IN" sz="2400" b="1" dirty="0">
                <a:solidFill>
                  <a:srgbClr val="0070C0"/>
                </a:solidFill>
              </a:rPr>
              <a:t>equals() </a:t>
            </a:r>
            <a:r>
              <a:rPr lang="en-IN" sz="2400" dirty="0"/>
              <a:t>method to </a:t>
            </a:r>
            <a:r>
              <a:rPr lang="en-IN" sz="2400" b="1" dirty="0">
                <a:solidFill>
                  <a:schemeClr val="tx2"/>
                </a:solidFill>
              </a:rPr>
              <a:t>identify uniqueness</a:t>
            </a:r>
            <a:r>
              <a:rPr lang="en-IN" sz="2400" dirty="0"/>
              <a:t>.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12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7030A0"/>
                </a:solidFill>
              </a:rPr>
              <a:t>get only unique numbers </a:t>
            </a:r>
            <a:r>
              <a:rPr lang="en-US" sz="2400" dirty="0"/>
              <a:t>from this list.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such operations </a:t>
            </a:r>
            <a:r>
              <a:rPr lang="en-US" sz="2400" dirty="0"/>
              <a:t>we can use the </a:t>
            </a:r>
            <a:r>
              <a:rPr lang="en-US" sz="2400" b="1" dirty="0">
                <a:solidFill>
                  <a:srgbClr val="0070C0"/>
                </a:solidFill>
              </a:rPr>
              <a:t>distinct()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803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13, 12, 4, 12);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12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1643050"/>
            <a:ext cx="8643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(13, 4, 13, 12, 4, 12);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1: Obtain a stream from list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step 2: Apply distinct to get the unique elements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uniqueStream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numStream.distinct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OR ( we can use chaining)</a:t>
            </a:r>
          </a:p>
          <a:p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 &lt;Integer&gt;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uniqueStream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numList.stream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().distinct();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IN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peek()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Java Stream </a:t>
            </a:r>
            <a:r>
              <a:rPr lang="en-IN" sz="2400" dirty="0"/>
              <a:t>method </a:t>
            </a:r>
            <a:r>
              <a:rPr lang="en-IN" sz="2400" b="1" dirty="0">
                <a:solidFill>
                  <a:srgbClr val="0070C0"/>
                </a:solidFill>
              </a:rPr>
              <a:t>peek() </a:t>
            </a:r>
            <a:r>
              <a:rPr lang="en-IN" sz="2400" dirty="0"/>
              <a:t> returns a </a:t>
            </a:r>
            <a:r>
              <a:rPr lang="en-IN" sz="2400" b="1" dirty="0">
                <a:solidFill>
                  <a:srgbClr val="00B050"/>
                </a:solidFill>
              </a:rPr>
              <a:t>new stream </a:t>
            </a:r>
            <a:r>
              <a:rPr lang="en-IN" sz="2400" b="1" dirty="0">
                <a:solidFill>
                  <a:srgbClr val="002060"/>
                </a:solidFill>
              </a:rPr>
              <a:t>consisting of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elements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C00000"/>
                </a:solidFill>
              </a:rPr>
              <a:t>this stream</a:t>
            </a:r>
            <a:r>
              <a:rPr lang="en-IN" sz="2400" dirty="0"/>
              <a:t>, additionally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performing the provided action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0070C0"/>
                </a:solidFill>
              </a:rPr>
              <a:t>each element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B050"/>
                </a:solidFill>
              </a:rPr>
              <a:t>elements are consumed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7030A0"/>
                </a:solidFill>
              </a:rPr>
              <a:t>resulting stream</a:t>
            </a:r>
          </a:p>
          <a:p>
            <a:endParaRPr lang="en-IN" sz="2400" b="1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This method exists mainly </a:t>
            </a:r>
            <a:r>
              <a:rPr lang="en-IN" sz="2400" dirty="0"/>
              <a:t>to support </a:t>
            </a:r>
            <a:r>
              <a:rPr lang="en-IN" sz="2400" b="1" dirty="0">
                <a:solidFill>
                  <a:srgbClr val="00B050"/>
                </a:solidFill>
              </a:rPr>
              <a:t>debugging</a:t>
            </a:r>
            <a:r>
              <a:rPr lang="en-IN" sz="2400" dirty="0"/>
              <a:t>, where we  want to </a:t>
            </a:r>
            <a:r>
              <a:rPr lang="en-IN" sz="2400" b="1" dirty="0">
                <a:solidFill>
                  <a:srgbClr val="7030A0"/>
                </a:solidFill>
              </a:rPr>
              <a:t>see the elements </a:t>
            </a:r>
            <a:r>
              <a:rPr lang="en-IN" sz="2400" dirty="0"/>
              <a:t>as they </a:t>
            </a:r>
            <a:r>
              <a:rPr lang="en-IN" sz="2400" b="1" dirty="0">
                <a:solidFill>
                  <a:schemeClr val="tx2"/>
                </a:solidFill>
              </a:rPr>
              <a:t>flow past </a:t>
            </a:r>
            <a:r>
              <a:rPr lang="en-IN" sz="2400" dirty="0"/>
              <a:t>a certain </a:t>
            </a:r>
            <a:r>
              <a:rPr lang="en-IN" sz="2400" b="1" dirty="0">
                <a:solidFill>
                  <a:srgbClr val="7030A0"/>
                </a:solidFill>
              </a:rPr>
              <a:t>point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pipeline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traverse</a:t>
            </a:r>
            <a:r>
              <a:rPr lang="en-US" sz="2400" dirty="0"/>
              <a:t> the following </a:t>
            </a:r>
            <a:r>
              <a:rPr lang="en-US" sz="2400" b="1" dirty="0">
                <a:solidFill>
                  <a:srgbClr val="7030A0"/>
                </a:solidFill>
              </a:rPr>
              <a:t>int array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chemeClr val="tx2"/>
                </a:solidFill>
              </a:rPr>
              <a:t>Stream API 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int[]</a:t>
            </a:r>
            <a:r>
              <a:rPr lang="en-IN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={10,20,30};</a:t>
            </a:r>
          </a:p>
          <a:p>
            <a:endParaRPr lang="en-IN" sz="1900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Solution:</a:t>
            </a:r>
          </a:p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int[]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={10,20,30};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Arrays.stream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numStream.forEach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(n-&gt;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(n));</a:t>
            </a:r>
            <a:endParaRPr lang="en-IN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20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peek() Method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tx2"/>
                </a:solidFill>
              </a:rPr>
              <a:t>method</a:t>
            </a:r>
            <a:r>
              <a:rPr lang="en-US" sz="2400" dirty="0"/>
              <a:t> is: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Stream&lt;T&gt; peek(Consumer&lt;T&gt; action)</a:t>
            </a:r>
          </a:p>
          <a:p>
            <a:pPr lvl="1"/>
            <a:endParaRPr lang="en-US" sz="2000" b="1" dirty="0"/>
          </a:p>
          <a:p>
            <a:pPr lvl="1"/>
            <a:endParaRPr lang="en-IN" sz="2400" dirty="0"/>
          </a:p>
          <a:p>
            <a:r>
              <a:rPr lang="en-IN" sz="2400" dirty="0"/>
              <a:t>Here </a:t>
            </a:r>
            <a:r>
              <a:rPr lang="en-IN" sz="2400" b="1" dirty="0">
                <a:solidFill>
                  <a:srgbClr val="7030A0"/>
                </a:solidFill>
              </a:rPr>
              <a:t>action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non-interfering action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tx2"/>
                </a:solidFill>
              </a:rPr>
              <a:t>perform</a:t>
            </a:r>
            <a:r>
              <a:rPr lang="en-IN" sz="2400" dirty="0"/>
              <a:t> on the </a:t>
            </a:r>
            <a:r>
              <a:rPr lang="en-IN" sz="2400" b="1" dirty="0">
                <a:solidFill>
                  <a:srgbClr val="002060"/>
                </a:solidFill>
              </a:rPr>
              <a:t>elements</a:t>
            </a:r>
            <a:r>
              <a:rPr lang="en-IN" sz="2400" dirty="0"/>
              <a:t> as they are </a:t>
            </a:r>
            <a:r>
              <a:rPr lang="en-IN" sz="2400" b="1" dirty="0">
                <a:solidFill>
                  <a:schemeClr val="bg2">
                    <a:lumMod val="25000"/>
                  </a:schemeClr>
                </a:solidFill>
              </a:rPr>
              <a:t>consumed from the stream </a:t>
            </a:r>
            <a:r>
              <a:rPr lang="en-IN" sz="2400" dirty="0"/>
              <a:t>and the </a:t>
            </a:r>
            <a:r>
              <a:rPr lang="en-IN" sz="2400" b="1" dirty="0">
                <a:solidFill>
                  <a:srgbClr val="0070C0"/>
                </a:solidFill>
              </a:rPr>
              <a:t>function returns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new stream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term </a:t>
            </a:r>
            <a:r>
              <a:rPr lang="en-IN" sz="2400" b="1" dirty="0">
                <a:solidFill>
                  <a:srgbClr val="00B050"/>
                </a:solidFill>
              </a:rPr>
              <a:t>Non-interfering</a:t>
            </a:r>
            <a:r>
              <a:rPr lang="en-IN" sz="2400" dirty="0"/>
              <a:t> means that the </a:t>
            </a:r>
            <a:r>
              <a:rPr lang="en-IN" sz="2400" b="1" dirty="0">
                <a:solidFill>
                  <a:srgbClr val="7030A0"/>
                </a:solidFill>
              </a:rPr>
              <a:t>method guarantees</a:t>
            </a:r>
            <a:r>
              <a:rPr lang="en-IN" sz="2400" dirty="0"/>
              <a:t> that it will </a:t>
            </a:r>
            <a:r>
              <a:rPr lang="en-IN" sz="2400" b="1" dirty="0">
                <a:solidFill>
                  <a:schemeClr val="tx2"/>
                </a:solidFill>
              </a:rPr>
              <a:t>not modify </a:t>
            </a:r>
            <a:r>
              <a:rPr lang="en-IN" sz="2400" dirty="0"/>
              <a:t>the </a:t>
            </a:r>
            <a:r>
              <a:rPr lang="en-IN" sz="2400" b="1" dirty="0">
                <a:solidFill>
                  <a:srgbClr val="002060"/>
                </a:solidFill>
              </a:rPr>
              <a:t>Stream’s data source </a:t>
            </a:r>
            <a:r>
              <a:rPr lang="en-IN" sz="2400" dirty="0"/>
              <a:t>during it’s </a:t>
            </a:r>
            <a:r>
              <a:rPr lang="en-IN" sz="2400" b="1" dirty="0">
                <a:solidFill>
                  <a:srgbClr val="0070C0"/>
                </a:solidFill>
              </a:rPr>
              <a:t>execution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IN" sz="1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Important Point!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00B050"/>
                </a:solidFill>
              </a:rPr>
              <a:t>Stream.peek</a:t>
            </a:r>
            <a:r>
              <a:rPr lang="en-IN" sz="2400" b="1" dirty="0">
                <a:solidFill>
                  <a:srgbClr val="00B050"/>
                </a:solidFill>
              </a:rPr>
              <a:t>()</a:t>
            </a:r>
            <a:r>
              <a:rPr lang="en-IN" sz="2400" dirty="0"/>
              <a:t> is an </a:t>
            </a:r>
            <a:r>
              <a:rPr lang="en-IN" sz="2400" b="1" dirty="0">
                <a:solidFill>
                  <a:srgbClr val="C00000"/>
                </a:solidFill>
              </a:rPr>
              <a:t>intermediate operation</a:t>
            </a:r>
            <a:r>
              <a:rPr lang="en-IN" sz="2400" dirty="0"/>
              <a:t>, i.e. it </a:t>
            </a:r>
            <a:r>
              <a:rPr lang="en-IN" sz="2400" b="1" dirty="0">
                <a:solidFill>
                  <a:srgbClr val="7030A0"/>
                </a:solidFill>
              </a:rPr>
              <a:t>does not end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processing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stream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b="1" dirty="0">
              <a:solidFill>
                <a:schemeClr val="tx2"/>
              </a:solidFill>
            </a:endParaRPr>
          </a:p>
          <a:p>
            <a:endParaRPr lang="en-IN" b="1" dirty="0">
              <a:solidFill>
                <a:schemeClr val="tx2"/>
              </a:solidFill>
            </a:endParaRPr>
          </a:p>
          <a:p>
            <a:r>
              <a:rPr lang="en-IN" sz="2400" b="1" dirty="0">
                <a:solidFill>
                  <a:schemeClr val="tx2"/>
                </a:solidFill>
              </a:rPr>
              <a:t>Other methods </a:t>
            </a:r>
            <a:r>
              <a:rPr lang="en-IN" sz="2400" dirty="0"/>
              <a:t>which allow using a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Consumer </a:t>
            </a:r>
            <a:r>
              <a:rPr lang="en-IN" sz="2400" dirty="0"/>
              <a:t>instance to </a:t>
            </a:r>
            <a:r>
              <a:rPr lang="en-IN" sz="2400" b="1" dirty="0">
                <a:solidFill>
                  <a:srgbClr val="7030A0"/>
                </a:solidFill>
              </a:rPr>
              <a:t>act on the elements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C00000"/>
                </a:solidFill>
              </a:rPr>
              <a:t>stream</a:t>
            </a:r>
            <a:r>
              <a:rPr lang="en-IN" sz="2400" dirty="0"/>
              <a:t>, such as the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method, or the </a:t>
            </a:r>
            <a:r>
              <a:rPr lang="en-IN" sz="2400" b="1" dirty="0">
                <a:solidFill>
                  <a:srgbClr val="0070C0"/>
                </a:solidFill>
              </a:rPr>
              <a:t>collect()</a:t>
            </a:r>
            <a:r>
              <a:rPr lang="en-IN" sz="2400" dirty="0"/>
              <a:t> method among others, are all </a:t>
            </a:r>
            <a:r>
              <a:rPr lang="en-IN" sz="2400" b="1" dirty="0">
                <a:solidFill>
                  <a:srgbClr val="C00000"/>
                </a:solidFill>
              </a:rPr>
              <a:t>terminal operations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Important Point!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This means that </a:t>
            </a:r>
            <a:r>
              <a:rPr lang="en-IN" sz="2400" dirty="0"/>
              <a:t>once we </a:t>
            </a:r>
            <a:r>
              <a:rPr lang="en-IN" sz="2400" b="1" dirty="0">
                <a:solidFill>
                  <a:srgbClr val="00B050"/>
                </a:solidFill>
              </a:rPr>
              <a:t>see the contents</a:t>
            </a:r>
            <a:r>
              <a:rPr lang="en-IN" sz="2400" dirty="0"/>
              <a:t>, by </a:t>
            </a:r>
            <a:r>
              <a:rPr lang="en-IN" sz="2400" b="1" dirty="0">
                <a:solidFill>
                  <a:schemeClr val="tx2"/>
                </a:solidFill>
              </a:rPr>
              <a:t>printing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chemeClr val="tx2"/>
                </a:solidFill>
              </a:rPr>
              <a:t>logging</a:t>
            </a:r>
            <a:r>
              <a:rPr lang="en-IN" sz="2400" dirty="0"/>
              <a:t> them, our </a:t>
            </a:r>
            <a:r>
              <a:rPr lang="en-IN" sz="2400" b="1" dirty="0">
                <a:solidFill>
                  <a:srgbClr val="002060"/>
                </a:solidFill>
              </a:rPr>
              <a:t>stream’s processing ends</a:t>
            </a:r>
            <a:r>
              <a:rPr lang="en-IN" sz="2400" dirty="0"/>
              <a:t>. 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But </a:t>
            </a:r>
            <a:r>
              <a:rPr lang="en-IN" sz="2400" b="1" dirty="0" err="1">
                <a:solidFill>
                  <a:srgbClr val="00B050"/>
                </a:solidFill>
              </a:rPr>
              <a:t>Stream.peek</a:t>
            </a:r>
            <a:r>
              <a:rPr lang="en-IN" sz="2400" b="1" dirty="0">
                <a:solidFill>
                  <a:srgbClr val="00B050"/>
                </a:solidFill>
              </a:rPr>
              <a:t>()</a:t>
            </a:r>
            <a:r>
              <a:rPr lang="en-IN" sz="2400" dirty="0"/>
              <a:t> thus provides us the </a:t>
            </a:r>
            <a:r>
              <a:rPr lang="en-IN" sz="2400" b="1" dirty="0">
                <a:solidFill>
                  <a:srgbClr val="7030A0"/>
                </a:solidFill>
              </a:rPr>
              <a:t>unique capability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chemeClr val="tx2"/>
                </a:solidFill>
              </a:rPr>
              <a:t>consume a stream without ending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pipeline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operations</a:t>
            </a:r>
            <a:r>
              <a:rPr lang="en-IN" sz="2400" dirty="0"/>
              <a:t> when </a:t>
            </a:r>
            <a:r>
              <a:rPr lang="en-IN" sz="2400" b="1" dirty="0">
                <a:solidFill>
                  <a:srgbClr val="002060"/>
                </a:solidFill>
              </a:rPr>
              <a:t>acting on the stream contents</a:t>
            </a:r>
            <a:r>
              <a:rPr lang="en-IN" sz="2400" dirty="0"/>
              <a:t>, by virtue of it being an </a:t>
            </a:r>
            <a:r>
              <a:rPr lang="en-IN" sz="2400" b="1" dirty="0">
                <a:solidFill>
                  <a:srgbClr val="C00000"/>
                </a:solidFill>
              </a:rPr>
              <a:t>intermediate operation.</a:t>
            </a:r>
            <a:endParaRPr lang="en-I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9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13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Now let’s say 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B050"/>
                </a:solidFill>
              </a:rPr>
              <a:t>convert</a:t>
            </a:r>
            <a:r>
              <a:rPr lang="en-US" sz="2400" dirty="0"/>
              <a:t> only those </a:t>
            </a:r>
            <a:r>
              <a:rPr lang="en-US" sz="2400" b="1" dirty="0">
                <a:solidFill>
                  <a:srgbClr val="C00000"/>
                </a:solidFill>
              </a:rPr>
              <a:t>strings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upper case </a:t>
            </a:r>
            <a:r>
              <a:rPr lang="en-US" sz="2400" dirty="0"/>
              <a:t>which are of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more than 4 characters</a:t>
            </a:r>
            <a:r>
              <a:rPr lang="en-US" sz="2400" dirty="0"/>
              <a:t>.</a:t>
            </a:r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14542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bus",”car”,”flight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“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train”,”bicycle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13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For this </a:t>
            </a:r>
            <a:r>
              <a:rPr lang="en-US" sz="2400" dirty="0"/>
              <a:t>we will </a:t>
            </a:r>
            <a:r>
              <a:rPr lang="en-US" sz="2400" b="1" dirty="0">
                <a:solidFill>
                  <a:srgbClr val="7030A0"/>
                </a:solidFill>
              </a:rPr>
              <a:t>require</a:t>
            </a:r>
            <a:r>
              <a:rPr lang="en-US" sz="2400" dirty="0"/>
              <a:t> 2 </a:t>
            </a:r>
            <a:r>
              <a:rPr lang="en-US" sz="2400" b="1" dirty="0">
                <a:solidFill>
                  <a:srgbClr val="C00000"/>
                </a:solidFill>
              </a:rPr>
              <a:t>intermediate operations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filter( 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map( 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C00000"/>
                </a:solidFill>
              </a:rPr>
              <a:t>filter those strings </a:t>
            </a:r>
            <a:r>
              <a:rPr lang="en-US" sz="2400" dirty="0"/>
              <a:t>which are of </a:t>
            </a:r>
            <a:r>
              <a:rPr lang="en-US" sz="2400" b="1" dirty="0">
                <a:solidFill>
                  <a:srgbClr val="00B050"/>
                </a:solidFill>
              </a:rPr>
              <a:t>more than 4 characters </a:t>
            </a:r>
            <a:r>
              <a:rPr lang="en-US" sz="2400" dirty="0"/>
              <a:t>and the method </a:t>
            </a:r>
            <a:r>
              <a:rPr lang="en-US" sz="2400" b="1" dirty="0">
                <a:solidFill>
                  <a:srgbClr val="0070C0"/>
                </a:solidFill>
              </a:rPr>
              <a:t>map()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C00000"/>
                </a:solidFill>
              </a:rPr>
              <a:t>convert </a:t>
            </a:r>
            <a:r>
              <a:rPr lang="en-US" sz="2400" dirty="0"/>
              <a:t>them to </a:t>
            </a:r>
            <a:r>
              <a:rPr lang="en-US" sz="2400" b="1" dirty="0">
                <a:solidFill>
                  <a:srgbClr val="00B050"/>
                </a:solidFill>
              </a:rPr>
              <a:t>upper case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Now , we also want to see these strings </a:t>
            </a:r>
            <a:r>
              <a:rPr lang="en-US" sz="2400" dirty="0"/>
              <a:t>as they </a:t>
            </a:r>
            <a:r>
              <a:rPr lang="en-US" sz="2400" b="1" dirty="0">
                <a:solidFill>
                  <a:srgbClr val="C00000"/>
                </a:solidFill>
              </a:rPr>
              <a:t>flow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map()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This is achieved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70C0"/>
                </a:solidFill>
              </a:rPr>
              <a:t>peek() </a:t>
            </a:r>
            <a:r>
              <a:rPr lang="en-US" sz="2400" dirty="0"/>
              <a:t>method.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Example 13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218770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500174"/>
            <a:ext cx="8542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("bus", "car", "flight“,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"train", "bicycle");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Stream &lt;String&gt;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names.stream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fontAlgn="base"/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Stream</a:t>
            </a:r>
            <a:r>
              <a:rPr lang="en-US" b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&lt;String&gt;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upperStream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nameStream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fontAlgn="base"/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	     .f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ilter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(e 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e.length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 &gt; 3)</a:t>
            </a:r>
          </a:p>
          <a:p>
            <a:pPr fontAlgn="base"/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            .peek(e -&gt;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("Filtered value: " + e))</a:t>
            </a:r>
          </a:p>
          <a:p>
            <a:pPr fontAlgn="base"/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            .map(s-&gt;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s.toUpperCase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4282" y="3929066"/>
            <a:ext cx="8786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As we can observe </a:t>
            </a:r>
            <a:r>
              <a:rPr lang="en-US" sz="2400" dirty="0"/>
              <a:t>, the above code will </a:t>
            </a:r>
            <a:r>
              <a:rPr lang="en-US" sz="2400" b="1" dirty="0">
                <a:solidFill>
                  <a:srgbClr val="00B050"/>
                </a:solidFill>
              </a:rPr>
              <a:t>display filtered elements </a:t>
            </a:r>
            <a:r>
              <a:rPr lang="en-US" sz="2400" dirty="0"/>
              <a:t>as they move from </a:t>
            </a:r>
            <a:r>
              <a:rPr lang="en-US" sz="2400" b="1" dirty="0">
                <a:solidFill>
                  <a:srgbClr val="0070C0"/>
                </a:solidFill>
              </a:rPr>
              <a:t>filter()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map()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But still </a:t>
            </a:r>
            <a:r>
              <a:rPr lang="en-US" sz="2400" b="1" u="sng" dirty="0">
                <a:solidFill>
                  <a:srgbClr val="C00000"/>
                </a:solidFill>
              </a:rPr>
              <a:t>we won’t get any output </a:t>
            </a:r>
            <a:r>
              <a:rPr lang="en-US" sz="2400" dirty="0"/>
              <a:t>if we run this code , because </a:t>
            </a:r>
            <a:r>
              <a:rPr lang="en-US" sz="2400" b="1" dirty="0">
                <a:solidFill>
                  <a:srgbClr val="0070C0"/>
                </a:solidFill>
              </a:rPr>
              <a:t>peek() </a:t>
            </a:r>
            <a:r>
              <a:rPr lang="en-US" sz="2400" dirty="0"/>
              <a:t>is also an </a:t>
            </a:r>
            <a:r>
              <a:rPr lang="en-US" sz="2400" b="1" dirty="0">
                <a:solidFill>
                  <a:srgbClr val="C00000"/>
                </a:solidFill>
              </a:rPr>
              <a:t>intermediate operation </a:t>
            </a:r>
            <a:r>
              <a:rPr lang="en-US" sz="2400" dirty="0"/>
              <a:t>and it </a:t>
            </a:r>
            <a:r>
              <a:rPr lang="en-US" sz="2400" b="1" dirty="0">
                <a:solidFill>
                  <a:srgbClr val="002060"/>
                </a:solidFill>
              </a:rPr>
              <a:t>only comes into action</a:t>
            </a:r>
            <a:r>
              <a:rPr lang="en-US" sz="2400" dirty="0"/>
              <a:t> when we call some </a:t>
            </a:r>
            <a:r>
              <a:rPr lang="en-US" sz="2400" b="1" dirty="0">
                <a:solidFill>
                  <a:srgbClr val="C00000"/>
                </a:solidFill>
              </a:rPr>
              <a:t>terminal operation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WAP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traverse</a:t>
            </a:r>
            <a:r>
              <a:rPr lang="en-US" sz="2400" dirty="0"/>
              <a:t> the following </a:t>
            </a:r>
            <a:r>
              <a:rPr lang="en-US" sz="2400" b="1" dirty="0">
                <a:solidFill>
                  <a:srgbClr val="7030A0"/>
                </a:solidFill>
              </a:rPr>
              <a:t>char array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chemeClr val="tx2"/>
                </a:solidFill>
              </a:rPr>
              <a:t>Stream API 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char [] </a:t>
            </a:r>
            <a:r>
              <a:rPr lang="en-IN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={'A','B','C’};</a:t>
            </a:r>
            <a:endParaRPr lang="en-IN" sz="1900" b="1" dirty="0">
              <a:solidFill>
                <a:srgbClr val="7030A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Solution: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Java 8</a:t>
            </a:r>
            <a:r>
              <a:rPr lang="en-US" sz="2000" dirty="0"/>
              <a:t> does not provide any </a:t>
            </a:r>
            <a:r>
              <a:rPr lang="en-US" sz="2000" b="1" dirty="0" err="1">
                <a:solidFill>
                  <a:srgbClr val="7030A0"/>
                </a:solidFill>
              </a:rPr>
              <a:t>CharStream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rgbClr val="00B050"/>
                </a:solidFill>
              </a:rPr>
              <a:t>we can get </a:t>
            </a:r>
            <a:r>
              <a:rPr lang="en-US" sz="2000" dirty="0"/>
              <a:t>an </a:t>
            </a:r>
            <a:r>
              <a:rPr lang="en-US" sz="2000" b="1" dirty="0" err="1">
                <a:solidFill>
                  <a:srgbClr val="7030A0"/>
                </a:solidFill>
              </a:rPr>
              <a:t>IntStream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(stream of </a:t>
            </a:r>
            <a:r>
              <a:rPr lang="en-US" sz="2000" dirty="0" err="1"/>
              <a:t>ints</a:t>
            </a:r>
            <a:r>
              <a:rPr lang="en-US" sz="2000" dirty="0"/>
              <a:t>) of </a:t>
            </a:r>
            <a:r>
              <a:rPr lang="en-US" sz="2000" b="1" dirty="0">
                <a:solidFill>
                  <a:srgbClr val="002060"/>
                </a:solidFill>
              </a:rPr>
              <a:t>characters</a:t>
            </a:r>
            <a:r>
              <a:rPr lang="en-US" sz="2000" dirty="0"/>
              <a:t> using the </a:t>
            </a:r>
            <a:r>
              <a:rPr lang="en-US" sz="2000" b="1" dirty="0">
                <a:solidFill>
                  <a:srgbClr val="0070C0"/>
                </a:solidFill>
              </a:rPr>
              <a:t>instance method </a:t>
            </a:r>
            <a:r>
              <a:rPr lang="en-US" sz="2000" dirty="0"/>
              <a:t>called </a:t>
            </a:r>
            <a:r>
              <a:rPr lang="en-US" sz="2000" b="1" dirty="0">
                <a:solidFill>
                  <a:srgbClr val="C00000"/>
                </a:solidFill>
              </a:rPr>
              <a:t>chars() </a:t>
            </a:r>
            <a:r>
              <a:rPr lang="en-US" sz="2000" dirty="0"/>
              <a:t>available in the class </a:t>
            </a:r>
            <a:r>
              <a:rPr lang="en-US" sz="2000" b="1" dirty="0">
                <a:solidFill>
                  <a:schemeClr val="tx2"/>
                </a:solidFill>
              </a:rPr>
              <a:t>String</a:t>
            </a: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17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char [] 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={'A','B','C’};</a:t>
            </a:r>
            <a:endParaRPr lang="en-IN" sz="19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String str=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String.valueOf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chr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IntStream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is=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str.chars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is.forEach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-&gt;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((char)</a:t>
            </a:r>
            <a:r>
              <a:rPr lang="en-IN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</a:t>
            </a:r>
            <a:r>
              <a:rPr lang="en-I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)); </a:t>
            </a:r>
          </a:p>
          <a:p>
            <a:pPr marL="0" indent="0">
              <a:buNone/>
            </a:pPr>
            <a:endParaRPr lang="en-IN" sz="2000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000" b="1" u="sng" dirty="0">
                <a:solidFill>
                  <a:srgbClr val="C0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</a:p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Operations On Stream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Stream API </a:t>
            </a:r>
            <a:r>
              <a:rPr lang="en-IN" sz="2400" dirty="0"/>
              <a:t>has a </a:t>
            </a:r>
            <a:r>
              <a:rPr lang="en-IN" sz="2400" b="1" dirty="0">
                <a:solidFill>
                  <a:srgbClr val="002060"/>
                </a:solidFill>
              </a:rPr>
              <a:t>long list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methods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allow us </a:t>
            </a:r>
            <a:r>
              <a:rPr lang="en-IN" sz="2400" dirty="0"/>
              <a:t>to perform </a:t>
            </a:r>
            <a:r>
              <a:rPr lang="en-IN" sz="2400" b="1" dirty="0">
                <a:solidFill>
                  <a:srgbClr val="0070C0"/>
                </a:solidFill>
              </a:rPr>
              <a:t>various useful oper</a:t>
            </a:r>
            <a:r>
              <a:rPr lang="en-IN" sz="2400" dirty="0"/>
              <a:t>ations on a </a:t>
            </a:r>
            <a:r>
              <a:rPr lang="en-IN" sz="2400" b="1" dirty="0">
                <a:solidFill>
                  <a:schemeClr val="tx2"/>
                </a:solidFill>
              </a:rPr>
              <a:t>stream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All these methods </a:t>
            </a:r>
            <a:r>
              <a:rPr lang="en-IN" sz="2400" dirty="0"/>
              <a:t>have been </a:t>
            </a:r>
            <a:r>
              <a:rPr lang="en-IN" sz="2400" b="1" dirty="0">
                <a:solidFill>
                  <a:srgbClr val="C00000"/>
                </a:solidFill>
              </a:rPr>
              <a:t>divided</a:t>
            </a:r>
            <a:r>
              <a:rPr lang="en-IN" sz="2400" dirty="0"/>
              <a:t> into </a:t>
            </a:r>
            <a:r>
              <a:rPr lang="en-IN" sz="2400" b="1" dirty="0">
                <a:solidFill>
                  <a:srgbClr val="0070C0"/>
                </a:solidFill>
              </a:rPr>
              <a:t>2 categories </a:t>
            </a:r>
            <a:r>
              <a:rPr lang="en-IN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Intermediate Operations: </a:t>
            </a:r>
            <a:r>
              <a:rPr lang="en-US" sz="1900" dirty="0"/>
              <a:t>They perform </a:t>
            </a:r>
            <a:r>
              <a:rPr lang="en-US" sz="1900" b="1" dirty="0">
                <a:solidFill>
                  <a:srgbClr val="0070C0"/>
                </a:solidFill>
              </a:rPr>
              <a:t>operations on stream data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rgbClr val="00B050"/>
                </a:solidFill>
              </a:rPr>
              <a:t>return a new stream </a:t>
            </a:r>
            <a:r>
              <a:rPr lang="en-US" sz="1900" dirty="0"/>
              <a:t>, thus </a:t>
            </a:r>
            <a:r>
              <a:rPr lang="en-US" sz="1900" b="1" dirty="0">
                <a:solidFill>
                  <a:schemeClr val="tx2"/>
                </a:solidFill>
              </a:rPr>
              <a:t>allowing us </a:t>
            </a:r>
            <a:r>
              <a:rPr lang="en-US" sz="1900" dirty="0"/>
              <a:t>to </a:t>
            </a:r>
            <a:r>
              <a:rPr lang="en-US" sz="1900" b="1" dirty="0">
                <a:solidFill>
                  <a:srgbClr val="7030A0"/>
                </a:solidFill>
              </a:rPr>
              <a:t>chain multiple method </a:t>
            </a:r>
            <a:r>
              <a:rPr lang="en-US" sz="1900" dirty="0"/>
              <a:t>calls in a row.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Terminal Operations: </a:t>
            </a:r>
            <a:r>
              <a:rPr lang="en-US" sz="1900" dirty="0"/>
              <a:t>These are operations that </a:t>
            </a:r>
            <a:r>
              <a:rPr lang="en-US" sz="1900" b="1" dirty="0">
                <a:solidFill>
                  <a:srgbClr val="7030A0"/>
                </a:solidFill>
              </a:rPr>
              <a:t>return the final result </a:t>
            </a:r>
            <a:r>
              <a:rPr lang="en-US" sz="1900" dirty="0"/>
              <a:t>of the </a:t>
            </a:r>
            <a:r>
              <a:rPr lang="en-US" sz="1900" b="1" dirty="0">
                <a:solidFill>
                  <a:srgbClr val="00B050"/>
                </a:solidFill>
              </a:rPr>
              <a:t>intermediate processing </a:t>
            </a:r>
            <a:r>
              <a:rPr lang="en-US" sz="1900" dirty="0"/>
              <a:t>. This </a:t>
            </a:r>
            <a:r>
              <a:rPr lang="en-US" sz="1900" b="1" dirty="0">
                <a:solidFill>
                  <a:srgbClr val="002060"/>
                </a:solidFill>
              </a:rPr>
              <a:t>final result </a:t>
            </a:r>
            <a:r>
              <a:rPr lang="en-US" sz="1900" dirty="0"/>
              <a:t>can be either </a:t>
            </a:r>
            <a:r>
              <a:rPr lang="en-US" sz="1900" b="1" dirty="0">
                <a:solidFill>
                  <a:schemeClr val="tx2"/>
                </a:solidFill>
              </a:rPr>
              <a:t>returned </a:t>
            </a:r>
            <a:r>
              <a:rPr lang="en-US" sz="1900" dirty="0"/>
              <a:t>in the </a:t>
            </a:r>
            <a:r>
              <a:rPr lang="en-US" sz="1900" b="1" dirty="0">
                <a:solidFill>
                  <a:srgbClr val="0070C0"/>
                </a:solidFill>
              </a:rPr>
              <a:t>form of non-stream data </a:t>
            </a:r>
            <a:r>
              <a:rPr lang="en-US" sz="1900" dirty="0"/>
              <a:t>or </a:t>
            </a:r>
            <a:r>
              <a:rPr lang="en-US" sz="1900" b="1" dirty="0">
                <a:solidFill>
                  <a:srgbClr val="00B050"/>
                </a:solidFill>
              </a:rPr>
              <a:t>simply consumed </a:t>
            </a:r>
            <a:r>
              <a:rPr lang="en-US" sz="1900" dirty="0"/>
              <a:t>i.e. just </a:t>
            </a:r>
            <a:r>
              <a:rPr lang="en-US" sz="1900" b="1" dirty="0">
                <a:solidFill>
                  <a:srgbClr val="7030A0"/>
                </a:solidFill>
              </a:rPr>
              <a:t>displayed on output screen</a:t>
            </a:r>
            <a:endParaRPr lang="en-IN" sz="19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Operations On Stream</a:t>
            </a:r>
            <a:endParaRPr lang="en-IN" sz="2800" b="1" dirty="0"/>
          </a:p>
        </p:txBody>
      </p:sp>
      <p:pic>
        <p:nvPicPr>
          <p:cNvPr id="7" name="Content Placeholder 6" descr="Stream-Oper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3972" y="1428736"/>
            <a:ext cx="8725746" cy="492922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Intermediate Operations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An </a:t>
            </a:r>
            <a:r>
              <a:rPr lang="en-IN" sz="2400" b="1" dirty="0">
                <a:solidFill>
                  <a:srgbClr val="C00000"/>
                </a:solidFill>
              </a:rPr>
              <a:t>intermediate operation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over a </a:t>
            </a:r>
            <a:r>
              <a:rPr lang="en-IN" sz="2400" b="1" dirty="0">
                <a:solidFill>
                  <a:srgbClr val="7030A0"/>
                </a:solidFill>
              </a:rPr>
              <a:t>stream</a:t>
            </a:r>
            <a:r>
              <a:rPr lang="en-IN" sz="2400" dirty="0"/>
              <a:t> and returns a </a:t>
            </a:r>
            <a:r>
              <a:rPr lang="en-IN" sz="2400" b="1" dirty="0">
                <a:solidFill>
                  <a:srgbClr val="7030A0"/>
                </a:solidFill>
              </a:rPr>
              <a:t>new stream </a:t>
            </a:r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response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Then we can </a:t>
            </a:r>
            <a:r>
              <a:rPr lang="en-IN" sz="2400" b="1" dirty="0">
                <a:solidFill>
                  <a:srgbClr val="00B050"/>
                </a:solidFill>
              </a:rPr>
              <a:t>execute</a:t>
            </a:r>
            <a:r>
              <a:rPr lang="en-IN" sz="2400" dirty="0"/>
              <a:t> another </a:t>
            </a:r>
            <a:r>
              <a:rPr lang="en-IN" sz="2400" b="1" dirty="0">
                <a:solidFill>
                  <a:srgbClr val="C00000"/>
                </a:solidFill>
              </a:rPr>
              <a:t>intermediate operation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7030A0"/>
                </a:solidFill>
              </a:rPr>
              <a:t>new stream</a:t>
            </a:r>
            <a:r>
              <a:rPr lang="en-IN" sz="2400" dirty="0"/>
              <a:t>, and so on, and </a:t>
            </a:r>
            <a:r>
              <a:rPr lang="en-IN" sz="2400" b="1" dirty="0">
                <a:solidFill>
                  <a:srgbClr val="00B050"/>
                </a:solidFill>
              </a:rPr>
              <a:t>finally execute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terminal operation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5362</TotalTime>
  <Words>2977</Words>
  <Application>Microsoft Office PowerPoint</Application>
  <PresentationFormat>On-screen Show (4:3)</PresentationFormat>
  <Paragraphs>496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Streams-Part 2</vt:lpstr>
      <vt:lpstr>Today’s Agenda</vt:lpstr>
      <vt:lpstr>Exercise</vt:lpstr>
      <vt:lpstr>Exercise</vt:lpstr>
      <vt:lpstr>Final Solution</vt:lpstr>
      <vt:lpstr>Operations On Stream</vt:lpstr>
      <vt:lpstr>Operations On Stream</vt:lpstr>
      <vt:lpstr>Intermediate Operations</vt:lpstr>
      <vt:lpstr>Intermediate Operations</vt:lpstr>
      <vt:lpstr>Intermediate Operations</vt:lpstr>
      <vt:lpstr>The map() Method</vt:lpstr>
      <vt:lpstr>The map() Method</vt:lpstr>
      <vt:lpstr>Example 1 </vt:lpstr>
      <vt:lpstr>Example 1 </vt:lpstr>
      <vt:lpstr>Example 2 </vt:lpstr>
      <vt:lpstr>Example 3</vt:lpstr>
      <vt:lpstr>Example 3</vt:lpstr>
      <vt:lpstr>Example 4</vt:lpstr>
      <vt:lpstr>Example 5</vt:lpstr>
      <vt:lpstr>The filter() Method</vt:lpstr>
      <vt:lpstr>The filter() Method</vt:lpstr>
      <vt:lpstr>Example 6 </vt:lpstr>
      <vt:lpstr>Example 6 </vt:lpstr>
      <vt:lpstr>Example 7</vt:lpstr>
      <vt:lpstr>The sorted() Method</vt:lpstr>
      <vt:lpstr>The sorted () Method</vt:lpstr>
      <vt:lpstr>Example 8 </vt:lpstr>
      <vt:lpstr>Example 8 </vt:lpstr>
      <vt:lpstr>Example 9</vt:lpstr>
      <vt:lpstr>The limit() Method</vt:lpstr>
      <vt:lpstr>Example 10 </vt:lpstr>
      <vt:lpstr>Example 10 </vt:lpstr>
      <vt:lpstr>Example 11</vt:lpstr>
      <vt:lpstr>The distinct() Method</vt:lpstr>
      <vt:lpstr>The distinct() Method</vt:lpstr>
      <vt:lpstr>Example 12 </vt:lpstr>
      <vt:lpstr>Example 12 </vt:lpstr>
      <vt:lpstr>The peek() Method</vt:lpstr>
      <vt:lpstr>The peek() Method</vt:lpstr>
      <vt:lpstr>An Important Point!</vt:lpstr>
      <vt:lpstr>An Important Point!</vt:lpstr>
      <vt:lpstr>Example 13 </vt:lpstr>
      <vt:lpstr>Example 13 </vt:lpstr>
      <vt:lpstr>Example 13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602</cp:revision>
  <dcterms:created xsi:type="dcterms:W3CDTF">2012-06-21T20:06:10Z</dcterms:created>
  <dcterms:modified xsi:type="dcterms:W3CDTF">2022-01-28T07:32:03Z</dcterms:modified>
</cp:coreProperties>
</file>