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399" r:id="rId4"/>
    <p:sldId id="526" r:id="rId5"/>
    <p:sldId id="527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37" r:id="rId16"/>
    <p:sldId id="538" r:id="rId17"/>
    <p:sldId id="539" r:id="rId18"/>
    <p:sldId id="552" r:id="rId19"/>
    <p:sldId id="553" r:id="rId20"/>
    <p:sldId id="554" r:id="rId21"/>
    <p:sldId id="555" r:id="rId22"/>
    <p:sldId id="556" r:id="rId23"/>
    <p:sldId id="540" r:id="rId24"/>
    <p:sldId id="541" r:id="rId25"/>
    <p:sldId id="542" r:id="rId26"/>
    <p:sldId id="543" r:id="rId27"/>
    <p:sldId id="544" r:id="rId28"/>
    <p:sldId id="547" r:id="rId29"/>
    <p:sldId id="545" r:id="rId30"/>
    <p:sldId id="551" r:id="rId31"/>
    <p:sldId id="546" r:id="rId32"/>
    <p:sldId id="557" r:id="rId33"/>
    <p:sldId id="548" r:id="rId34"/>
    <p:sldId id="549" r:id="rId35"/>
    <p:sldId id="55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99342FA-AC1D-4C04-8ABD-92225D37FB62}"/>
    <pc:docChg chg="custSel modSld">
      <pc:chgData name="Sharma Computer Academy" userId="08476b32c11f4418" providerId="LiveId" clId="{699342FA-AC1D-4C04-8ABD-92225D37FB62}" dt="2021-09-18T20:05:58.813" v="35" actId="20577"/>
      <pc:docMkLst>
        <pc:docMk/>
      </pc:docMkLst>
      <pc:sldChg chg="modSp mod">
        <pc:chgData name="Sharma Computer Academy" userId="08476b32c11f4418" providerId="LiveId" clId="{699342FA-AC1D-4C04-8ABD-92225D37FB62}" dt="2021-09-18T04:43:10.832" v="31" actId="27636"/>
        <pc:sldMkLst>
          <pc:docMk/>
          <pc:sldMk cId="0" sldId="256"/>
        </pc:sldMkLst>
        <pc:spChg chg="mod">
          <ac:chgData name="Sharma Computer Academy" userId="08476b32c11f4418" providerId="LiveId" clId="{699342FA-AC1D-4C04-8ABD-92225D37FB62}" dt="2021-09-18T04:43:10.832" v="31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699342FA-AC1D-4C04-8ABD-92225D37FB62}" dt="2021-09-18T20:05:58.813" v="35" actId="20577"/>
        <pc:sldMkLst>
          <pc:docMk/>
          <pc:sldMk cId="0" sldId="529"/>
        </pc:sldMkLst>
        <pc:spChg chg="mod">
          <ac:chgData name="Sharma Computer Academy" userId="08476b32c11f4418" providerId="LiveId" clId="{699342FA-AC1D-4C04-8ABD-92225D37FB62}" dt="2021-09-18T20:05:58.813" v="35" actId="20577"/>
          <ac:spMkLst>
            <pc:docMk/>
            <pc:sldMk cId="0" sldId="5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699342FA-AC1D-4C04-8ABD-92225D37FB62}" dt="2021-09-17T05:03:21.273" v="27" actId="20577"/>
        <pc:sldMkLst>
          <pc:docMk/>
          <pc:sldMk cId="0" sldId="543"/>
        </pc:sldMkLst>
        <pc:spChg chg="mod">
          <ac:chgData name="Sharma Computer Academy" userId="08476b32c11f4418" providerId="LiveId" clId="{699342FA-AC1D-4C04-8ABD-92225D37FB62}" dt="2021-09-17T05:03:21.273" v="27" actId="20577"/>
          <ac:spMkLst>
            <pc:docMk/>
            <pc:sldMk cId="0" sldId="54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699342FA-AC1D-4C04-8ABD-92225D37FB62}" dt="2021-09-17T05:01:05.867" v="26" actId="20577"/>
        <pc:sldMkLst>
          <pc:docMk/>
          <pc:sldMk cId="0" sldId="552"/>
        </pc:sldMkLst>
        <pc:spChg chg="mod">
          <ac:chgData name="Sharma Computer Academy" userId="08476b32c11f4418" providerId="LiveId" clId="{699342FA-AC1D-4C04-8ABD-92225D37FB62}" dt="2021-09-17T05:01:05.867" v="26" actId="20577"/>
          <ac:spMkLst>
            <pc:docMk/>
            <pc:sldMk cId="0" sldId="55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99342FA-AC1D-4C04-8ABD-92225D37FB62}" dt="2021-09-17T05:25:55.969" v="29"/>
        <pc:sldMkLst>
          <pc:docMk/>
          <pc:sldMk cId="0" sldId="5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>
                <a:solidFill>
                  <a:srgbClr val="FF0000"/>
                </a:solidFill>
              </a:rPr>
              <a:t>Lecture </a:t>
            </a:r>
            <a:r>
              <a:rPr lang="en-US" sz="4400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private</a:t>
            </a:r>
            <a:r>
              <a:rPr lang="en-US" sz="2400" b="1" dirty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rgbClr val="C00000"/>
                </a:solidFill>
              </a:rPr>
              <a:t>No</a:t>
            </a:r>
            <a:r>
              <a:rPr lang="en-US" sz="2300" dirty="0"/>
              <a:t> , the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7030A0"/>
                </a:solidFill>
              </a:rPr>
              <a:t>won’t run </a:t>
            </a:r>
            <a:r>
              <a:rPr lang="en-US" sz="2300" dirty="0"/>
              <a:t>and we will get </a:t>
            </a:r>
            <a:r>
              <a:rPr lang="en-US" sz="2300" b="1" dirty="0">
                <a:solidFill>
                  <a:srgbClr val="0070C0"/>
                </a:solidFill>
              </a:rPr>
              <a:t>following error message 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Main method not found in class Sample, please 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00B050"/>
                </a:solidFill>
              </a:rPr>
              <a:t>define the main method as: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IN" sz="2400" b="1" dirty="0" err="1">
                <a:solidFill>
                  <a:srgbClr val="C00000"/>
                </a:solidFill>
              </a:rPr>
              <a:t>args</a:t>
            </a:r>
            <a:r>
              <a:rPr lang="en-IN" sz="2400" b="1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2400" dirty="0"/>
              <a:t>There are </a:t>
            </a:r>
            <a:r>
              <a:rPr lang="en-US" sz="2400" b="1" dirty="0">
                <a:solidFill>
                  <a:srgbClr val="7030A0"/>
                </a:solidFill>
              </a:rPr>
              <a:t>certain changes </a:t>
            </a:r>
            <a:r>
              <a:rPr lang="en-US" sz="2400" dirty="0"/>
              <a:t>which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/>
              <a:t> allows for </a:t>
            </a:r>
            <a:r>
              <a:rPr lang="en-US" sz="2400" b="1" dirty="0">
                <a:solidFill>
                  <a:srgbClr val="0070C0"/>
                </a:solidFill>
              </a:rPr>
              <a:t>main( ) </a:t>
            </a:r>
            <a:r>
              <a:rPr lang="en-US" sz="2400" dirty="0"/>
              <a:t>method’s </a:t>
            </a:r>
            <a:r>
              <a:rPr lang="en-US" sz="2400" b="1" dirty="0">
                <a:solidFill>
                  <a:srgbClr val="00B050"/>
                </a:solidFill>
              </a:rPr>
              <a:t>prototype</a:t>
            </a:r>
          </a:p>
          <a:p>
            <a:pPr marL="514350" indent="-514350">
              <a:buNone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static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public</a:t>
            </a:r>
            <a:r>
              <a:rPr lang="en-US" sz="2400" b="1" dirty="0">
                <a:solidFill>
                  <a:srgbClr val="0070C0"/>
                </a:solidFill>
              </a:rPr>
              <a:t>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static public void main(String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C00000"/>
                </a:solidFill>
              </a:rPr>
              <a:t>[]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static public void main(String</a:t>
            </a:r>
            <a:r>
              <a:rPr lang="en-US" sz="2400" b="1" dirty="0">
                <a:solidFill>
                  <a:srgbClr val="C00000"/>
                </a:solidFill>
              </a:rPr>
              <a:t>[]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bhopal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static public void main(</a:t>
            </a:r>
            <a:r>
              <a:rPr lang="en-US" sz="2400" b="1" dirty="0">
                <a:solidFill>
                  <a:srgbClr val="C00000"/>
                </a:solidFill>
              </a:rPr>
              <a:t>String …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loud Callout 6"/>
          <p:cNvSpPr/>
          <p:nvPr/>
        </p:nvSpPr>
        <p:spPr>
          <a:xfrm>
            <a:off x="6015022" y="1357298"/>
            <a:ext cx="3128978" cy="1755656"/>
          </a:xfrm>
          <a:prstGeom prst="cloudCallout">
            <a:avLst>
              <a:gd name="adj1" fmla="val -101298"/>
              <a:gd name="adj2" fmla="val 617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rgbClr val="FFFF00"/>
                </a:solidFill>
              </a:rPr>
              <a:t>This is called 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variable length argument</a:t>
            </a:r>
            <a:endParaRPr lang="en-IN" sz="2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final</a:t>
            </a:r>
            <a:r>
              <a:rPr lang="en-US" sz="2400" b="1" dirty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abstract</a:t>
            </a:r>
            <a:r>
              <a:rPr lang="en-US" sz="2400" b="1" dirty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, 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won’t even compile </a:t>
            </a:r>
            <a:r>
              <a:rPr lang="en-US" sz="2400" dirty="0"/>
              <a:t>and we will get the </a:t>
            </a:r>
            <a:r>
              <a:rPr lang="en-US" sz="2400" b="1" dirty="0">
                <a:solidFill>
                  <a:srgbClr val="7030A0"/>
                </a:solidFill>
              </a:rPr>
              <a:t>following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7030A0"/>
                </a:solidFill>
              </a:rPr>
              <a:t>error</a:t>
            </a:r>
            <a:r>
              <a:rPr lang="en-US" sz="2400" dirty="0"/>
              <a:t>: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illegal combination of modifiers: abstract and static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strictfp</a:t>
            </a:r>
            <a:r>
              <a:rPr lang="en-US" sz="2400" b="1" dirty="0">
                <a:solidFill>
                  <a:srgbClr val="0070C0"/>
                </a:solidFill>
              </a:rPr>
              <a:t> static public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without any error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0070C0"/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dirty="0" err="1"/>
              <a:t>strictfp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floating point representations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computations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JVM dependent</a:t>
            </a:r>
            <a:r>
              <a:rPr lang="en-IN" sz="2400" dirty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/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US" sz="2400" dirty="0"/>
              <a:t> that when a </a:t>
            </a:r>
            <a:r>
              <a:rPr lang="en-IN" sz="2400" b="1" dirty="0">
                <a:solidFill>
                  <a:srgbClr val="0070C0"/>
                </a:solidFill>
              </a:rPr>
              <a:t>class file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2060"/>
                </a:solidFill>
              </a:rPr>
              <a:t>run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C00000"/>
                </a:solidFill>
              </a:rPr>
              <a:t>different platforms </a:t>
            </a:r>
            <a:r>
              <a:rPr lang="en-IN" sz="2400" dirty="0"/>
              <a:t>(</a:t>
            </a:r>
            <a:r>
              <a:rPr lang="en-IN" sz="2400" b="1" dirty="0">
                <a:solidFill>
                  <a:srgbClr val="002060"/>
                </a:solidFill>
              </a:rPr>
              <a:t>OS</a:t>
            </a:r>
            <a:r>
              <a:rPr lang="en-IN" sz="2400" dirty="0"/>
              <a:t>) then the </a:t>
            </a:r>
            <a:r>
              <a:rPr lang="en-IN" sz="2400" b="1" u="sng" dirty="0">
                <a:solidFill>
                  <a:srgbClr val="7030A0"/>
                </a:solidFill>
              </a:rPr>
              <a:t>output might vary</a:t>
            </a:r>
            <a:r>
              <a:rPr lang="en-IN" sz="2400" dirty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  <a:p>
            <a:pPr marL="514350" indent="-514350">
              <a:buFont typeface="Wingdings" pitchFamily="2" charset="2"/>
              <a:buChar char="§"/>
            </a:pPr>
            <a:endParaRPr lang="en-IN" sz="2400" dirty="0"/>
          </a:p>
          <a:p>
            <a:pPr marL="514350" indent="-514350">
              <a:buFont typeface="Wingdings" pitchFamily="2" charset="2"/>
              <a:buChar char="§"/>
            </a:pP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solve</a:t>
            </a:r>
            <a:r>
              <a:rPr lang="en-IN" sz="2400" dirty="0"/>
              <a:t> this types of </a:t>
            </a:r>
            <a:r>
              <a:rPr lang="en-IN" sz="2400" b="1" dirty="0">
                <a:solidFill>
                  <a:srgbClr val="C00000"/>
                </a:solidFill>
              </a:rPr>
              <a:t>issue</a:t>
            </a:r>
            <a:r>
              <a:rPr lang="en-IN" sz="2400" dirty="0"/>
              <a:t>, the </a:t>
            </a:r>
            <a:r>
              <a:rPr lang="en-IN" sz="2400" b="1" dirty="0" err="1">
                <a:solidFill>
                  <a:srgbClr val="7030A0"/>
                </a:solidFill>
              </a:rPr>
              <a:t>strictfp</a:t>
            </a:r>
            <a:r>
              <a:rPr lang="en-IN" sz="2400" dirty="0"/>
              <a:t> keyword was </a:t>
            </a:r>
            <a:r>
              <a:rPr lang="en-IN" sz="2400" b="1" dirty="0">
                <a:solidFill>
                  <a:schemeClr val="accent1"/>
                </a:solidFill>
              </a:rPr>
              <a:t>introduced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70C0"/>
                </a:solidFill>
              </a:rPr>
              <a:t>JDK 1.2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dirty="0" err="1"/>
              <a:t>strictfp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b="1" dirty="0" err="1">
                <a:solidFill>
                  <a:srgbClr val="7030A0"/>
                </a:solidFill>
              </a:rPr>
              <a:t>strictfp</a:t>
            </a:r>
            <a:r>
              <a:rPr lang="en-IN" sz="2400" dirty="0"/>
              <a:t> modifier </a:t>
            </a:r>
            <a:r>
              <a:rPr lang="en-IN" sz="2400" b="1" dirty="0">
                <a:solidFill>
                  <a:srgbClr val="002060"/>
                </a:solidFill>
              </a:rPr>
              <a:t>ensures</a:t>
            </a:r>
            <a:r>
              <a:rPr lang="en-IN" sz="2400" dirty="0"/>
              <a:t> that all </a:t>
            </a:r>
            <a:r>
              <a:rPr lang="en-IN" sz="2400" b="1" dirty="0">
                <a:solidFill>
                  <a:srgbClr val="00B050"/>
                </a:solidFill>
              </a:rPr>
              <a:t>floating-point operations </a:t>
            </a:r>
            <a:r>
              <a:rPr lang="en-IN" sz="2400" dirty="0"/>
              <a:t>across </a:t>
            </a:r>
            <a:r>
              <a:rPr lang="en-IN" sz="2400" b="1" dirty="0">
                <a:solidFill>
                  <a:srgbClr val="C00000"/>
                </a:solidFill>
              </a:rPr>
              <a:t>different JVMs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platforms</a:t>
            </a:r>
            <a:r>
              <a:rPr lang="en-IN" sz="2400" dirty="0"/>
              <a:t> will provide </a:t>
            </a:r>
            <a:r>
              <a:rPr lang="en-IN" sz="2400" b="1" dirty="0">
                <a:solidFill>
                  <a:srgbClr val="0070C0"/>
                </a:solidFill>
              </a:rPr>
              <a:t>consistent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same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result</a:t>
            </a:r>
            <a:r>
              <a:rPr lang="en-IN" sz="2400" dirty="0"/>
              <a:t>  following the rules of </a:t>
            </a:r>
            <a:r>
              <a:rPr lang="en-IN" sz="2400" b="1" dirty="0">
                <a:solidFill>
                  <a:schemeClr val="accent1"/>
                </a:solidFill>
              </a:rPr>
              <a:t>IEEE</a:t>
            </a:r>
            <a:r>
              <a:rPr lang="en-IN" sz="2400" dirty="0"/>
              <a:t>.</a:t>
            </a:r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  <a:p>
            <a:pPr marL="514350" indent="-514350">
              <a:buFont typeface="Wingdings" pitchFamily="2" charset="2"/>
              <a:buChar char="§"/>
            </a:pPr>
            <a:r>
              <a:rPr lang="en-US" sz="2400" dirty="0"/>
              <a:t>Thus when we use </a:t>
            </a:r>
            <a:r>
              <a:rPr lang="en-US" sz="2400" b="1" dirty="0" err="1">
                <a:solidFill>
                  <a:srgbClr val="7030A0"/>
                </a:solidFill>
              </a:rPr>
              <a:t>strictfp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JVM</a:t>
            </a:r>
            <a:r>
              <a:rPr lang="en-IN" sz="2400" dirty="0"/>
              <a:t> performs </a:t>
            </a:r>
            <a:r>
              <a:rPr lang="en-IN" sz="2400" b="1" dirty="0">
                <a:solidFill>
                  <a:srgbClr val="00B050"/>
                </a:solidFill>
              </a:rPr>
              <a:t>floating-point computations </a:t>
            </a:r>
            <a:r>
              <a:rPr lang="en-IN" sz="2400" dirty="0"/>
              <a:t> guaranteeing that the </a:t>
            </a:r>
            <a:r>
              <a:rPr lang="en-IN" sz="2400" b="1" dirty="0">
                <a:solidFill>
                  <a:srgbClr val="0070C0"/>
                </a:solidFill>
              </a:rPr>
              <a:t>result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computations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rgbClr val="7030A0"/>
                </a:solidFill>
              </a:rPr>
              <a:t>match exactly </a:t>
            </a:r>
            <a:r>
              <a:rPr lang="en-IN" sz="2400" dirty="0"/>
              <a:t>across all </a:t>
            </a:r>
            <a:r>
              <a:rPr lang="en-IN" sz="2400" b="1" dirty="0">
                <a:solidFill>
                  <a:srgbClr val="C00000"/>
                </a:solidFill>
              </a:rPr>
              <a:t>JVMs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2060"/>
                </a:solidFill>
              </a:rPr>
              <a:t>platforms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The main()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Different Variants Of The main() Method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Where Can We Use </a:t>
            </a:r>
            <a:r>
              <a:rPr lang="en-US" sz="3200" b="1" dirty="0" err="1"/>
              <a:t>strictfp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b="1" dirty="0"/>
              <a:t>T</a:t>
            </a:r>
            <a:r>
              <a:rPr lang="en-IN" sz="2400" dirty="0"/>
              <a:t>he  </a:t>
            </a:r>
            <a:r>
              <a:rPr lang="en-IN" sz="2400" b="1" dirty="0" err="1">
                <a:solidFill>
                  <a:srgbClr val="7030A0"/>
                </a:solidFill>
              </a:rPr>
              <a:t>strictfp</a:t>
            </a:r>
            <a:r>
              <a:rPr lang="en-IN" sz="2400" dirty="0"/>
              <a:t> modifier can be used with –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</a:t>
            </a:r>
            <a:r>
              <a:rPr lang="en-IN" b="1" dirty="0">
                <a:solidFill>
                  <a:srgbClr val="C00000"/>
                </a:solidFill>
              </a:rPr>
              <a:t>lass</a:t>
            </a:r>
            <a:r>
              <a:rPr lang="en-IN" dirty="0"/>
              <a:t> – All </a:t>
            </a:r>
            <a:r>
              <a:rPr lang="en-IN" b="1" dirty="0">
                <a:solidFill>
                  <a:srgbClr val="00B050"/>
                </a:solidFill>
              </a:rPr>
              <a:t>code</a:t>
            </a:r>
            <a:r>
              <a:rPr lang="en-IN" dirty="0"/>
              <a:t> in the class (</a:t>
            </a:r>
            <a:r>
              <a:rPr lang="en-IN" b="1" dirty="0">
                <a:solidFill>
                  <a:srgbClr val="0070C0"/>
                </a:solidFill>
              </a:rPr>
              <a:t>instance variable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static </a:t>
            </a:r>
            <a:r>
              <a:rPr lang="en-IN" b="1" dirty="0" err="1">
                <a:solidFill>
                  <a:srgbClr val="0070C0"/>
                </a:solidFill>
              </a:rPr>
              <a:t>initializers</a:t>
            </a:r>
            <a:r>
              <a:rPr lang="en-IN" dirty="0"/>
              <a:t>), and code in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nested classes </a:t>
            </a:r>
            <a:r>
              <a:rPr lang="en-IN" dirty="0"/>
              <a:t>will use </a:t>
            </a:r>
            <a:r>
              <a:rPr lang="en-IN" b="1" dirty="0" err="1">
                <a:solidFill>
                  <a:srgbClr val="7030A0"/>
                </a:solidFill>
              </a:rPr>
              <a:t>strictfp</a:t>
            </a:r>
            <a:r>
              <a:rPr lang="en-IN" dirty="0"/>
              <a:t> computations.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m</a:t>
            </a:r>
            <a:r>
              <a:rPr lang="en-IN" b="1" dirty="0" err="1">
                <a:solidFill>
                  <a:srgbClr val="C00000"/>
                </a:solidFill>
              </a:rPr>
              <a:t>ethod</a:t>
            </a:r>
            <a:r>
              <a:rPr lang="en-IN" dirty="0"/>
              <a:t> – All </a:t>
            </a:r>
            <a:r>
              <a:rPr lang="en-IN" b="1" dirty="0">
                <a:solidFill>
                  <a:srgbClr val="00B050"/>
                </a:solidFill>
              </a:rPr>
              <a:t>code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dirty="0"/>
              <a:t>within </a:t>
            </a:r>
            <a:r>
              <a:rPr lang="en-IN" b="1" dirty="0">
                <a:solidFill>
                  <a:srgbClr val="C00000"/>
                </a:solidFill>
              </a:rPr>
              <a:t>method</a:t>
            </a:r>
            <a:r>
              <a:rPr lang="en-IN" dirty="0"/>
              <a:t> will use </a:t>
            </a:r>
            <a:r>
              <a:rPr lang="en-IN" b="1" dirty="0" err="1">
                <a:solidFill>
                  <a:srgbClr val="7030A0"/>
                </a:solidFill>
              </a:rPr>
              <a:t>strictfp</a:t>
            </a:r>
            <a:r>
              <a:rPr lang="en-IN" dirty="0"/>
              <a:t> computations.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IN" b="1" dirty="0" err="1">
                <a:solidFill>
                  <a:srgbClr val="C00000"/>
                </a:solidFill>
              </a:rPr>
              <a:t>nterface</a:t>
            </a:r>
            <a:r>
              <a:rPr lang="en-IN" dirty="0"/>
              <a:t> – All </a:t>
            </a:r>
            <a:r>
              <a:rPr lang="en-IN" b="1" dirty="0">
                <a:solidFill>
                  <a:srgbClr val="00B050"/>
                </a:solidFill>
              </a:rPr>
              <a:t>code</a:t>
            </a:r>
            <a:r>
              <a:rPr lang="en-IN" dirty="0"/>
              <a:t> in any </a:t>
            </a:r>
            <a:r>
              <a:rPr lang="en-IN" b="1" dirty="0">
                <a:solidFill>
                  <a:srgbClr val="C00000"/>
                </a:solidFill>
              </a:rPr>
              <a:t>class</a:t>
            </a:r>
            <a:r>
              <a:rPr lang="en-IN" dirty="0"/>
              <a:t> that </a:t>
            </a:r>
            <a:r>
              <a:rPr lang="en-IN" b="1" dirty="0">
                <a:solidFill>
                  <a:srgbClr val="0070C0"/>
                </a:solidFill>
              </a:rPr>
              <a:t>implements</a:t>
            </a:r>
            <a:r>
              <a:rPr lang="en-IN" dirty="0"/>
              <a:t>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interface </a:t>
            </a:r>
            <a:r>
              <a:rPr lang="en-IN" dirty="0"/>
              <a:t>will use </a:t>
            </a:r>
            <a:r>
              <a:rPr lang="en-IN" b="1" dirty="0" err="1">
                <a:solidFill>
                  <a:srgbClr val="7030A0"/>
                </a:solidFill>
              </a:rPr>
              <a:t>strictfp</a:t>
            </a:r>
            <a:r>
              <a:rPr lang="en-IN" dirty="0"/>
              <a:t> computations.</a:t>
            </a:r>
          </a:p>
          <a:p>
            <a:pPr marL="514350" indent="-514350">
              <a:buFont typeface="Wingdings" pitchFamily="2" charset="2"/>
              <a:buChar char="§"/>
            </a:pPr>
            <a:endParaRPr lang="en-IN" sz="2400" dirty="0"/>
          </a:p>
          <a:p>
            <a:pPr marL="514350" indent="-514350">
              <a:buFont typeface="Wingdings" pitchFamily="2" charset="2"/>
              <a:buChar char="§"/>
            </a:pPr>
            <a:endParaRPr lang="en-IN" sz="2400" dirty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Where We Can’t Use </a:t>
            </a:r>
            <a:r>
              <a:rPr lang="en-US" sz="3200" b="1" dirty="0" err="1"/>
              <a:t>strictfp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§"/>
            </a:pPr>
            <a:r>
              <a:rPr lang="en-IN" sz="2400" dirty="0"/>
              <a:t>The  </a:t>
            </a:r>
            <a:r>
              <a:rPr lang="en-IN" sz="2400" b="1" dirty="0" err="1">
                <a:solidFill>
                  <a:srgbClr val="7030A0"/>
                </a:solidFill>
              </a:rPr>
              <a:t>strictfp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modifier </a:t>
            </a:r>
            <a:r>
              <a:rPr lang="en-IN" sz="2400" b="1" dirty="0">
                <a:solidFill>
                  <a:srgbClr val="002060"/>
                </a:solidFill>
              </a:rPr>
              <a:t>cannot be used </a:t>
            </a:r>
            <a:r>
              <a:rPr lang="en-IN" sz="2400" dirty="0"/>
              <a:t>with –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dirty="0"/>
          </a:p>
          <a:p>
            <a:pPr marL="788670" lvl="1" indent="-514350">
              <a:buFont typeface="Wingdings" pitchFamily="2" charset="2"/>
              <a:buChar char="§"/>
            </a:pPr>
            <a:endParaRPr lang="en-US" dirty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Constructors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US" sz="2400" dirty="0"/>
          </a:p>
          <a:p>
            <a:pPr marL="788670" lvl="1" indent="-514350">
              <a:buFont typeface="Wingdings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Abstract methods</a:t>
            </a:r>
          </a:p>
          <a:p>
            <a:pPr marL="788670" lvl="1" indent="-514350">
              <a:buFont typeface="Wingdings" pitchFamily="2" charset="2"/>
              <a:buChar char="§"/>
            </a:pPr>
            <a:endParaRPr lang="en-IN" sz="2400" dirty="0"/>
          </a:p>
          <a:p>
            <a:pPr marL="514350" indent="-514350">
              <a:buFont typeface="Wingdings" pitchFamily="2" charset="2"/>
              <a:buChar char="§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strictfp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class Test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public static void main(String[]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{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    double MAX =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Double.MAX_VALUE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     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Double.MAX_VALUE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- 1);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US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fontAlgn="base">
              <a:buNone/>
            </a:pPr>
            <a:r>
              <a:rPr lang="en-US" sz="2400" b="1" dirty="0">
                <a:solidFill>
                  <a:srgbClr val="0070C0"/>
                </a:solidFill>
              </a:rPr>
              <a:t>1.7976931348623157E308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Which of the following main( ) method are accepted by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JVM?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void main(String </a:t>
            </a:r>
            <a:r>
              <a:rPr lang="en-US" sz="2400" b="1" dirty="0" err="1">
                <a:solidFill>
                  <a:srgbClr val="0070C0"/>
                </a:solidFill>
              </a:rPr>
              <a:t>str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static public void main(String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[ ])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</a:t>
            </a:r>
            <a:r>
              <a:rPr lang="en-US" sz="2400" b="1" dirty="0" err="1">
                <a:solidFill>
                  <a:srgbClr val="0070C0"/>
                </a:solidFill>
              </a:rPr>
              <a:t>int</a:t>
            </a:r>
            <a:r>
              <a:rPr lang="en-US" sz="2400" b="1" dirty="0">
                <a:solidFill>
                  <a:srgbClr val="0070C0"/>
                </a:solidFill>
              </a:rPr>
              <a:t>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// No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</a:t>
            </a:r>
            <a:r>
              <a:rPr lang="en-US" sz="2400" b="1" dirty="0" err="1">
                <a:solidFill>
                  <a:srgbClr val="0070C0"/>
                </a:solidFill>
              </a:rPr>
              <a:t>strictfp</a:t>
            </a:r>
            <a:r>
              <a:rPr lang="en-US" sz="2400" b="1" dirty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str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final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// No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final void main(String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[ ])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//Yes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void main(String . . .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//No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void main(String  ...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// Yes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sz="2400" dirty="0"/>
              <a:t>We can </a:t>
            </a:r>
            <a:r>
              <a:rPr lang="en-US" sz="2400" b="1" dirty="0">
                <a:solidFill>
                  <a:srgbClr val="0070C0"/>
                </a:solidFill>
              </a:rPr>
              <a:t>overload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method</a:t>
            </a:r>
          </a:p>
          <a:p>
            <a:pPr marL="514350" indent="-514350">
              <a:buFont typeface="+mj-lt"/>
              <a:buAutoNum type="arabicPeriod" startAt="4"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void main(</a:t>
            </a:r>
            <a:r>
              <a:rPr lang="en-US" sz="2400" b="1" dirty="0">
                <a:solidFill>
                  <a:srgbClr val="C00000"/>
                </a:solidFill>
              </a:rPr>
              <a:t>String[]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</a:rPr>
              <a:t>(“Bhopal”);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public static void main(</a:t>
            </a:r>
            <a:r>
              <a:rPr lang="en-US" sz="2400" b="1" dirty="0">
                <a:solidFill>
                  <a:srgbClr val="C00000"/>
                </a:solidFill>
              </a:rPr>
              <a:t>double [] </a:t>
            </a:r>
            <a:r>
              <a:rPr lang="en-US" sz="2400" b="1" dirty="0" err="1">
                <a:solidFill>
                  <a:srgbClr val="C0000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</a:rPr>
              <a:t>(“Indore”);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rgbClr val="00B050"/>
                </a:solidFill>
              </a:rPr>
              <a:t>Yes</a:t>
            </a:r>
            <a:r>
              <a:rPr lang="en-US" sz="2300" dirty="0"/>
              <a:t>, </a:t>
            </a:r>
            <a:r>
              <a:rPr lang="en-US" sz="2300" b="1" dirty="0">
                <a:solidFill>
                  <a:srgbClr val="C00000"/>
                </a:solidFill>
              </a:rPr>
              <a:t>without any error</a:t>
            </a:r>
            <a:r>
              <a:rPr lang="en-US" sz="2300" dirty="0"/>
              <a:t> the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300" dirty="0"/>
              <a:t> will </a:t>
            </a:r>
            <a:r>
              <a:rPr lang="en-US" sz="2300" b="1" dirty="0">
                <a:solidFill>
                  <a:srgbClr val="0070C0"/>
                </a:solidFill>
              </a:rPr>
              <a:t>compile</a:t>
            </a:r>
            <a:r>
              <a:rPr lang="en-US" sz="2300" dirty="0"/>
              <a:t> and </a:t>
            </a:r>
            <a:r>
              <a:rPr lang="en-US" sz="2300" b="1" dirty="0">
                <a:solidFill>
                  <a:srgbClr val="7030A0"/>
                </a:solidFill>
              </a:rPr>
              <a:t>run</a:t>
            </a:r>
            <a:r>
              <a:rPr lang="en-US" sz="2300" dirty="0"/>
              <a:t> and </a:t>
            </a:r>
            <a:r>
              <a:rPr lang="en-US" sz="2300" b="1" dirty="0">
                <a:solidFill>
                  <a:srgbClr val="00B050"/>
                </a:solidFill>
              </a:rPr>
              <a:t>output 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rgbClr val="00B050"/>
                </a:solidFill>
              </a:rPr>
              <a:t>will be</a:t>
            </a:r>
            <a:r>
              <a:rPr lang="en-US" sz="2300" dirty="0"/>
              <a:t> </a:t>
            </a:r>
            <a:r>
              <a:rPr lang="en-US" sz="2300" b="1" dirty="0">
                <a:solidFill>
                  <a:schemeClr val="accent1">
                    <a:lumMod val="50000"/>
                  </a:schemeClr>
                </a:solidFill>
              </a:rPr>
              <a:t>Bhopal</a:t>
            </a:r>
            <a:endParaRPr lang="en-IN" sz="23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/>
              <a:t>Does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method gets </a:t>
            </a:r>
            <a:r>
              <a:rPr lang="en-US" sz="2400" b="1" dirty="0">
                <a:solidFill>
                  <a:srgbClr val="00B050"/>
                </a:solidFill>
              </a:rPr>
              <a:t>inherited</a:t>
            </a:r>
            <a:r>
              <a:rPr lang="en-US" sz="2400" dirty="0"/>
              <a:t> ?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Suppose we have the following code 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public static void main(String [ ]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(“Parent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dirty="0">
                <a:solidFill>
                  <a:srgbClr val="0070C0"/>
                </a:solidFill>
              </a:rPr>
              <a:t>}</a:t>
            </a:r>
            <a:endParaRPr lang="en-IN" sz="2200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857884" y="1643050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saved the code as </a:t>
            </a:r>
            <a:r>
              <a:rPr lang="en-US" sz="2000" b="1" dirty="0">
                <a:solidFill>
                  <a:srgbClr val="C00000"/>
                </a:solidFill>
              </a:rPr>
              <a:t>“B.java” </a:t>
            </a:r>
            <a:r>
              <a:rPr lang="en-US" sz="2000" dirty="0"/>
              <a:t>and compiled it</a:t>
            </a:r>
          </a:p>
          <a:p>
            <a:r>
              <a:rPr lang="en-US" sz="2000" dirty="0"/>
              <a:t>What will be the output  when we run it as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Parent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8" y="4000504"/>
            <a:ext cx="321471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CONCLUSION:</a:t>
            </a:r>
          </a:p>
          <a:p>
            <a:r>
              <a:rPr lang="en-US" sz="1900" b="1" dirty="0">
                <a:solidFill>
                  <a:srgbClr val="002060"/>
                </a:solidFill>
              </a:rPr>
              <a:t>Yes</a:t>
            </a:r>
            <a:r>
              <a:rPr lang="en-US" sz="1900" dirty="0"/>
              <a:t>, the </a:t>
            </a:r>
            <a:r>
              <a:rPr lang="en-US" sz="1900" b="1" dirty="0">
                <a:solidFill>
                  <a:srgbClr val="7030A0"/>
                </a:solidFill>
              </a:rPr>
              <a:t>main( ) </a:t>
            </a:r>
            <a:r>
              <a:rPr lang="en-US" sz="1900" dirty="0"/>
              <a:t>method gets </a:t>
            </a:r>
            <a:r>
              <a:rPr lang="en-US" sz="1900" b="1" dirty="0">
                <a:solidFill>
                  <a:srgbClr val="00B050"/>
                </a:solidFill>
              </a:rPr>
              <a:t>inherited</a:t>
            </a:r>
            <a:r>
              <a:rPr lang="en-US" sz="1900" dirty="0"/>
              <a:t> and if the </a:t>
            </a:r>
            <a:r>
              <a:rPr lang="en-US" sz="1900" b="1" dirty="0">
                <a:solidFill>
                  <a:srgbClr val="0070C0"/>
                </a:solidFill>
              </a:rPr>
              <a:t>child class </a:t>
            </a:r>
            <a:r>
              <a:rPr lang="en-US" sz="1900" b="1" dirty="0">
                <a:solidFill>
                  <a:srgbClr val="7030A0"/>
                </a:solidFill>
              </a:rPr>
              <a:t>doesn’t has a main( ) </a:t>
            </a:r>
            <a:r>
              <a:rPr lang="en-US" sz="1900" dirty="0"/>
              <a:t>method and </a:t>
            </a:r>
            <a:r>
              <a:rPr lang="en-US" sz="1900" b="1" dirty="0">
                <a:solidFill>
                  <a:srgbClr val="C00000"/>
                </a:solidFill>
              </a:rPr>
              <a:t>we run it </a:t>
            </a:r>
            <a:r>
              <a:rPr lang="en-US" sz="1900" dirty="0"/>
              <a:t>then the </a:t>
            </a:r>
            <a:r>
              <a:rPr lang="en-US" sz="1900" b="1" dirty="0">
                <a:solidFill>
                  <a:srgbClr val="7030A0"/>
                </a:solidFill>
              </a:rPr>
              <a:t>parent class main( ) method </a:t>
            </a:r>
            <a:r>
              <a:rPr lang="en-US" sz="1900" dirty="0"/>
              <a:t>will be </a:t>
            </a:r>
            <a:r>
              <a:rPr lang="en-US" sz="1900" b="1" dirty="0">
                <a:solidFill>
                  <a:srgbClr val="00B050"/>
                </a:solidFill>
              </a:rPr>
              <a:t>called</a:t>
            </a:r>
            <a:r>
              <a:rPr lang="en-US" sz="1900" dirty="0"/>
              <a:t> by </a:t>
            </a:r>
            <a:r>
              <a:rPr lang="en-US" sz="1900" b="1" dirty="0">
                <a:solidFill>
                  <a:srgbClr val="C00000"/>
                </a:solidFill>
              </a:rPr>
              <a:t>JVM</a:t>
            </a:r>
            <a:endParaRPr lang="en-IN" sz="19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void main(String [ ] </a:t>
            </a:r>
            <a:r>
              <a:rPr lang="en-US" sz="2200" b="1" dirty="0" err="1">
                <a:solidFill>
                  <a:srgbClr val="C00000"/>
                </a:solidFill>
              </a:rPr>
              <a:t>args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void main(String [ ] </a:t>
            </a:r>
            <a:r>
              <a:rPr lang="en-US" sz="2200" b="1" dirty="0" err="1">
                <a:solidFill>
                  <a:srgbClr val="C00000"/>
                </a:solidFill>
              </a:rPr>
              <a:t>args</a:t>
            </a:r>
            <a:r>
              <a:rPr lang="en-US" sz="2200" b="1" dirty="0">
                <a:solidFill>
                  <a:srgbClr val="C0000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Yes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0070C0"/>
                </a:solidFill>
              </a:rPr>
              <a:t>compile and run </a:t>
            </a:r>
            <a:r>
              <a:rPr lang="en-US" sz="2000" dirty="0"/>
              <a:t>as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Child 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4000504"/>
            <a:ext cx="321471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CONCLUSION:</a:t>
            </a:r>
          </a:p>
          <a:p>
            <a:r>
              <a:rPr lang="en-US" sz="1900" dirty="0"/>
              <a:t>The </a:t>
            </a:r>
            <a:r>
              <a:rPr lang="en-US" sz="1900" b="1" dirty="0">
                <a:solidFill>
                  <a:srgbClr val="00B050"/>
                </a:solidFill>
              </a:rPr>
              <a:t>child class </a:t>
            </a:r>
            <a:r>
              <a:rPr lang="en-US" sz="1900" dirty="0"/>
              <a:t>can have the </a:t>
            </a:r>
            <a:r>
              <a:rPr lang="en-US" sz="1900" b="1" dirty="0">
                <a:solidFill>
                  <a:srgbClr val="7030A0"/>
                </a:solidFill>
              </a:rPr>
              <a:t>main( ) </a:t>
            </a:r>
            <a:r>
              <a:rPr lang="en-US" sz="1900" dirty="0"/>
              <a:t>method </a:t>
            </a:r>
            <a:r>
              <a:rPr lang="en-US" sz="1900" b="1" dirty="0">
                <a:solidFill>
                  <a:srgbClr val="0070C0"/>
                </a:solidFill>
              </a:rPr>
              <a:t>redefined .</a:t>
            </a:r>
            <a:r>
              <a:rPr lang="en-US" sz="1900" dirty="0"/>
              <a:t> 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43602" y="5214950"/>
            <a:ext cx="29289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we call it overriding ?</a:t>
            </a:r>
          </a:p>
          <a:p>
            <a:r>
              <a:rPr lang="en-US" b="1" dirty="0">
                <a:solidFill>
                  <a:srgbClr val="002060"/>
                </a:solidFill>
              </a:rPr>
              <a:t>NO , IT IS CALLED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METHOD HIDING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private static</a:t>
            </a:r>
            <a:r>
              <a:rPr lang="en-US" sz="2200" b="1" dirty="0">
                <a:solidFill>
                  <a:srgbClr val="0070C0"/>
                </a:solidFill>
              </a:rPr>
              <a:t> 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No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7030A0"/>
                </a:solidFill>
              </a:rPr>
              <a:t>not even compile </a:t>
            </a:r>
            <a:r>
              <a:rPr lang="en-US" sz="2000" dirty="0"/>
              <a:t>and we will get the </a:t>
            </a:r>
            <a:r>
              <a:rPr lang="en-US" sz="2000" b="1" dirty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B050"/>
                </a:solidFill>
              </a:rPr>
              <a:t>Attempting to assign a weaker access privilege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final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No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7030A0"/>
                </a:solidFill>
              </a:rPr>
              <a:t>not even compile </a:t>
            </a:r>
            <a:r>
              <a:rPr lang="en-US" sz="2000" dirty="0"/>
              <a:t>and we will get the </a:t>
            </a:r>
            <a:r>
              <a:rPr lang="en-US" sz="2000" b="1" dirty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b="1" dirty="0"/>
              <a:t> </a:t>
            </a:r>
            <a:r>
              <a:rPr lang="en-IN" sz="2000" b="1" dirty="0">
                <a:solidFill>
                  <a:srgbClr val="00B050"/>
                </a:solidFill>
              </a:rPr>
              <a:t>main(String[]) in B cannot override main(String[]) in A</a:t>
            </a:r>
          </a:p>
          <a:p>
            <a:r>
              <a:rPr lang="en-IN" sz="2000" b="1" dirty="0">
                <a:solidFill>
                  <a:srgbClr val="00B050"/>
                </a:solidFill>
              </a:rPr>
              <a:t>overridden method is </a:t>
            </a:r>
            <a:r>
              <a:rPr lang="en-IN" sz="2000" b="1" dirty="0" err="1">
                <a:solidFill>
                  <a:srgbClr val="00B050"/>
                </a:solidFill>
              </a:rPr>
              <a:t>static,final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main()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We all </a:t>
            </a:r>
            <a:r>
              <a:rPr lang="en-US" sz="2400" b="1" dirty="0">
                <a:solidFill>
                  <a:srgbClr val="0070C0"/>
                </a:solidFill>
              </a:rPr>
              <a:t>know</a:t>
            </a:r>
            <a:r>
              <a:rPr lang="en-US" sz="2400" dirty="0"/>
              <a:t> , that </a:t>
            </a:r>
            <a:r>
              <a:rPr lang="en-US" sz="2400" b="1" u="sng" dirty="0">
                <a:solidFill>
                  <a:srgbClr val="00B050"/>
                </a:solidFill>
              </a:rPr>
              <a:t>execution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a </a:t>
            </a:r>
            <a:r>
              <a:rPr lang="en-US" sz="2400" b="1" u="sng" dirty="0">
                <a:solidFill>
                  <a:srgbClr val="002060"/>
                </a:solidFill>
              </a:rPr>
              <a:t>Java program </a:t>
            </a:r>
            <a:r>
              <a:rPr lang="en-US" sz="2400" dirty="0"/>
              <a:t>always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starts </a:t>
            </a:r>
            <a:r>
              <a:rPr lang="en-US" sz="2400" dirty="0"/>
              <a:t>from the method </a:t>
            </a:r>
            <a:r>
              <a:rPr lang="en-US" sz="2400" b="1" dirty="0">
                <a:solidFill>
                  <a:srgbClr val="7030A0"/>
                </a:solidFill>
              </a:rPr>
              <a:t>main( )</a:t>
            </a:r>
            <a:r>
              <a:rPr lang="en-US" sz="2400" b="1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When we </a:t>
            </a:r>
            <a:r>
              <a:rPr lang="en-US" sz="2400" b="1" dirty="0">
                <a:solidFill>
                  <a:srgbClr val="C00000"/>
                </a:solidFill>
              </a:rPr>
              <a:t>run</a:t>
            </a:r>
            <a:r>
              <a:rPr lang="en-US" sz="2400" dirty="0"/>
              <a:t> our </a:t>
            </a:r>
            <a:r>
              <a:rPr lang="en-US" sz="2400" b="1" dirty="0">
                <a:solidFill>
                  <a:srgbClr val="0070C0"/>
                </a:solidFill>
              </a:rPr>
              <a:t>program</a:t>
            </a:r>
            <a:r>
              <a:rPr lang="en-US" sz="2400" dirty="0"/>
              <a:t> , the </a:t>
            </a:r>
            <a:r>
              <a:rPr lang="en-US" sz="2400" b="1" dirty="0">
                <a:solidFill>
                  <a:srgbClr val="00B050"/>
                </a:solidFill>
              </a:rPr>
              <a:t>JVM</a:t>
            </a:r>
            <a:r>
              <a:rPr lang="en-US" sz="2400" dirty="0"/>
              <a:t> loads the </a:t>
            </a:r>
            <a:r>
              <a:rPr lang="en-US" sz="2400" b="1" u="sng" dirty="0">
                <a:solidFill>
                  <a:srgbClr val="C00000"/>
                </a:solidFill>
              </a:rPr>
              <a:t>Main-Class</a:t>
            </a:r>
            <a:r>
              <a:rPr lang="en-US" sz="2400" dirty="0"/>
              <a:t> and then launches a </a:t>
            </a:r>
            <a:r>
              <a:rPr lang="en-US" sz="2400" b="1" dirty="0">
                <a:solidFill>
                  <a:srgbClr val="7030A0"/>
                </a:solidFill>
              </a:rPr>
              <a:t>thread</a:t>
            </a:r>
            <a:r>
              <a:rPr lang="en-US" sz="2400" dirty="0"/>
              <a:t> that calls the </a:t>
            </a:r>
            <a:r>
              <a:rPr lang="en-US" sz="2400" b="1" dirty="0">
                <a:solidFill>
                  <a:srgbClr val="002060"/>
                </a:solidFill>
              </a:rPr>
              <a:t>main( ) </a:t>
            </a:r>
            <a:r>
              <a:rPr lang="en-US" sz="2400" dirty="0"/>
              <a:t>method of </a:t>
            </a:r>
            <a:r>
              <a:rPr lang="en-US" sz="2400" b="1" dirty="0">
                <a:solidFill>
                  <a:schemeClr val="accent1"/>
                </a:solidFill>
              </a:rPr>
              <a:t>our class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But for a  </a:t>
            </a:r>
            <a:r>
              <a:rPr lang="en-US" sz="2400" b="1" u="sng" dirty="0">
                <a:solidFill>
                  <a:srgbClr val="0070C0"/>
                </a:solidFill>
              </a:rPr>
              <a:t>JAVA BASED INTERVIEW</a:t>
            </a:r>
            <a:r>
              <a:rPr lang="en-US" sz="2400" b="1" dirty="0"/>
              <a:t> ,</a:t>
            </a:r>
            <a:r>
              <a:rPr lang="en-US" sz="2400" dirty="0"/>
              <a:t> there are </a:t>
            </a:r>
            <a:r>
              <a:rPr lang="en-US" sz="2400" b="1" dirty="0">
                <a:solidFill>
                  <a:srgbClr val="C00000"/>
                </a:solidFill>
              </a:rPr>
              <a:t>few important points </a:t>
            </a:r>
            <a:r>
              <a:rPr lang="en-US" sz="2400" dirty="0"/>
              <a:t>we </a:t>
            </a:r>
            <a:r>
              <a:rPr lang="en-US" sz="2400" b="1" u="sng" dirty="0">
                <a:solidFill>
                  <a:srgbClr val="002060"/>
                </a:solidFill>
              </a:rPr>
              <a:t>must understand </a:t>
            </a:r>
            <a:r>
              <a:rPr lang="en-US" sz="2400" dirty="0"/>
              <a:t>about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method.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final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Yes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0070C0"/>
                </a:solidFill>
              </a:rPr>
              <a:t>compile and run </a:t>
            </a:r>
            <a:r>
              <a:rPr lang="en-US" sz="2000" dirty="0"/>
              <a:t>as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Child 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43570" y="4000504"/>
            <a:ext cx="321471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CONCLUSION:</a:t>
            </a:r>
          </a:p>
          <a:p>
            <a:r>
              <a:rPr lang="en-US" sz="1900" dirty="0"/>
              <a:t>The </a:t>
            </a:r>
            <a:r>
              <a:rPr lang="en-US" sz="1900" b="1" dirty="0">
                <a:solidFill>
                  <a:srgbClr val="00B050"/>
                </a:solidFill>
              </a:rPr>
              <a:t>child class </a:t>
            </a:r>
            <a:r>
              <a:rPr lang="en-US" sz="1900" dirty="0"/>
              <a:t>can </a:t>
            </a:r>
            <a:r>
              <a:rPr lang="en-US" sz="1900" b="1" dirty="0">
                <a:solidFill>
                  <a:srgbClr val="0070C0"/>
                </a:solidFill>
              </a:rPr>
              <a:t>redefine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7030A0"/>
                </a:solidFill>
              </a:rPr>
              <a:t>main( ) </a:t>
            </a:r>
            <a:r>
              <a:rPr lang="en-US" sz="1900" dirty="0"/>
              <a:t>method as a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final method . 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No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000" dirty="0"/>
              <a:t>will </a:t>
            </a:r>
            <a:r>
              <a:rPr lang="en-US" sz="2000" b="1" dirty="0">
                <a:solidFill>
                  <a:srgbClr val="7030A0"/>
                </a:solidFill>
              </a:rPr>
              <a:t>not even compile </a:t>
            </a:r>
            <a:r>
              <a:rPr lang="en-US" sz="2000" dirty="0"/>
              <a:t>and we will get the </a:t>
            </a:r>
            <a:r>
              <a:rPr lang="en-US" sz="2000" b="1" dirty="0">
                <a:solidFill>
                  <a:srgbClr val="7030A0"/>
                </a:solidFill>
              </a:rPr>
              <a:t>error:</a:t>
            </a: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00B050"/>
                </a:solidFill>
              </a:rPr>
              <a:t>main(String[]) in B cannot override main(String[]) in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static </a:t>
            </a:r>
            <a:r>
              <a:rPr lang="en-US" sz="2200" b="1" dirty="0">
                <a:solidFill>
                  <a:srgbClr val="0070C0"/>
                </a:solidFill>
              </a:rPr>
              <a:t>void main(String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("parent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class B extends A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public  </a:t>
            </a:r>
            <a:r>
              <a:rPr lang="en-US" sz="2200" b="1" dirty="0">
                <a:solidFill>
                  <a:srgbClr val="0070C0"/>
                </a:solidFill>
              </a:rPr>
              <a:t>void main(</a:t>
            </a:r>
            <a:r>
              <a:rPr lang="en-US" sz="2200" b="1" dirty="0" err="1">
                <a:solidFill>
                  <a:srgbClr val="C00000"/>
                </a:solidFill>
              </a:rPr>
              <a:t>int</a:t>
            </a:r>
            <a:r>
              <a:rPr lang="en-US" sz="2200" b="1" dirty="0">
                <a:solidFill>
                  <a:srgbClr val="0070C0"/>
                </a:solidFill>
              </a:rPr>
              <a:t> [ ] </a:t>
            </a:r>
            <a:r>
              <a:rPr lang="en-US" sz="2200" b="1" dirty="0" err="1">
                <a:solidFill>
                  <a:srgbClr val="0070C0"/>
                </a:solidFill>
              </a:rPr>
              <a:t>args</a:t>
            </a:r>
            <a:r>
              <a:rPr lang="en-US" sz="2200" b="1" dirty="0">
                <a:solidFill>
                  <a:srgbClr val="0070C0"/>
                </a:solidFill>
              </a:rPr>
              <a:t>)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rgbClr val="0070C0"/>
                </a:solidFill>
              </a:rPr>
              <a:t>System.out.println</a:t>
            </a:r>
            <a:r>
              <a:rPr lang="en-US" sz="2200" b="1" dirty="0">
                <a:solidFill>
                  <a:srgbClr val="0070C0"/>
                </a:solidFill>
              </a:rPr>
              <a:t>(“Child  main called");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70C0"/>
                </a:solidFill>
              </a:rPr>
              <a:t>}</a:t>
            </a: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Yes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0070C0"/>
                </a:solidFill>
              </a:rPr>
              <a:t>compile and run </a:t>
            </a:r>
            <a:r>
              <a:rPr lang="en-US" sz="2000" dirty="0"/>
              <a:t>as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java B</a:t>
            </a:r>
          </a:p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Parent  main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C00000"/>
                </a:solidFill>
              </a:rPr>
              <a:t>static{</a:t>
            </a:r>
          </a:p>
          <a:p>
            <a:pPr marL="514350" indent="-51435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(“static block called”);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C0000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002060"/>
                </a:solidFill>
              </a:rPr>
              <a:t>public static void main(String [] </a:t>
            </a:r>
            <a:r>
              <a:rPr lang="en-US" sz="2000" b="1" dirty="0" err="1">
                <a:solidFill>
                  <a:srgbClr val="002060"/>
                </a:solidFill>
              </a:rPr>
              <a:t>args</a:t>
            </a:r>
            <a:r>
              <a:rPr lang="en-US" sz="2000" b="1" dirty="0">
                <a:solidFill>
                  <a:srgbClr val="00206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000" b="1" dirty="0" err="1">
                <a:solidFill>
                  <a:srgbClr val="002060"/>
                </a:solidFill>
              </a:rPr>
              <a:t>System.out.println</a:t>
            </a:r>
            <a:r>
              <a:rPr lang="en-US" sz="2000" b="1" dirty="0">
                <a:solidFill>
                  <a:srgbClr val="002060"/>
                </a:solidFill>
              </a:rPr>
              <a:t>(“main method called”);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endParaRPr lang="en-IN" sz="22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Yes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000" dirty="0"/>
              <a:t>will </a:t>
            </a:r>
            <a:r>
              <a:rPr lang="en-US" sz="2000" b="1" dirty="0">
                <a:solidFill>
                  <a:srgbClr val="7030A0"/>
                </a:solidFill>
              </a:rPr>
              <a:t>compile and run </a:t>
            </a:r>
            <a:r>
              <a:rPr lang="en-US" sz="2000" dirty="0"/>
              <a:t>fine and we will get the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output </a:t>
            </a:r>
            <a:r>
              <a:rPr lang="en-US" sz="2000" dirty="0"/>
              <a:t>as: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Static block called</a:t>
            </a:r>
          </a:p>
          <a:p>
            <a:r>
              <a:rPr lang="en-US" sz="2000" b="1">
                <a:solidFill>
                  <a:srgbClr val="00B050"/>
                </a:solidFill>
              </a:rPr>
              <a:t>main </a:t>
            </a:r>
            <a:r>
              <a:rPr lang="en-US" sz="2000" b="1" dirty="0">
                <a:solidFill>
                  <a:srgbClr val="00B050"/>
                </a:solidFill>
              </a:rPr>
              <a:t>method called</a:t>
            </a:r>
            <a:endParaRPr lang="en-IN" sz="2000" b="1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86446" y="4288232"/>
            <a:ext cx="32147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CONCLUSION:</a:t>
            </a:r>
          </a:p>
          <a:p>
            <a:r>
              <a:rPr lang="en-US" sz="1900" b="1" dirty="0">
                <a:solidFill>
                  <a:srgbClr val="0070C0"/>
                </a:solidFill>
              </a:rPr>
              <a:t>Before calling </a:t>
            </a:r>
            <a:r>
              <a:rPr lang="en-US" sz="1900" b="1" dirty="0">
                <a:solidFill>
                  <a:srgbClr val="7030A0"/>
                </a:solidFill>
              </a:rPr>
              <a:t>main( ) method </a:t>
            </a:r>
            <a:r>
              <a:rPr lang="en-US" sz="1900" b="1" dirty="0">
                <a:solidFill>
                  <a:srgbClr val="C00000"/>
                </a:solidFill>
              </a:rPr>
              <a:t>JVM</a:t>
            </a:r>
            <a:r>
              <a:rPr lang="en-US" sz="1900" dirty="0"/>
              <a:t> l</a:t>
            </a:r>
            <a:r>
              <a:rPr lang="en-US" sz="1900" b="1" dirty="0">
                <a:solidFill>
                  <a:srgbClr val="00B050"/>
                </a:solidFill>
              </a:rPr>
              <a:t>oads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rgbClr val="00B050"/>
                </a:solidFill>
              </a:rPr>
              <a:t>runs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0070C0"/>
                </a:solidFill>
              </a:rPr>
              <a:t>static block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static member assignments</a:t>
            </a:r>
            <a:endParaRPr lang="en-IN" sz="19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and run ?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A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static{</a:t>
            </a:r>
          </a:p>
          <a:p>
            <a:pPr marL="514350" indent="-514350">
              <a:buNone/>
            </a:pPr>
            <a:r>
              <a:rPr lang="en-US" sz="2400" b="1" dirty="0" err="1">
                <a:solidFill>
                  <a:srgbClr val="0070C0"/>
                </a:solidFill>
              </a:rPr>
              <a:t>System.out.println</a:t>
            </a:r>
            <a:r>
              <a:rPr lang="en-US" sz="2400" b="1" dirty="0">
                <a:solidFill>
                  <a:srgbClr val="0070C0"/>
                </a:solidFill>
              </a:rPr>
              <a:t>(“static block called”);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14282" y="5034519"/>
            <a:ext cx="892971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b="1" dirty="0">
                <a:solidFill>
                  <a:schemeClr val="accent1"/>
                </a:solidFill>
              </a:rPr>
              <a:t>Yes</a:t>
            </a:r>
            <a:r>
              <a:rPr lang="en-US" dirty="0"/>
              <a:t> ,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dirty="0"/>
              <a:t> will </a:t>
            </a:r>
            <a:r>
              <a:rPr lang="en-US" b="1" dirty="0">
                <a:solidFill>
                  <a:srgbClr val="7030A0"/>
                </a:solidFill>
              </a:rPr>
              <a:t>compile</a:t>
            </a:r>
            <a:r>
              <a:rPr lang="en-US" dirty="0"/>
              <a:t> but it </a:t>
            </a:r>
            <a:r>
              <a:rPr lang="en-US" b="1" dirty="0">
                <a:solidFill>
                  <a:srgbClr val="00B050"/>
                </a:solidFill>
              </a:rPr>
              <a:t>won’t run </a:t>
            </a:r>
            <a:r>
              <a:rPr lang="en-US" dirty="0"/>
              <a:t>because </a:t>
            </a:r>
            <a:r>
              <a:rPr lang="en-US" b="1" dirty="0">
                <a:solidFill>
                  <a:srgbClr val="002060"/>
                </a:solidFill>
              </a:rPr>
              <a:t>from JAVA 7 onwards 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JVM </a:t>
            </a:r>
            <a:r>
              <a:rPr lang="en-US" b="1" dirty="0">
                <a:solidFill>
                  <a:srgbClr val="00B050"/>
                </a:solidFill>
              </a:rPr>
              <a:t>checks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presence of main( ) </a:t>
            </a:r>
            <a:r>
              <a:rPr lang="en-US" dirty="0"/>
              <a:t>before </a:t>
            </a:r>
            <a:r>
              <a:rPr lang="en-US" b="1" dirty="0">
                <a:solidFill>
                  <a:srgbClr val="0070C0"/>
                </a:solidFill>
              </a:rPr>
              <a:t>loading the class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running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static block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rgbClr val="002060"/>
                </a:solidFill>
              </a:rPr>
              <a:t>HOWEVER </a:t>
            </a:r>
            <a:r>
              <a:rPr lang="en-US" b="1" dirty="0">
                <a:solidFill>
                  <a:srgbClr val="00B050"/>
                </a:solidFill>
              </a:rPr>
              <a:t>TILL JAVA 6 </a:t>
            </a:r>
            <a:r>
              <a:rPr lang="en-US" b="1" dirty="0">
                <a:solidFill>
                  <a:srgbClr val="002060"/>
                </a:solidFill>
              </a:rPr>
              <a:t>THIS CODE </a:t>
            </a:r>
            <a:r>
              <a:rPr lang="en-US" b="1" dirty="0">
                <a:solidFill>
                  <a:srgbClr val="00B050"/>
                </a:solidFill>
              </a:rPr>
              <a:t>WILL SUCCESSFULLY RUN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Based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7030A0"/>
                </a:solidFill>
              </a:rPr>
              <a:t>previous discussions  </a:t>
            </a:r>
            <a:r>
              <a:rPr lang="en-US" sz="2400" dirty="0"/>
              <a:t>what is the </a:t>
            </a:r>
            <a:r>
              <a:rPr lang="en-US" sz="2400" b="1" dirty="0">
                <a:solidFill>
                  <a:srgbClr val="00B050"/>
                </a:solidFill>
              </a:rPr>
              <a:t>execution order </a:t>
            </a:r>
            <a:r>
              <a:rPr lang="en-US" sz="2400" dirty="0"/>
              <a:t>of  the </a:t>
            </a:r>
            <a:r>
              <a:rPr lang="en-US" sz="2400" b="1" dirty="0">
                <a:solidFill>
                  <a:schemeClr val="accent1"/>
                </a:solidFill>
              </a:rPr>
              <a:t>Main-Class</a:t>
            </a:r>
            <a:r>
              <a:rPr lang="en-US" sz="2400" dirty="0"/>
              <a:t> members in </a:t>
            </a:r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/>
              <a:t> 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00B050"/>
                </a:solidFill>
              </a:rPr>
              <a:t>Following</a:t>
            </a:r>
            <a:r>
              <a:rPr lang="en-US" sz="2200" dirty="0"/>
              <a:t> is the </a:t>
            </a:r>
            <a:r>
              <a:rPr lang="en-US" sz="2200" b="1" dirty="0">
                <a:solidFill>
                  <a:srgbClr val="7030A0"/>
                </a:solidFill>
              </a:rPr>
              <a:t>execution sequence </a:t>
            </a:r>
          </a:p>
          <a:p>
            <a:pPr marL="514350" indent="-514350">
              <a:buNone/>
            </a:pPr>
            <a:r>
              <a:rPr lang="en-US" sz="2200" dirty="0"/>
              <a:t>followed by </a:t>
            </a:r>
            <a:r>
              <a:rPr lang="en-US" sz="2200" b="1" dirty="0">
                <a:solidFill>
                  <a:srgbClr val="0070C0"/>
                </a:solidFill>
              </a:rPr>
              <a:t>Java</a:t>
            </a:r>
            <a:r>
              <a:rPr lang="en-US" sz="2200" dirty="0"/>
              <a:t> when it </a:t>
            </a:r>
            <a:r>
              <a:rPr lang="en-US" sz="2200" b="1" dirty="0">
                <a:solidFill>
                  <a:srgbClr val="C00000"/>
                </a:solidFill>
              </a:rPr>
              <a:t>loads</a:t>
            </a:r>
            <a:r>
              <a:rPr lang="en-US" sz="2200" dirty="0"/>
              <a:t> and </a:t>
            </a:r>
          </a:p>
          <a:p>
            <a:pPr marL="514350" indent="-514350">
              <a:buNone/>
            </a:pPr>
            <a:r>
              <a:rPr lang="en-US" sz="2200" b="1" dirty="0">
                <a:solidFill>
                  <a:srgbClr val="C00000"/>
                </a:solidFill>
              </a:rPr>
              <a:t>runs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Main-Class</a:t>
            </a:r>
            <a:r>
              <a:rPr lang="en-US" sz="2200" dirty="0">
                <a:solidFill>
                  <a:schemeClr val="accent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</a:rPr>
              <a:t>Start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C00000"/>
                </a:solidFill>
              </a:rPr>
              <a:t>JVM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</a:rPr>
              <a:t>Create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rgbClr val="0070C0"/>
                </a:solidFill>
              </a:rPr>
              <a:t>start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C00000"/>
                </a:solidFill>
              </a:rPr>
              <a:t>main–thread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</a:rPr>
              <a:t>Locate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C00000"/>
                </a:solidFill>
              </a:rPr>
              <a:t>.class file </a:t>
            </a:r>
            <a:r>
              <a:rPr lang="en-US" sz="1900" dirty="0"/>
              <a:t>which has to be </a:t>
            </a:r>
            <a:r>
              <a:rPr lang="en-US" sz="1900" b="1" dirty="0">
                <a:solidFill>
                  <a:srgbClr val="00B050"/>
                </a:solidFill>
              </a:rPr>
              <a:t>executed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002060"/>
                </a:solidFill>
              </a:rPr>
              <a:t>Check</a:t>
            </a:r>
            <a:r>
              <a:rPr lang="en-US" sz="1900" dirty="0"/>
              <a:t> for </a:t>
            </a:r>
            <a:r>
              <a:rPr lang="en-US" sz="1900" b="1" dirty="0">
                <a:solidFill>
                  <a:srgbClr val="C00000"/>
                </a:solidFill>
              </a:rPr>
              <a:t>main( ) </a:t>
            </a:r>
            <a:r>
              <a:rPr lang="en-US" sz="1900" dirty="0"/>
              <a:t>method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</a:rPr>
              <a:t>Load</a:t>
            </a:r>
            <a:r>
              <a:rPr lang="en-US" sz="1900" b="1" dirty="0"/>
              <a:t> </a:t>
            </a:r>
            <a:r>
              <a:rPr lang="en-US" sz="1900" dirty="0"/>
              <a:t>the</a:t>
            </a:r>
            <a:r>
              <a:rPr lang="en-US" sz="1900" b="1" dirty="0"/>
              <a:t> </a:t>
            </a:r>
            <a:r>
              <a:rPr lang="en-US" sz="1900" b="1" dirty="0">
                <a:solidFill>
                  <a:schemeClr val="accent1"/>
                </a:solidFill>
              </a:rPr>
              <a:t>Main-Class</a:t>
            </a:r>
            <a:r>
              <a:rPr lang="en-US" sz="1900" b="1" dirty="0"/>
              <a:t>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rgbClr val="7030A0"/>
                </a:solidFill>
              </a:rPr>
              <a:t>execute</a:t>
            </a:r>
            <a:r>
              <a:rPr lang="en-US" sz="1900" dirty="0"/>
              <a:t> initialization of any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static variables </a:t>
            </a:r>
            <a:r>
              <a:rPr lang="en-US" sz="1900" dirty="0"/>
              <a:t>and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static block 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chemeClr val="accent1"/>
                </a:solidFill>
              </a:rPr>
              <a:t>Call</a:t>
            </a:r>
            <a:r>
              <a:rPr lang="en-US" sz="1900" dirty="0"/>
              <a:t> and </a:t>
            </a:r>
            <a:r>
              <a:rPr lang="en-US" sz="1900" b="1" dirty="0">
                <a:solidFill>
                  <a:schemeClr val="accent1"/>
                </a:solidFill>
              </a:rPr>
              <a:t>execute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7030A0"/>
                </a:solidFill>
              </a:rPr>
              <a:t>main( ) </a:t>
            </a:r>
            <a:r>
              <a:rPr lang="en-US" sz="1900" dirty="0"/>
              <a:t>method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00B050"/>
                </a:solidFill>
              </a:rPr>
              <a:t>Terminate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C00000"/>
                </a:solidFill>
              </a:rPr>
              <a:t>main-thread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002060"/>
                </a:solidFill>
              </a:rPr>
              <a:t>Unload</a:t>
            </a:r>
            <a:r>
              <a:rPr lang="en-US" sz="1900" dirty="0">
                <a:solidFill>
                  <a:srgbClr val="002060"/>
                </a:solidFill>
              </a:rPr>
              <a:t> </a:t>
            </a: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class</a:t>
            </a:r>
          </a:p>
          <a:p>
            <a:pPr marL="514350" indent="-514350">
              <a:buAutoNum type="arabicPeriod"/>
            </a:pPr>
            <a:r>
              <a:rPr lang="en-US" sz="1900" b="1" dirty="0">
                <a:solidFill>
                  <a:srgbClr val="7030A0"/>
                </a:solidFill>
              </a:rPr>
              <a:t>Shutdown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C00000"/>
                </a:solidFill>
              </a:rPr>
              <a:t>JVM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Callout 8"/>
          <p:cNvSpPr/>
          <p:nvPr/>
        </p:nvSpPr>
        <p:spPr>
          <a:xfrm>
            <a:off x="6143636" y="2071678"/>
            <a:ext cx="2786082" cy="1571636"/>
          </a:xfrm>
          <a:prstGeom prst="wedgeEllipseCallout">
            <a:avLst>
              <a:gd name="adj1" fmla="val -134330"/>
              <a:gd name="adj2" fmla="val 84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If this step fails then we get the </a:t>
            </a:r>
            <a:r>
              <a:rPr lang="en-US" sz="1200" b="1" u="sng" dirty="0" err="1">
                <a:solidFill>
                  <a:schemeClr val="bg1"/>
                </a:solidFill>
              </a:rPr>
              <a:t>ClassNotFoundException</a:t>
            </a:r>
            <a:r>
              <a:rPr lang="en-US" sz="1600" b="1" dirty="0">
                <a:solidFill>
                  <a:srgbClr val="FFFF00"/>
                </a:solidFill>
              </a:rPr>
              <a:t> and the process stops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Oval Callout 9"/>
          <p:cNvSpPr/>
          <p:nvPr/>
        </p:nvSpPr>
        <p:spPr>
          <a:xfrm>
            <a:off x="6215074" y="5072074"/>
            <a:ext cx="2714644" cy="1500198"/>
          </a:xfrm>
          <a:prstGeom prst="wedgeEllipseCallout">
            <a:avLst>
              <a:gd name="adj1" fmla="val -177373"/>
              <a:gd name="adj2" fmla="val -782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If this step fails then we get the error </a:t>
            </a:r>
            <a:r>
              <a:rPr lang="en-US" sz="16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Main method not found </a:t>
            </a:r>
            <a:r>
              <a:rPr lang="en-US" sz="1600" b="1" dirty="0">
                <a:solidFill>
                  <a:srgbClr val="FFFF00"/>
                </a:solidFill>
              </a:rPr>
              <a:t>and the process stops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The method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50"/>
                </a:solidFill>
              </a:rPr>
              <a:t>important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70C0"/>
                </a:solidFill>
              </a:rPr>
              <a:t>execution</a:t>
            </a:r>
            <a:r>
              <a:rPr lang="en-US" sz="2400" dirty="0"/>
              <a:t> , not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compilation</a:t>
            </a:r>
            <a:r>
              <a:rPr lang="en-US" sz="2400" dirty="0"/>
              <a:t>.</a:t>
            </a:r>
          </a:p>
          <a:p>
            <a:pPr marL="514350" indent="-514350">
              <a:buNone/>
            </a:pPr>
            <a:endParaRPr lang="en-US" sz="2400" dirty="0"/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without any error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dirty="0"/>
              <a:t> will </a:t>
            </a:r>
            <a:r>
              <a:rPr lang="en-US" sz="2400" b="1" dirty="0">
                <a:solidFill>
                  <a:srgbClr val="C00000"/>
                </a:solidFill>
              </a:rPr>
              <a:t>compile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run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7030A0"/>
                </a:solidFill>
              </a:rPr>
              <a:t>No , the code </a:t>
            </a:r>
            <a:r>
              <a:rPr lang="en-US" sz="2400" b="1" dirty="0">
                <a:solidFill>
                  <a:srgbClr val="00B050"/>
                </a:solidFill>
              </a:rPr>
              <a:t>won’t run </a:t>
            </a:r>
            <a:r>
              <a:rPr lang="en-US" sz="2400" b="1" dirty="0">
                <a:solidFill>
                  <a:srgbClr val="002060"/>
                </a:solidFill>
              </a:rPr>
              <a:t>and we will get the following </a:t>
            </a:r>
            <a:r>
              <a:rPr lang="en-US" sz="2400" b="1" dirty="0">
                <a:solidFill>
                  <a:srgbClr val="7030A0"/>
                </a:solidFill>
              </a:rPr>
              <a:t>error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7030A0"/>
                </a:solidFill>
              </a:rPr>
              <a:t>message 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Error: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Main method not found in class Sample, please 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00B050"/>
                </a:solidFill>
              </a:rPr>
              <a:t>define the main method as: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C00000"/>
                </a:solidFill>
              </a:rPr>
              <a:t>public static void main(String[] </a:t>
            </a:r>
            <a:r>
              <a:rPr lang="en-IN" sz="2400" b="1" dirty="0" err="1">
                <a:solidFill>
                  <a:srgbClr val="C00000"/>
                </a:solidFill>
              </a:rPr>
              <a:t>args</a:t>
            </a:r>
            <a:r>
              <a:rPr lang="en-IN" sz="2400" b="1" dirty="0">
                <a:solidFill>
                  <a:srgbClr val="C00000"/>
                </a:solidFill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prototype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method as per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public static void main(String[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/>
              <a:t>and there are </a:t>
            </a:r>
            <a:r>
              <a:rPr lang="en-US" sz="2400" b="1" dirty="0">
                <a:solidFill>
                  <a:srgbClr val="00B050"/>
                </a:solidFill>
              </a:rPr>
              <a:t>valid reason </a:t>
            </a:r>
            <a:r>
              <a:rPr lang="en-US" sz="2400" dirty="0"/>
              <a:t>behind this </a:t>
            </a:r>
            <a:r>
              <a:rPr lang="en-US" sz="2400" b="1" dirty="0">
                <a:solidFill>
                  <a:srgbClr val="0070C0"/>
                </a:solidFill>
              </a:rPr>
              <a:t>prototype</a:t>
            </a:r>
          </a:p>
          <a:p>
            <a:pPr marL="514350" indent="-514350">
              <a:buNone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main( ) is always public 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dirty="0"/>
              <a:t>So ,that </a:t>
            </a:r>
            <a:r>
              <a:rPr lang="en-US" sz="2300" b="1" dirty="0">
                <a:solidFill>
                  <a:srgbClr val="C00000"/>
                </a:solidFill>
              </a:rPr>
              <a:t>JVM</a:t>
            </a:r>
            <a:r>
              <a:rPr lang="en-US" sz="2300" dirty="0"/>
              <a:t> can call </a:t>
            </a:r>
            <a:r>
              <a:rPr lang="en-US" sz="2300" b="1" dirty="0">
                <a:solidFill>
                  <a:srgbClr val="7030A0"/>
                </a:solidFill>
              </a:rPr>
              <a:t>main( ) </a:t>
            </a:r>
            <a:r>
              <a:rPr lang="en-US" sz="2300" dirty="0"/>
              <a:t>from </a:t>
            </a:r>
            <a:r>
              <a:rPr lang="en-US" sz="2300" b="1" dirty="0">
                <a:solidFill>
                  <a:schemeClr val="accent1"/>
                </a:solidFill>
              </a:rPr>
              <a:t>anywhere </a:t>
            </a:r>
            <a:r>
              <a:rPr lang="en-US" sz="2300" dirty="0"/>
              <a:t>. Even from </a:t>
            </a:r>
            <a:r>
              <a:rPr lang="en-US" sz="2300" b="1" dirty="0">
                <a:solidFill>
                  <a:srgbClr val="00B050"/>
                </a:solidFill>
              </a:rPr>
              <a:t>outside</a:t>
            </a:r>
            <a:r>
              <a:rPr lang="en-US" sz="2300" dirty="0"/>
              <a:t> the 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rgbClr val="002060"/>
                </a:solidFill>
              </a:rPr>
              <a:t>package.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main( ) is always static 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Object creation </a:t>
            </a:r>
            <a:r>
              <a:rPr lang="en-US" sz="2300" dirty="0"/>
              <a:t>in </a:t>
            </a:r>
            <a:r>
              <a:rPr lang="en-US" sz="2300" b="1" dirty="0">
                <a:solidFill>
                  <a:srgbClr val="0070C0"/>
                </a:solidFill>
              </a:rPr>
              <a:t>Java</a:t>
            </a:r>
            <a:r>
              <a:rPr lang="en-US" sz="2300" dirty="0"/>
              <a:t> is a very </a:t>
            </a:r>
            <a:r>
              <a:rPr lang="en-US" sz="2300" b="1" dirty="0">
                <a:solidFill>
                  <a:srgbClr val="C00000"/>
                </a:solidFill>
              </a:rPr>
              <a:t>hectic</a:t>
            </a:r>
            <a:r>
              <a:rPr lang="en-US" sz="2300" dirty="0"/>
              <a:t> process . </a:t>
            </a: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Moreover </a:t>
            </a:r>
            <a:r>
              <a:rPr lang="en-US" sz="2300" b="1" dirty="0">
                <a:solidFill>
                  <a:srgbClr val="C00000"/>
                </a:solidFill>
              </a:rPr>
              <a:t>JVM</a:t>
            </a:r>
            <a:r>
              <a:rPr lang="en-US" sz="2300" dirty="0"/>
              <a:t> just has to call </a:t>
            </a:r>
            <a:r>
              <a:rPr lang="en-US" sz="2300" b="1" dirty="0">
                <a:solidFill>
                  <a:srgbClr val="7030A0"/>
                </a:solidFill>
              </a:rPr>
              <a:t>main( ) </a:t>
            </a:r>
            <a:r>
              <a:rPr lang="en-US" sz="2300" dirty="0"/>
              <a:t>only once . </a:t>
            </a: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Hence to </a:t>
            </a:r>
            <a:r>
              <a:rPr lang="en-US" sz="2300" b="1" dirty="0">
                <a:solidFill>
                  <a:srgbClr val="0070C0"/>
                </a:solidFill>
              </a:rPr>
              <a:t>reduce</a:t>
            </a:r>
            <a:r>
              <a:rPr lang="en-US" sz="2300" dirty="0"/>
              <a:t> its </a:t>
            </a:r>
            <a:r>
              <a:rPr lang="en-US" sz="2300" b="1" dirty="0">
                <a:solidFill>
                  <a:srgbClr val="7030A0"/>
                </a:solidFill>
              </a:rPr>
              <a:t>overhead</a:t>
            </a:r>
            <a:r>
              <a:rPr lang="en-US" sz="2300" dirty="0"/>
              <a:t>  the </a:t>
            </a:r>
            <a:r>
              <a:rPr lang="en-US" sz="2300" b="1" dirty="0">
                <a:solidFill>
                  <a:srgbClr val="C00000"/>
                </a:solidFill>
              </a:rPr>
              <a:t>JVM</a:t>
            </a:r>
            <a:r>
              <a:rPr lang="en-US" sz="2300" dirty="0"/>
              <a:t> </a:t>
            </a:r>
            <a:r>
              <a:rPr lang="en-US" sz="2300" b="1" dirty="0">
                <a:solidFill>
                  <a:srgbClr val="002060"/>
                </a:solidFill>
              </a:rPr>
              <a:t>forces the programmer </a:t>
            </a:r>
            <a:r>
              <a:rPr lang="en-US" sz="2300" dirty="0"/>
              <a:t>to </a:t>
            </a:r>
          </a:p>
          <a:p>
            <a:pPr marL="514350" indent="-514350">
              <a:buNone/>
            </a:pPr>
            <a:r>
              <a:rPr lang="en-US" sz="2300" dirty="0"/>
              <a:t>make the </a:t>
            </a:r>
            <a:r>
              <a:rPr lang="en-US" sz="2300" b="1" dirty="0">
                <a:solidFill>
                  <a:srgbClr val="7030A0"/>
                </a:solidFill>
              </a:rPr>
              <a:t>main( ) </a:t>
            </a:r>
            <a:r>
              <a:rPr lang="en-US" sz="2300" dirty="0"/>
              <a:t>method as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</a:rPr>
              <a:t>static</a:t>
            </a:r>
            <a:r>
              <a:rPr lang="en-US" sz="2300" dirty="0"/>
              <a:t> , so that it can be called </a:t>
            </a:r>
            <a:r>
              <a:rPr lang="en-US" sz="2300" b="1" dirty="0">
                <a:solidFill>
                  <a:srgbClr val="00B050"/>
                </a:solidFill>
              </a:rPr>
              <a:t>without </a:t>
            </a:r>
          </a:p>
          <a:p>
            <a:pPr marL="514350" indent="-514350">
              <a:buNone/>
            </a:pPr>
            <a:r>
              <a:rPr lang="en-US" sz="2300" b="1" dirty="0">
                <a:solidFill>
                  <a:srgbClr val="00B050"/>
                </a:solidFill>
              </a:rPr>
              <a:t>creating any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main( ) has a return type of void ?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dirty="0"/>
              <a:t>Because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/>
              <a:t> doesn’t </a:t>
            </a:r>
            <a:r>
              <a:rPr lang="en-US" sz="2400" b="1" dirty="0">
                <a:solidFill>
                  <a:srgbClr val="7030A0"/>
                </a:solidFill>
              </a:rPr>
              <a:t>expect method </a:t>
            </a:r>
            <a:r>
              <a:rPr lang="en-US" sz="2400" b="1" dirty="0">
                <a:solidFill>
                  <a:srgbClr val="00B050"/>
                </a:solidFill>
              </a:rPr>
              <a:t>main( ) </a:t>
            </a:r>
            <a:r>
              <a:rPr lang="en-US" sz="2400" dirty="0"/>
              <a:t>to return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anything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Why main( ) always takes String[ ] as argument ?</a:t>
            </a:r>
          </a:p>
          <a:p>
            <a:pPr marL="514350" indent="-514350">
              <a:buNone/>
            </a:pPr>
            <a:r>
              <a:rPr lang="en-US" sz="2400" dirty="0"/>
              <a:t>Because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/>
              <a:t> always calls </a:t>
            </a:r>
            <a:r>
              <a:rPr lang="en-US" sz="2400" b="1" dirty="0">
                <a:solidFill>
                  <a:srgbClr val="00B050"/>
                </a:solidFill>
              </a:rPr>
              <a:t>main( ) </a:t>
            </a:r>
            <a:r>
              <a:rPr lang="en-US" sz="2400" dirty="0"/>
              <a:t>by passing an </a:t>
            </a:r>
            <a:r>
              <a:rPr lang="en-US" sz="2400" b="1" dirty="0">
                <a:solidFill>
                  <a:srgbClr val="002060"/>
                </a:solidFill>
              </a:rPr>
              <a:t>actual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2060"/>
                </a:solidFill>
              </a:rPr>
              <a:t>argument</a:t>
            </a:r>
            <a:r>
              <a:rPr lang="en-US" sz="2400" dirty="0"/>
              <a:t>. This </a:t>
            </a:r>
            <a:r>
              <a:rPr lang="en-US" sz="2400" b="1" dirty="0">
                <a:solidFill>
                  <a:srgbClr val="0070C0"/>
                </a:solidFill>
              </a:rPr>
              <a:t>actual argument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7030A0"/>
                </a:solidFill>
              </a:rPr>
              <a:t>reference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00B050"/>
                </a:solidFill>
              </a:rPr>
              <a:t>String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array</a:t>
            </a:r>
            <a:r>
              <a:rPr lang="en-US" sz="2400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Points About main() 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We can change the </a:t>
            </a:r>
            <a:r>
              <a:rPr lang="en-US" sz="2400" b="1" dirty="0">
                <a:solidFill>
                  <a:srgbClr val="0070C0"/>
                </a:solidFill>
              </a:rPr>
              <a:t>prototype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main( )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C00000"/>
                </a:solidFill>
              </a:rPr>
              <a:t>JVM</a:t>
            </a:r>
            <a:r>
              <a:rPr lang="en-US" sz="2400" dirty="0"/>
              <a:t> will not </a:t>
            </a:r>
            <a:r>
              <a:rPr lang="en-US" sz="2400" b="1" dirty="0">
                <a:solidFill>
                  <a:srgbClr val="00B050"/>
                </a:solidFill>
              </a:rPr>
              <a:t>recognize</a:t>
            </a:r>
            <a:r>
              <a:rPr lang="en-US" sz="2400" dirty="0"/>
              <a:t> it</a:t>
            </a:r>
          </a:p>
          <a:p>
            <a:pPr marL="514350" indent="-514350">
              <a:buNone/>
            </a:pPr>
            <a:endParaRPr lang="en-US" sz="24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None/>
            </a:pP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IMPORTANT INTERVIEW QUESTION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Will the following code compile ? 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class Sample{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C00000"/>
                </a:solidFill>
              </a:rPr>
              <a:t>private</a:t>
            </a:r>
            <a:r>
              <a:rPr lang="en-US" sz="2400" b="1" dirty="0">
                <a:solidFill>
                  <a:srgbClr val="0070C0"/>
                </a:solidFill>
              </a:rPr>
              <a:t> static void main(String[] </a:t>
            </a:r>
            <a:r>
              <a:rPr lang="en-US" sz="2400" b="1" dirty="0" err="1">
                <a:solidFill>
                  <a:srgbClr val="0070C0"/>
                </a:solidFill>
              </a:rPr>
              <a:t>args</a:t>
            </a:r>
            <a:r>
              <a:rPr lang="en-US" sz="2400" b="1" dirty="0">
                <a:solidFill>
                  <a:srgbClr val="0070C0"/>
                </a:solidFill>
              </a:rPr>
              <a:t>){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70C0"/>
                </a:solidFill>
              </a:rPr>
              <a:t>}</a:t>
            </a:r>
          </a:p>
          <a:p>
            <a:pPr marL="514350" indent="-514350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rgbClr val="00B050"/>
                </a:solidFill>
              </a:rPr>
              <a:t>Yes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without any error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will </a:t>
            </a:r>
            <a:r>
              <a:rPr lang="en-US" sz="2400" b="1" dirty="0">
                <a:solidFill>
                  <a:srgbClr val="C00000"/>
                </a:solidFill>
              </a:rPr>
              <a:t>compile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4985</TotalTime>
  <Words>2431</Words>
  <Application>Microsoft Office PowerPoint</Application>
  <PresentationFormat>On-screen Show (4:3)</PresentationFormat>
  <Paragraphs>440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The main() Method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What Is strictfp ?</vt:lpstr>
      <vt:lpstr>What Is strictfp ?</vt:lpstr>
      <vt:lpstr>Where Can We Use strictfp ?</vt:lpstr>
      <vt:lpstr>Where We Can’t Use strictfp ?</vt:lpstr>
      <vt:lpstr>Example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  <vt:lpstr>Important Points About main()  For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447</cp:revision>
  <dcterms:created xsi:type="dcterms:W3CDTF">2015-12-21T13:46:48Z</dcterms:created>
  <dcterms:modified xsi:type="dcterms:W3CDTF">2021-09-18T20:09:28Z</dcterms:modified>
</cp:coreProperties>
</file>