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257" r:id="rId3"/>
    <p:sldId id="399" r:id="rId4"/>
    <p:sldId id="562" r:id="rId5"/>
    <p:sldId id="563" r:id="rId6"/>
    <p:sldId id="564" r:id="rId7"/>
    <p:sldId id="565" r:id="rId8"/>
    <p:sldId id="566" r:id="rId9"/>
    <p:sldId id="567" r:id="rId10"/>
    <p:sldId id="568" r:id="rId11"/>
    <p:sldId id="569" r:id="rId12"/>
    <p:sldId id="570" r:id="rId13"/>
    <p:sldId id="571" r:id="rId14"/>
    <p:sldId id="573" r:id="rId15"/>
    <p:sldId id="574" r:id="rId16"/>
    <p:sldId id="588" r:id="rId17"/>
    <p:sldId id="589" r:id="rId18"/>
    <p:sldId id="575" r:id="rId19"/>
    <p:sldId id="576" r:id="rId20"/>
    <p:sldId id="577" r:id="rId21"/>
    <p:sldId id="578" r:id="rId22"/>
    <p:sldId id="579" r:id="rId23"/>
    <p:sldId id="580" r:id="rId24"/>
    <p:sldId id="581" r:id="rId25"/>
    <p:sldId id="582" r:id="rId26"/>
    <p:sldId id="583" r:id="rId27"/>
    <p:sldId id="584" r:id="rId28"/>
    <p:sldId id="585" r:id="rId29"/>
    <p:sldId id="586" r:id="rId30"/>
    <p:sldId id="587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3" autoAdjust="0"/>
    <p:restoredTop sz="94660"/>
  </p:normalViewPr>
  <p:slideViewPr>
    <p:cSldViewPr>
      <p:cViewPr varScale="1">
        <p:scale>
          <a:sx n="82" d="100"/>
          <a:sy n="82" d="100"/>
        </p:scale>
        <p:origin x="1488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5C58E65F-F984-40B3-9B09-D7EDF4306A53}"/>
    <pc:docChg chg="undo custSel addSld modSld">
      <pc:chgData name="Sharma Computer Academy" userId="08476b32c11f4418" providerId="LiveId" clId="{5C58E65F-F984-40B3-9B09-D7EDF4306A53}" dt="2021-09-24T07:12:01.851" v="519" actId="27636"/>
      <pc:docMkLst>
        <pc:docMk/>
      </pc:docMkLst>
      <pc:sldChg chg="modSp mod">
        <pc:chgData name="Sharma Computer Academy" userId="08476b32c11f4418" providerId="LiveId" clId="{5C58E65F-F984-40B3-9B09-D7EDF4306A53}" dt="2021-09-19T06:42:37.024" v="7" actId="27636"/>
        <pc:sldMkLst>
          <pc:docMk/>
          <pc:sldMk cId="0" sldId="256"/>
        </pc:sldMkLst>
        <pc:spChg chg="mod">
          <ac:chgData name="Sharma Computer Academy" userId="08476b32c11f4418" providerId="LiveId" clId="{5C58E65F-F984-40B3-9B09-D7EDF4306A53}" dt="2021-09-19T06:42:37.024" v="7" actId="27636"/>
          <ac:spMkLst>
            <pc:docMk/>
            <pc:sldMk cId="0" sldId="256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5C58E65F-F984-40B3-9B09-D7EDF4306A53}" dt="2021-09-19T06:48:18.830" v="185"/>
        <pc:sldMkLst>
          <pc:docMk/>
          <pc:sldMk cId="0" sldId="570"/>
        </pc:sldMkLst>
        <pc:spChg chg="mod">
          <ac:chgData name="Sharma Computer Academy" userId="08476b32c11f4418" providerId="LiveId" clId="{5C58E65F-F984-40B3-9B09-D7EDF4306A53}" dt="2021-09-19T06:48:08.393" v="184" actId="113"/>
          <ac:spMkLst>
            <pc:docMk/>
            <pc:sldMk cId="0" sldId="570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5C58E65F-F984-40B3-9B09-D7EDF4306A53}" dt="2021-09-24T06:55:54.218" v="190" actId="20577"/>
        <pc:sldMkLst>
          <pc:docMk/>
          <pc:sldMk cId="0" sldId="571"/>
        </pc:sldMkLst>
        <pc:spChg chg="mod">
          <ac:chgData name="Sharma Computer Academy" userId="08476b32c11f4418" providerId="LiveId" clId="{5C58E65F-F984-40B3-9B09-D7EDF4306A53}" dt="2021-09-24T06:55:54.218" v="190" actId="20577"/>
          <ac:spMkLst>
            <pc:docMk/>
            <pc:sldMk cId="0" sldId="571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5C58E65F-F984-40B3-9B09-D7EDF4306A53}" dt="2021-09-24T06:55:45.636" v="189" actId="14826"/>
        <pc:sldMkLst>
          <pc:docMk/>
          <pc:sldMk cId="0" sldId="573"/>
        </pc:sldMkLst>
        <pc:picChg chg="mod">
          <ac:chgData name="Sharma Computer Academy" userId="08476b32c11f4418" providerId="LiveId" clId="{5C58E65F-F984-40B3-9B09-D7EDF4306A53}" dt="2021-09-24T06:55:45.636" v="189" actId="14826"/>
          <ac:picMkLst>
            <pc:docMk/>
            <pc:sldMk cId="0" sldId="573"/>
            <ac:picMk id="7" creationId="{00000000-0000-0000-0000-000000000000}"/>
          </ac:picMkLst>
        </pc:picChg>
      </pc:sldChg>
      <pc:sldChg chg="modSp modAnim">
        <pc:chgData name="Sharma Computer Academy" userId="08476b32c11f4418" providerId="LiveId" clId="{5C58E65F-F984-40B3-9B09-D7EDF4306A53}" dt="2021-09-18T20:23:52.917" v="5" actId="20577"/>
        <pc:sldMkLst>
          <pc:docMk/>
          <pc:sldMk cId="0" sldId="574"/>
        </pc:sldMkLst>
        <pc:spChg chg="mod">
          <ac:chgData name="Sharma Computer Academy" userId="08476b32c11f4418" providerId="LiveId" clId="{5C58E65F-F984-40B3-9B09-D7EDF4306A53}" dt="2021-09-18T20:23:52.917" v="5" actId="20577"/>
          <ac:spMkLst>
            <pc:docMk/>
            <pc:sldMk cId="0" sldId="574"/>
            <ac:spMk id="3" creationId="{00000000-0000-0000-0000-000000000000}"/>
          </ac:spMkLst>
        </pc:spChg>
      </pc:sldChg>
      <pc:sldChg chg="addSp delSp modSp add mod modAnim">
        <pc:chgData name="Sharma Computer Academy" userId="08476b32c11f4418" providerId="LiveId" clId="{5C58E65F-F984-40B3-9B09-D7EDF4306A53}" dt="2021-09-24T07:11:03.881" v="504" actId="6549"/>
        <pc:sldMkLst>
          <pc:docMk/>
          <pc:sldMk cId="521714021" sldId="588"/>
        </pc:sldMkLst>
        <pc:spChg chg="mod">
          <ac:chgData name="Sharma Computer Academy" userId="08476b32c11f4418" providerId="LiveId" clId="{5C58E65F-F984-40B3-9B09-D7EDF4306A53}" dt="2021-09-24T07:08:41.058" v="455" actId="1076"/>
          <ac:spMkLst>
            <pc:docMk/>
            <pc:sldMk cId="521714021" sldId="588"/>
            <ac:spMk id="2" creationId="{00000000-0000-0000-0000-000000000000}"/>
          </ac:spMkLst>
        </pc:spChg>
        <pc:spChg chg="mod">
          <ac:chgData name="Sharma Computer Academy" userId="08476b32c11f4418" providerId="LiveId" clId="{5C58E65F-F984-40B3-9B09-D7EDF4306A53}" dt="2021-09-24T07:11:03.881" v="504" actId="6549"/>
          <ac:spMkLst>
            <pc:docMk/>
            <pc:sldMk cId="521714021" sldId="588"/>
            <ac:spMk id="3" creationId="{00000000-0000-0000-0000-000000000000}"/>
          </ac:spMkLst>
        </pc:spChg>
        <pc:spChg chg="add del">
          <ac:chgData name="Sharma Computer Academy" userId="08476b32c11f4418" providerId="LiveId" clId="{5C58E65F-F984-40B3-9B09-D7EDF4306A53}" dt="2021-09-24T07:08:43.516" v="456"/>
          <ac:spMkLst>
            <pc:docMk/>
            <pc:sldMk cId="521714021" sldId="588"/>
            <ac:spMk id="4" creationId="{83BDDD9D-E3C1-4804-90F5-86C971A155BE}"/>
          </ac:spMkLst>
        </pc:spChg>
      </pc:sldChg>
      <pc:sldChg chg="modSp add mod modAnim">
        <pc:chgData name="Sharma Computer Academy" userId="08476b32c11f4418" providerId="LiveId" clId="{5C58E65F-F984-40B3-9B09-D7EDF4306A53}" dt="2021-09-24T07:12:01.851" v="519" actId="27636"/>
        <pc:sldMkLst>
          <pc:docMk/>
          <pc:sldMk cId="905770575" sldId="589"/>
        </pc:sldMkLst>
        <pc:spChg chg="mod">
          <ac:chgData name="Sharma Computer Academy" userId="08476b32c11f4418" providerId="LiveId" clId="{5C58E65F-F984-40B3-9B09-D7EDF4306A53}" dt="2021-09-24T07:12:01.851" v="519" actId="27636"/>
          <ac:spMkLst>
            <pc:docMk/>
            <pc:sldMk cId="905770575" sldId="589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24-09-2021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24-09-2021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24-09-2021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24-09-2021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24-09-2021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24-09-2021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24-09-2021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24-09-2021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24-09-2021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24-09-2021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24-09-2021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24-09-2021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24-09-2021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/>
          </a:bodyPr>
          <a:lstStyle/>
          <a:p>
            <a:r>
              <a:rPr lang="en-US" sz="4400">
                <a:solidFill>
                  <a:srgbClr val="002060"/>
                </a:solidFill>
              </a:rPr>
              <a:t>JAVA INTERVIEW module</a:t>
            </a:r>
          </a:p>
          <a:p>
            <a:r>
              <a:rPr lang="en-US" sz="4400">
                <a:solidFill>
                  <a:srgbClr val="FF0000"/>
                </a:solidFill>
              </a:rPr>
              <a:t>Lecture </a:t>
            </a:r>
            <a:r>
              <a:rPr lang="en-US" sz="4400" dirty="0">
                <a:solidFill>
                  <a:srgbClr val="FF0000"/>
                </a:solidFill>
              </a:rPr>
              <a:t>6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97648" y="142852"/>
            <a:ext cx="1603508" cy="1498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Popular Interview Question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None/>
            </a:pPr>
            <a:r>
              <a:rPr lang="en-US" sz="2400" dirty="0"/>
              <a:t>Will this </a:t>
            </a:r>
            <a:r>
              <a:rPr lang="en-US" sz="2400" b="1" dirty="0">
                <a:solidFill>
                  <a:srgbClr val="0070C0"/>
                </a:solidFill>
              </a:rPr>
              <a:t>program</a:t>
            </a:r>
            <a:r>
              <a:rPr lang="en-US" sz="2400" dirty="0"/>
              <a:t>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compile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7030A0"/>
                </a:solidFill>
              </a:rPr>
              <a:t>run</a:t>
            </a:r>
            <a:r>
              <a:rPr lang="en-US" sz="2400" dirty="0"/>
              <a:t>?</a:t>
            </a:r>
            <a:endParaRPr lang="en-IN" sz="2400" dirty="0"/>
          </a:p>
          <a:p>
            <a:pPr>
              <a:lnSpc>
                <a:spcPct val="90000"/>
              </a:lnSpc>
              <a:buNone/>
            </a:pPr>
            <a:endParaRPr lang="en-US" sz="2400" dirty="0"/>
          </a:p>
          <a:p>
            <a:pPr>
              <a:lnSpc>
                <a:spcPct val="90000"/>
              </a:lnSpc>
              <a:buNone/>
            </a:pPr>
            <a:r>
              <a:rPr lang="en-US" sz="1900" b="1" dirty="0">
                <a:solidFill>
                  <a:schemeClr val="accent6">
                    <a:lumMod val="75000"/>
                  </a:schemeClr>
                </a:solidFill>
              </a:rPr>
              <a:t>class </a:t>
            </a:r>
            <a:r>
              <a:rPr lang="en-US" sz="1900" b="1" dirty="0" err="1">
                <a:solidFill>
                  <a:srgbClr val="7030A0"/>
                </a:solidFill>
              </a:rPr>
              <a:t>Emp</a:t>
            </a:r>
            <a:endParaRPr lang="en-US" sz="1900" b="1" dirty="0">
              <a:solidFill>
                <a:srgbClr val="7030A0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sz="1900" b="1" dirty="0">
                <a:solidFill>
                  <a:schemeClr val="accent6">
                    <a:lumMod val="75000"/>
                  </a:schemeClr>
                </a:solidFill>
              </a:rPr>
              <a:t>{</a:t>
            </a:r>
          </a:p>
          <a:p>
            <a:pPr>
              <a:lnSpc>
                <a:spcPct val="90000"/>
              </a:lnSpc>
              <a:buNone/>
            </a:pPr>
            <a:r>
              <a:rPr lang="en-US" sz="1900" b="1" dirty="0">
                <a:solidFill>
                  <a:schemeClr val="accent6">
                    <a:lumMod val="75000"/>
                  </a:schemeClr>
                </a:solidFill>
              </a:rPr>
              <a:t>public </a:t>
            </a:r>
            <a:r>
              <a:rPr lang="en-US" sz="1900" b="1" dirty="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sz="19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900" b="1" dirty="0" err="1">
                <a:solidFill>
                  <a:srgbClr val="00B050"/>
                </a:solidFill>
              </a:rPr>
              <a:t>Emp</a:t>
            </a:r>
            <a:r>
              <a:rPr lang="en-US" sz="1900" b="1" dirty="0">
                <a:solidFill>
                  <a:schemeClr val="accent6">
                    <a:lumMod val="75000"/>
                  </a:schemeClr>
                </a:solidFill>
              </a:rPr>
              <a:t>;</a:t>
            </a:r>
          </a:p>
          <a:p>
            <a:pPr>
              <a:lnSpc>
                <a:spcPct val="90000"/>
              </a:lnSpc>
              <a:buNone/>
            </a:pPr>
            <a:r>
              <a:rPr lang="en-US" sz="1900" b="1" dirty="0">
                <a:solidFill>
                  <a:schemeClr val="accent6">
                    <a:lumMod val="75000"/>
                  </a:schemeClr>
                </a:solidFill>
              </a:rPr>
              <a:t>public </a:t>
            </a:r>
            <a:r>
              <a:rPr lang="en-US" sz="1900" b="1" dirty="0" err="1">
                <a:solidFill>
                  <a:srgbClr val="7030A0"/>
                </a:solidFill>
              </a:rPr>
              <a:t>Emp</a:t>
            </a:r>
            <a:r>
              <a:rPr lang="en-US" sz="1900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sz="1900" b="1" dirty="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sz="19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900" b="1" dirty="0" err="1">
                <a:solidFill>
                  <a:srgbClr val="002060"/>
                </a:solidFill>
              </a:rPr>
              <a:t>Emp</a:t>
            </a:r>
            <a:r>
              <a:rPr lang="en-US" sz="1900" b="1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pPr>
              <a:lnSpc>
                <a:spcPct val="90000"/>
              </a:lnSpc>
              <a:buNone/>
            </a:pPr>
            <a:r>
              <a:rPr lang="en-US" sz="1900" b="1" dirty="0">
                <a:solidFill>
                  <a:schemeClr val="accent6">
                    <a:lumMod val="75000"/>
                  </a:schemeClr>
                </a:solidFill>
              </a:rPr>
              <a:t>{</a:t>
            </a:r>
          </a:p>
          <a:p>
            <a:pPr>
              <a:lnSpc>
                <a:spcPct val="90000"/>
              </a:lnSpc>
              <a:buNone/>
            </a:pPr>
            <a:r>
              <a:rPr lang="en-US" sz="1900" b="1" dirty="0">
                <a:solidFill>
                  <a:schemeClr val="accent6">
                    <a:lumMod val="75000"/>
                  </a:schemeClr>
                </a:solidFill>
              </a:rPr>
              <a:t>   </a:t>
            </a:r>
            <a:r>
              <a:rPr lang="en-US" sz="1900" b="1" dirty="0" err="1">
                <a:solidFill>
                  <a:schemeClr val="accent6">
                    <a:lumMod val="75000"/>
                  </a:schemeClr>
                </a:solidFill>
              </a:rPr>
              <a:t>this.</a:t>
            </a:r>
            <a:r>
              <a:rPr lang="en-US" sz="1900" b="1" dirty="0" err="1">
                <a:solidFill>
                  <a:srgbClr val="00B050"/>
                </a:solidFill>
              </a:rPr>
              <a:t>Emp</a:t>
            </a:r>
            <a:r>
              <a:rPr lang="en-US" sz="1900" b="1" dirty="0">
                <a:solidFill>
                  <a:schemeClr val="accent6">
                    <a:lumMod val="75000"/>
                  </a:schemeClr>
                </a:solidFill>
              </a:rPr>
              <a:t>=</a:t>
            </a:r>
            <a:r>
              <a:rPr lang="en-US" sz="1900" b="1" dirty="0" err="1">
                <a:solidFill>
                  <a:srgbClr val="002060"/>
                </a:solidFill>
              </a:rPr>
              <a:t>Emp</a:t>
            </a:r>
            <a:r>
              <a:rPr lang="en-US" sz="1900" b="1" dirty="0">
                <a:solidFill>
                  <a:schemeClr val="accent6">
                    <a:lumMod val="75000"/>
                  </a:schemeClr>
                </a:solidFill>
              </a:rPr>
              <a:t>;</a:t>
            </a:r>
          </a:p>
          <a:p>
            <a:pPr>
              <a:lnSpc>
                <a:spcPct val="90000"/>
              </a:lnSpc>
              <a:buNone/>
            </a:pPr>
            <a:r>
              <a:rPr lang="en-US" sz="1900" b="1" dirty="0">
                <a:solidFill>
                  <a:schemeClr val="accent6">
                    <a:lumMod val="75000"/>
                  </a:schemeClr>
                </a:solidFill>
              </a:rPr>
              <a:t>}</a:t>
            </a:r>
          </a:p>
          <a:p>
            <a:pPr>
              <a:lnSpc>
                <a:spcPct val="90000"/>
              </a:lnSpc>
              <a:buNone/>
            </a:pPr>
            <a:r>
              <a:rPr lang="en-US" sz="1900" b="1" dirty="0">
                <a:solidFill>
                  <a:schemeClr val="accent6">
                    <a:lumMod val="75000"/>
                  </a:schemeClr>
                </a:solidFill>
              </a:rPr>
              <a:t>} </a:t>
            </a:r>
          </a:p>
          <a:p>
            <a:pPr>
              <a:lnSpc>
                <a:spcPct val="90000"/>
              </a:lnSpc>
              <a:buNone/>
            </a:pPr>
            <a:r>
              <a:rPr lang="en-US" sz="1900" b="1" dirty="0">
                <a:solidFill>
                  <a:schemeClr val="accent6">
                    <a:lumMod val="75000"/>
                  </a:schemeClr>
                </a:solidFill>
              </a:rPr>
              <a:t>class </a:t>
            </a:r>
            <a:r>
              <a:rPr lang="en-US" sz="1900" b="1" dirty="0" err="1">
                <a:solidFill>
                  <a:schemeClr val="accent6">
                    <a:lumMod val="75000"/>
                  </a:schemeClr>
                </a:solidFill>
              </a:rPr>
              <a:t>UseEmp</a:t>
            </a:r>
            <a:endParaRPr lang="en-US" sz="1900" b="1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sz="1900" b="1" dirty="0">
                <a:solidFill>
                  <a:schemeClr val="accent6">
                    <a:lumMod val="75000"/>
                  </a:schemeClr>
                </a:solidFill>
              </a:rPr>
              <a:t>{ </a:t>
            </a:r>
          </a:p>
          <a:p>
            <a:pPr>
              <a:lnSpc>
                <a:spcPct val="90000"/>
              </a:lnSpc>
              <a:buNone/>
            </a:pPr>
            <a:r>
              <a:rPr lang="en-US" sz="1900" b="1" dirty="0">
                <a:solidFill>
                  <a:schemeClr val="accent6">
                    <a:lumMod val="75000"/>
                  </a:schemeClr>
                </a:solidFill>
              </a:rPr>
              <a:t>public static void main(String[] </a:t>
            </a:r>
            <a:r>
              <a:rPr lang="en-US" sz="1900" b="1" dirty="0" err="1">
                <a:solidFill>
                  <a:schemeClr val="accent6">
                    <a:lumMod val="75000"/>
                  </a:schemeClr>
                </a:solidFill>
              </a:rPr>
              <a:t>args</a:t>
            </a:r>
            <a:r>
              <a:rPr lang="en-US" sz="1900" b="1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pPr>
              <a:lnSpc>
                <a:spcPct val="90000"/>
              </a:lnSpc>
              <a:buNone/>
            </a:pPr>
            <a:r>
              <a:rPr lang="en-US" sz="1900" b="1" dirty="0">
                <a:solidFill>
                  <a:schemeClr val="accent6">
                    <a:lumMod val="75000"/>
                  </a:schemeClr>
                </a:solidFill>
              </a:rPr>
              <a:t>{</a:t>
            </a:r>
          </a:p>
          <a:p>
            <a:pPr>
              <a:lnSpc>
                <a:spcPct val="90000"/>
              </a:lnSpc>
              <a:buNone/>
            </a:pPr>
            <a:r>
              <a:rPr lang="en-US" sz="1900" b="1" dirty="0">
                <a:solidFill>
                  <a:srgbClr val="7030A0"/>
                </a:solidFill>
              </a:rPr>
              <a:t>       </a:t>
            </a:r>
            <a:r>
              <a:rPr lang="en-US" sz="1900" b="1" dirty="0" err="1">
                <a:solidFill>
                  <a:srgbClr val="7030A0"/>
                </a:solidFill>
              </a:rPr>
              <a:t>Emp</a:t>
            </a:r>
            <a:r>
              <a:rPr lang="en-US" sz="1900" b="1" dirty="0">
                <a:solidFill>
                  <a:srgbClr val="7030A0"/>
                </a:solidFill>
              </a:rPr>
              <a:t> </a:t>
            </a:r>
            <a:r>
              <a:rPr lang="en-US" sz="1900" b="1" dirty="0" err="1">
                <a:solidFill>
                  <a:schemeClr val="accent6">
                    <a:lumMod val="75000"/>
                  </a:schemeClr>
                </a:solidFill>
              </a:rPr>
              <a:t>Emp</a:t>
            </a:r>
            <a:r>
              <a:rPr lang="en-US" sz="1900" b="1" dirty="0">
                <a:solidFill>
                  <a:schemeClr val="accent6">
                    <a:lumMod val="75000"/>
                  </a:schemeClr>
                </a:solidFill>
              </a:rPr>
              <a:t>=new </a:t>
            </a:r>
            <a:r>
              <a:rPr lang="en-US" sz="1900" b="1" dirty="0" err="1">
                <a:solidFill>
                  <a:srgbClr val="7030A0"/>
                </a:solidFill>
              </a:rPr>
              <a:t>Emp</a:t>
            </a:r>
            <a:r>
              <a:rPr lang="en-US" sz="1900" b="1" dirty="0">
                <a:solidFill>
                  <a:schemeClr val="accent6">
                    <a:lumMod val="75000"/>
                  </a:schemeClr>
                </a:solidFill>
              </a:rPr>
              <a:t>(10);</a:t>
            </a:r>
          </a:p>
          <a:p>
            <a:pPr>
              <a:lnSpc>
                <a:spcPct val="90000"/>
              </a:lnSpc>
              <a:buNone/>
            </a:pPr>
            <a:r>
              <a:rPr lang="en-US" sz="1900" b="1" dirty="0">
                <a:solidFill>
                  <a:schemeClr val="accent6">
                    <a:lumMod val="75000"/>
                  </a:schemeClr>
                </a:solidFill>
              </a:rPr>
              <a:t>       </a:t>
            </a:r>
            <a:r>
              <a:rPr lang="en-US" sz="1900" b="1" dirty="0" err="1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US" sz="1900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sz="1900" b="1" dirty="0" err="1">
                <a:solidFill>
                  <a:srgbClr val="7030A0"/>
                </a:solidFill>
              </a:rPr>
              <a:t>Emp</a:t>
            </a:r>
            <a:r>
              <a:rPr lang="en-US" sz="1900" b="1" dirty="0" err="1">
                <a:solidFill>
                  <a:schemeClr val="accent6">
                    <a:lumMod val="75000"/>
                  </a:schemeClr>
                </a:solidFill>
              </a:rPr>
              <a:t>.Emp</a:t>
            </a:r>
            <a:r>
              <a:rPr lang="en-US" sz="1900" b="1" dirty="0">
                <a:solidFill>
                  <a:schemeClr val="accent6">
                    <a:lumMod val="75000"/>
                  </a:schemeClr>
                </a:solidFill>
              </a:rPr>
              <a:t>);</a:t>
            </a:r>
          </a:p>
          <a:p>
            <a:pPr>
              <a:lnSpc>
                <a:spcPct val="90000"/>
              </a:lnSpc>
              <a:buNone/>
            </a:pPr>
            <a:r>
              <a:rPr lang="en-US" sz="1900" b="1" dirty="0">
                <a:solidFill>
                  <a:schemeClr val="accent6">
                    <a:lumMod val="75000"/>
                  </a:schemeClr>
                </a:solidFill>
              </a:rPr>
              <a:t>}</a:t>
            </a:r>
          </a:p>
          <a:p>
            <a:pPr>
              <a:lnSpc>
                <a:spcPct val="90000"/>
              </a:lnSpc>
              <a:buNone/>
            </a:pPr>
            <a:r>
              <a:rPr lang="en-US" sz="1900" b="1" dirty="0">
                <a:solidFill>
                  <a:schemeClr val="accent6">
                    <a:lumMod val="75000"/>
                  </a:schemeClr>
                </a:solidFill>
              </a:rPr>
              <a:t>}</a:t>
            </a:r>
            <a:endParaRPr lang="en-IN" sz="1900" b="1" dirty="0">
              <a:solidFill>
                <a:srgbClr val="C00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715008" y="2071678"/>
            <a:ext cx="32147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solidFill>
                  <a:srgbClr val="002060"/>
                </a:solidFill>
              </a:rPr>
              <a:t>ANSWER:</a:t>
            </a:r>
          </a:p>
          <a:p>
            <a:r>
              <a:rPr lang="en-US" sz="2000" b="1" dirty="0">
                <a:solidFill>
                  <a:schemeClr val="accent1"/>
                </a:solidFill>
              </a:rPr>
              <a:t>Yes</a:t>
            </a:r>
            <a:r>
              <a:rPr lang="en-US" sz="2000" dirty="0"/>
              <a:t> , the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code</a:t>
            </a:r>
            <a:r>
              <a:rPr lang="en-US" sz="2000" dirty="0"/>
              <a:t> will </a:t>
            </a:r>
            <a:r>
              <a:rPr lang="en-US" sz="2000" b="1" dirty="0">
                <a:solidFill>
                  <a:srgbClr val="0070C0"/>
                </a:solidFill>
              </a:rPr>
              <a:t>compile and run </a:t>
            </a:r>
            <a:r>
              <a:rPr lang="en-US" sz="2000" dirty="0"/>
              <a:t>as </a:t>
            </a:r>
          </a:p>
          <a:p>
            <a:r>
              <a:rPr lang="en-US" sz="2000" b="1" dirty="0">
                <a:solidFill>
                  <a:srgbClr val="7030A0"/>
                </a:solidFill>
              </a:rPr>
              <a:t>java </a:t>
            </a:r>
            <a:r>
              <a:rPr lang="en-US" sz="2000" b="1" dirty="0" err="1">
                <a:solidFill>
                  <a:srgbClr val="7030A0"/>
                </a:solidFill>
              </a:rPr>
              <a:t>UseEmp</a:t>
            </a:r>
            <a:endParaRPr lang="en-US" sz="2000" b="1" dirty="0">
              <a:solidFill>
                <a:srgbClr val="7030A0"/>
              </a:solidFill>
            </a:endParaRPr>
          </a:p>
          <a:p>
            <a:r>
              <a:rPr lang="en-US" sz="2000" b="1" u="sng" dirty="0">
                <a:solidFill>
                  <a:schemeClr val="accent6">
                    <a:lumMod val="50000"/>
                  </a:schemeClr>
                </a:solidFill>
              </a:rPr>
              <a:t>Output:</a:t>
            </a:r>
          </a:p>
          <a:p>
            <a:r>
              <a:rPr lang="en-US" sz="2000" b="1" dirty="0">
                <a:solidFill>
                  <a:srgbClr val="00B050"/>
                </a:solidFill>
              </a:rPr>
              <a:t>10</a:t>
            </a:r>
            <a:endParaRPr lang="en-IN" sz="2000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Popular Interview Question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400" b="1" dirty="0">
                <a:solidFill>
                  <a:srgbClr val="0070C0"/>
                </a:solidFill>
              </a:rPr>
              <a:t>Are</a:t>
            </a:r>
            <a:r>
              <a:rPr lang="en-US" sz="2400" dirty="0"/>
              <a:t> they </a:t>
            </a:r>
            <a:r>
              <a:rPr lang="en-US" sz="2400" b="1" dirty="0">
                <a:solidFill>
                  <a:srgbClr val="7030A0"/>
                </a:solidFill>
              </a:rPr>
              <a:t>legal </a:t>
            </a:r>
            <a:r>
              <a:rPr lang="en-US" sz="2400" b="1" dirty="0">
                <a:solidFill>
                  <a:srgbClr val="00B050"/>
                </a:solidFill>
              </a:rPr>
              <a:t>identifiers</a:t>
            </a:r>
            <a:r>
              <a:rPr lang="en-US" sz="2400" dirty="0"/>
              <a:t>  </a:t>
            </a:r>
            <a:r>
              <a:rPr lang="en-US" sz="2400" b="1" dirty="0"/>
              <a:t>?</a:t>
            </a:r>
            <a:endParaRPr lang="en-IN" sz="2400" b="1" dirty="0"/>
          </a:p>
          <a:p>
            <a:endParaRPr lang="en-IN" sz="2400" dirty="0"/>
          </a:p>
          <a:p>
            <a:pPr>
              <a:buNone/>
            </a:pP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 _a; </a:t>
            </a:r>
          </a:p>
          <a:p>
            <a:pPr>
              <a:buNone/>
            </a:pP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 $c;</a:t>
            </a:r>
          </a:p>
          <a:p>
            <a:pPr>
              <a:buNone/>
            </a:pP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 ______2_w;</a:t>
            </a:r>
          </a:p>
          <a:p>
            <a:pPr>
              <a:buNone/>
            </a:pP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 _$;</a:t>
            </a:r>
          </a:p>
          <a:p>
            <a:pPr>
              <a:buNone/>
            </a:pP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</a:rPr>
              <a:t>this_is_a_very_detailed_name_for_an_identifier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; </a:t>
            </a:r>
          </a:p>
          <a:p>
            <a:endParaRPr lang="en-US" altLang="en-US" sz="2400" b="1" dirty="0"/>
          </a:p>
          <a:p>
            <a:pPr>
              <a:buNone/>
            </a:pPr>
            <a:r>
              <a:rPr lang="en-US" altLang="en-US" sz="2400" b="1" u="sng" dirty="0">
                <a:solidFill>
                  <a:srgbClr val="002060"/>
                </a:solidFill>
              </a:rPr>
              <a:t>Answer:</a:t>
            </a:r>
          </a:p>
          <a:p>
            <a:pPr>
              <a:buNone/>
            </a:pPr>
            <a:r>
              <a:rPr lang="en-US" altLang="en-US" sz="2400" dirty="0"/>
              <a:t>Yes, </a:t>
            </a:r>
            <a:r>
              <a:rPr lang="en-US" altLang="en-US" sz="2400" b="1" dirty="0">
                <a:solidFill>
                  <a:srgbClr val="C00000"/>
                </a:solidFill>
              </a:rPr>
              <a:t>all</a:t>
            </a:r>
            <a:r>
              <a:rPr lang="en-US" altLang="en-US" sz="2400" dirty="0"/>
              <a:t> are </a:t>
            </a:r>
            <a:r>
              <a:rPr lang="en-US" altLang="en-US" sz="2400" b="1" dirty="0">
                <a:solidFill>
                  <a:srgbClr val="00B050"/>
                </a:solidFill>
              </a:rPr>
              <a:t>legal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Popular Interview Question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400" b="1" dirty="0">
                <a:solidFill>
                  <a:srgbClr val="0070C0"/>
                </a:solidFill>
              </a:rPr>
              <a:t>Are</a:t>
            </a:r>
            <a:r>
              <a:rPr lang="en-US" sz="2400" dirty="0"/>
              <a:t> they </a:t>
            </a:r>
            <a:r>
              <a:rPr lang="en-US" sz="2400" b="1" dirty="0">
                <a:solidFill>
                  <a:srgbClr val="7030A0"/>
                </a:solidFill>
              </a:rPr>
              <a:t>legal </a:t>
            </a:r>
            <a:r>
              <a:rPr lang="en-US" sz="2400" b="1" dirty="0">
                <a:solidFill>
                  <a:srgbClr val="00B050"/>
                </a:solidFill>
              </a:rPr>
              <a:t>identifiers</a:t>
            </a:r>
            <a:r>
              <a:rPr lang="en-US" sz="2400" dirty="0"/>
              <a:t>  ?</a:t>
            </a:r>
            <a:endParaRPr lang="en-IN" sz="2400" dirty="0"/>
          </a:p>
          <a:p>
            <a:pPr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</a:rPr>
              <a:t>int :b;</a:t>
            </a:r>
          </a:p>
          <a:p>
            <a:pPr>
              <a:buNone/>
            </a:pPr>
            <a:r>
              <a:rPr lang="en-IN" sz="2200" b="1" dirty="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</a:rPr>
              <a:t> -d;</a:t>
            </a:r>
          </a:p>
          <a:p>
            <a:pPr>
              <a:buNone/>
            </a:pPr>
            <a:r>
              <a:rPr lang="en-IN" sz="2200" b="1" dirty="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</a:rPr>
              <a:t> e#;</a:t>
            </a:r>
          </a:p>
          <a:p>
            <a:pPr>
              <a:buNone/>
            </a:pPr>
            <a:r>
              <a:rPr lang="en-IN" sz="2200" b="1" dirty="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</a:rPr>
              <a:t> .f;</a:t>
            </a:r>
          </a:p>
          <a:p>
            <a:pPr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</a:rPr>
              <a:t>int 7g;</a:t>
            </a:r>
          </a:p>
          <a:p>
            <a:pPr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</a:rPr>
              <a:t>int _;</a:t>
            </a:r>
          </a:p>
          <a:p>
            <a:pPr>
              <a:buFontTx/>
              <a:buNone/>
            </a:pPr>
            <a:r>
              <a:rPr lang="en-US" altLang="en-US" sz="2400" b="1" u="sng" dirty="0">
                <a:solidFill>
                  <a:srgbClr val="002060"/>
                </a:solidFill>
              </a:rPr>
              <a:t>Answer:</a:t>
            </a:r>
          </a:p>
          <a:p>
            <a:pPr>
              <a:buNone/>
            </a:pPr>
            <a:r>
              <a:rPr lang="en-US" altLang="en-US" sz="2000" b="1" dirty="0">
                <a:solidFill>
                  <a:srgbClr val="C00000"/>
                </a:solidFill>
              </a:rPr>
              <a:t>No</a:t>
            </a:r>
            <a:r>
              <a:rPr lang="en-US" altLang="en-US" sz="2000" dirty="0"/>
              <a:t> , </a:t>
            </a:r>
            <a:r>
              <a:rPr lang="en-US" altLang="en-US" sz="2000" b="1" dirty="0">
                <a:solidFill>
                  <a:srgbClr val="0070C0"/>
                </a:solidFill>
              </a:rPr>
              <a:t>none of them </a:t>
            </a:r>
            <a:r>
              <a:rPr lang="en-US" altLang="en-US" sz="2000" dirty="0"/>
              <a:t>is  </a:t>
            </a:r>
            <a:r>
              <a:rPr lang="en-US" altLang="en-US" sz="2000" b="1" dirty="0">
                <a:solidFill>
                  <a:srgbClr val="00B050"/>
                </a:solidFill>
              </a:rPr>
              <a:t>legal</a:t>
            </a:r>
            <a:r>
              <a:rPr lang="en-US" altLang="en-US" sz="2000" dirty="0"/>
              <a:t> !</a:t>
            </a:r>
          </a:p>
          <a:p>
            <a:pPr>
              <a:buNone/>
            </a:pPr>
            <a:r>
              <a:rPr lang="en-US" altLang="en-US" sz="2000" b="1" u="sng" dirty="0">
                <a:solidFill>
                  <a:srgbClr val="002060"/>
                </a:solidFill>
              </a:rPr>
              <a:t>Special </a:t>
            </a:r>
            <a:r>
              <a:rPr lang="en-US" altLang="en-US" sz="2000" b="1" u="sng" dirty="0" err="1">
                <a:solidFill>
                  <a:srgbClr val="002060"/>
                </a:solidFill>
              </a:rPr>
              <a:t>Point</a:t>
            </a:r>
            <a:r>
              <a:rPr lang="en-US" altLang="en-US" sz="2000" dirty="0" err="1"/>
              <a:t>:The</a:t>
            </a:r>
            <a:r>
              <a:rPr lang="en-US" altLang="en-US" sz="2000" dirty="0"/>
              <a:t> symbol of </a:t>
            </a:r>
            <a:r>
              <a:rPr lang="en-US" altLang="en-US" sz="2000" b="1" dirty="0">
                <a:solidFill>
                  <a:srgbClr val="0070C0"/>
                </a:solidFill>
              </a:rPr>
              <a:t>underscore</a:t>
            </a:r>
            <a:r>
              <a:rPr lang="en-US" altLang="en-US" sz="2000" dirty="0"/>
              <a:t> has become a </a:t>
            </a:r>
            <a:r>
              <a:rPr lang="en-US" altLang="en-US" sz="2000" b="1" dirty="0">
                <a:solidFill>
                  <a:srgbClr val="7030A0"/>
                </a:solidFill>
              </a:rPr>
              <a:t>keyword </a:t>
            </a:r>
            <a:r>
              <a:rPr lang="en-US" altLang="en-US" sz="2000" dirty="0"/>
              <a:t>since </a:t>
            </a:r>
            <a:r>
              <a:rPr lang="en-US" altLang="en-US" sz="2000" b="1" dirty="0">
                <a:solidFill>
                  <a:srgbClr val="00B050"/>
                </a:solidFill>
              </a:rPr>
              <a:t>Java 9</a:t>
            </a:r>
            <a:r>
              <a:rPr lang="en-US" altLang="en-US" sz="2000" dirty="0"/>
              <a:t> , so </a:t>
            </a:r>
          </a:p>
          <a:p>
            <a:pPr>
              <a:buNone/>
            </a:pPr>
            <a:r>
              <a:rPr lang="en-US" altLang="en-US" sz="2000" dirty="0"/>
              <a:t>it also </a:t>
            </a:r>
            <a:r>
              <a:rPr lang="en-US" altLang="en-US" sz="2000" b="1" dirty="0">
                <a:solidFill>
                  <a:srgbClr val="C00000"/>
                </a:solidFill>
              </a:rPr>
              <a:t>cannot be used </a:t>
            </a:r>
            <a:r>
              <a:rPr lang="en-US" altLang="en-US" sz="2000" dirty="0"/>
              <a:t>as a </a:t>
            </a:r>
            <a:r>
              <a:rPr lang="en-US" altLang="en-US" sz="2000" b="1" dirty="0">
                <a:solidFill>
                  <a:srgbClr val="002060"/>
                </a:solidFill>
              </a:rPr>
              <a:t>variable name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What Are Reserved Words ?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2400" b="1" dirty="0">
                <a:solidFill>
                  <a:srgbClr val="0070C0"/>
                </a:solidFill>
              </a:rPr>
              <a:t>Java</a:t>
            </a:r>
            <a:r>
              <a:rPr lang="en-IN" sz="2400" dirty="0"/>
              <a:t> language has </a:t>
            </a:r>
            <a:r>
              <a:rPr lang="en-IN" sz="2400" b="1" dirty="0">
                <a:solidFill>
                  <a:srgbClr val="C00000"/>
                </a:solidFill>
              </a:rPr>
              <a:t>reserved</a:t>
            </a:r>
            <a:r>
              <a:rPr lang="en-IN" sz="2400" dirty="0"/>
              <a:t> some </a:t>
            </a:r>
            <a:r>
              <a:rPr lang="en-IN" sz="2400" b="1" dirty="0">
                <a:solidFill>
                  <a:srgbClr val="7030A0"/>
                </a:solidFill>
              </a:rPr>
              <a:t>words</a:t>
            </a:r>
            <a:r>
              <a:rPr lang="en-IN" sz="2400" dirty="0"/>
              <a:t> to </a:t>
            </a:r>
            <a:r>
              <a:rPr lang="en-IN" sz="2400" b="1" dirty="0">
                <a:solidFill>
                  <a:srgbClr val="00B050"/>
                </a:solidFill>
              </a:rPr>
              <a:t>represent</a:t>
            </a:r>
            <a:r>
              <a:rPr lang="en-IN" sz="2400" dirty="0"/>
              <a:t> </a:t>
            </a:r>
            <a:r>
              <a:rPr lang="en-IN" sz="2400" b="1" dirty="0">
                <a:solidFill>
                  <a:srgbClr val="002060"/>
                </a:solidFill>
              </a:rPr>
              <a:t>special functionalities .</a:t>
            </a:r>
          </a:p>
          <a:p>
            <a:pPr>
              <a:lnSpc>
                <a:spcPct val="90000"/>
              </a:lnSpc>
            </a:pPr>
            <a:endParaRPr lang="en-IN" sz="2400" dirty="0"/>
          </a:p>
          <a:p>
            <a:pPr>
              <a:lnSpc>
                <a:spcPct val="90000"/>
              </a:lnSpc>
            </a:pPr>
            <a:endParaRPr lang="en-IN" sz="2400" dirty="0"/>
          </a:p>
          <a:p>
            <a:pPr>
              <a:lnSpc>
                <a:spcPct val="90000"/>
              </a:lnSpc>
            </a:pPr>
            <a:r>
              <a:rPr lang="en-IN" sz="2400" dirty="0"/>
              <a:t>These </a:t>
            </a:r>
            <a:r>
              <a:rPr lang="en-IN" sz="2400" b="1" dirty="0">
                <a:solidFill>
                  <a:srgbClr val="7030A0"/>
                </a:solidFill>
              </a:rPr>
              <a:t>words</a:t>
            </a:r>
            <a:r>
              <a:rPr lang="en-IN" sz="2400" dirty="0"/>
              <a:t> are called </a:t>
            </a:r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reserved words</a:t>
            </a:r>
            <a:r>
              <a:rPr lang="en-IN" sz="2400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>
              <a:lnSpc>
                <a:spcPct val="90000"/>
              </a:lnSpc>
            </a:pPr>
            <a:endParaRPr lang="en-IN" sz="2400" dirty="0"/>
          </a:p>
          <a:p>
            <a:pPr>
              <a:lnSpc>
                <a:spcPct val="90000"/>
              </a:lnSpc>
            </a:pPr>
            <a:endParaRPr lang="en-IN" sz="2400" dirty="0"/>
          </a:p>
          <a:p>
            <a:pPr>
              <a:lnSpc>
                <a:spcPct val="90000"/>
              </a:lnSpc>
            </a:pPr>
            <a:r>
              <a:rPr lang="en-IN" sz="2400" dirty="0"/>
              <a:t>They can be </a:t>
            </a:r>
            <a:r>
              <a:rPr lang="en-IN" sz="2400" b="1" dirty="0">
                <a:solidFill>
                  <a:srgbClr val="002060"/>
                </a:solidFill>
              </a:rPr>
              <a:t>briefly categorized </a:t>
            </a:r>
            <a:r>
              <a:rPr lang="en-IN" sz="2400" dirty="0"/>
              <a:t>into </a:t>
            </a:r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two</a:t>
            </a:r>
            <a:r>
              <a:rPr lang="en-IN" sz="2400" dirty="0"/>
              <a:t> parts : </a:t>
            </a:r>
          </a:p>
          <a:p>
            <a:pPr lvl="1">
              <a:lnSpc>
                <a:spcPct val="90000"/>
              </a:lnSpc>
            </a:pPr>
            <a:endParaRPr lang="en-IN" sz="2000" b="1" dirty="0">
              <a:solidFill>
                <a:schemeClr val="tx1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IN" sz="2000" b="1" dirty="0">
                <a:solidFill>
                  <a:srgbClr val="7030A0"/>
                </a:solidFill>
              </a:rPr>
              <a:t>Keywords</a:t>
            </a:r>
            <a:r>
              <a:rPr lang="en-IN" sz="2000" dirty="0">
                <a:solidFill>
                  <a:schemeClr val="tx1"/>
                </a:solidFill>
              </a:rPr>
              <a:t>(50) and </a:t>
            </a:r>
          </a:p>
          <a:p>
            <a:pPr lvl="1">
              <a:lnSpc>
                <a:spcPct val="90000"/>
              </a:lnSpc>
            </a:pPr>
            <a:endParaRPr lang="en-IN" sz="2000" b="1" dirty="0">
              <a:solidFill>
                <a:schemeClr val="tx1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IN" sz="2000" b="1" dirty="0" err="1">
                <a:solidFill>
                  <a:srgbClr val="0070C0"/>
                </a:solidFill>
              </a:rPr>
              <a:t>Reseved</a:t>
            </a:r>
            <a:r>
              <a:rPr lang="en-IN" sz="2000" b="1" dirty="0">
                <a:solidFill>
                  <a:srgbClr val="0070C0"/>
                </a:solidFill>
              </a:rPr>
              <a:t> literals</a:t>
            </a:r>
            <a:r>
              <a:rPr lang="en-IN" sz="2000" dirty="0">
                <a:solidFill>
                  <a:schemeClr val="tx1"/>
                </a:solidFill>
              </a:rPr>
              <a:t>(3).</a:t>
            </a:r>
            <a:endParaRPr lang="en-US" sz="20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sz="2000" dirty="0"/>
              <a:t> </a:t>
            </a:r>
            <a:endParaRPr lang="en-US" altLang="en-US" sz="20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What Are Reserved Words ?</a:t>
            </a:r>
            <a:endParaRPr lang="en-IN" sz="3200" b="1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2844" y="1367432"/>
            <a:ext cx="8858312" cy="4980368"/>
          </a:xfr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Important Points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7030A0"/>
                </a:solidFill>
              </a:rPr>
              <a:t>const</a:t>
            </a:r>
            <a:r>
              <a:rPr lang="en-IN" sz="2400" dirty="0">
                <a:solidFill>
                  <a:srgbClr val="7030A0"/>
                </a:solidFill>
              </a:rPr>
              <a:t> </a:t>
            </a:r>
            <a:r>
              <a:rPr lang="en-IN" sz="2400" dirty="0"/>
              <a:t>and </a:t>
            </a:r>
            <a:r>
              <a:rPr lang="en-IN" sz="2400" b="1" dirty="0" err="1">
                <a:solidFill>
                  <a:srgbClr val="7030A0"/>
                </a:solidFill>
              </a:rPr>
              <a:t>goto</a:t>
            </a:r>
            <a:r>
              <a:rPr lang="en-IN" sz="2400" dirty="0"/>
              <a:t> are </a:t>
            </a:r>
            <a:r>
              <a:rPr lang="en-IN" sz="2400" b="1" dirty="0" err="1">
                <a:solidFill>
                  <a:srgbClr val="00B050"/>
                </a:solidFill>
              </a:rPr>
              <a:t>resevered</a:t>
            </a:r>
            <a:r>
              <a:rPr lang="en-IN" sz="2400" b="1" dirty="0">
                <a:solidFill>
                  <a:srgbClr val="00B050"/>
                </a:solidFill>
              </a:rPr>
              <a:t> words </a:t>
            </a:r>
            <a:r>
              <a:rPr lang="en-IN" sz="2400" dirty="0"/>
              <a:t>but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not used</a:t>
            </a:r>
            <a:r>
              <a:rPr lang="en-IN" sz="2400" dirty="0"/>
              <a:t>.</a:t>
            </a:r>
          </a:p>
          <a:p>
            <a:endParaRPr lang="en-US" sz="2400" dirty="0"/>
          </a:p>
          <a:p>
            <a:pPr marL="0" indent="0">
              <a:buNone/>
            </a:pPr>
            <a:endParaRPr lang="en-IN" sz="2400" b="1" dirty="0">
              <a:solidFill>
                <a:srgbClr val="7030A0"/>
              </a:solidFill>
            </a:endParaRPr>
          </a:p>
          <a:p>
            <a:endParaRPr lang="en-IN" sz="2400" b="1" dirty="0">
              <a:solidFill>
                <a:srgbClr val="C00000"/>
              </a:solidFill>
            </a:endParaRPr>
          </a:p>
          <a:p>
            <a:r>
              <a:rPr lang="en-IN" sz="2400" b="1" dirty="0">
                <a:solidFill>
                  <a:srgbClr val="C00000"/>
                </a:solidFill>
              </a:rPr>
              <a:t>true</a:t>
            </a:r>
            <a:r>
              <a:rPr lang="en-IN" sz="2400" dirty="0"/>
              <a:t>, </a:t>
            </a:r>
            <a:r>
              <a:rPr lang="en-IN" sz="2400" b="1" dirty="0">
                <a:solidFill>
                  <a:srgbClr val="C00000"/>
                </a:solidFill>
              </a:rPr>
              <a:t>false</a:t>
            </a:r>
            <a:r>
              <a:rPr lang="en-IN" sz="2400" dirty="0"/>
              <a:t> and </a:t>
            </a:r>
            <a:r>
              <a:rPr lang="en-IN" sz="2400" b="1" dirty="0">
                <a:solidFill>
                  <a:srgbClr val="C00000"/>
                </a:solidFill>
              </a:rPr>
              <a:t>null</a:t>
            </a:r>
            <a:r>
              <a:rPr lang="en-IN" sz="2400" dirty="0">
                <a:solidFill>
                  <a:srgbClr val="C00000"/>
                </a:solidFill>
              </a:rPr>
              <a:t> </a:t>
            </a:r>
            <a:r>
              <a:rPr lang="en-IN" sz="2400" dirty="0"/>
              <a:t>are </a:t>
            </a:r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literals</a:t>
            </a:r>
            <a:r>
              <a:rPr lang="en-IN" sz="2400" dirty="0"/>
              <a:t>, not </a:t>
            </a:r>
            <a:r>
              <a:rPr lang="en-IN" sz="2400" b="1" dirty="0">
                <a:solidFill>
                  <a:srgbClr val="7030A0"/>
                </a:solidFill>
              </a:rPr>
              <a:t>keywords</a:t>
            </a:r>
            <a:r>
              <a:rPr lang="en-IN" sz="2400" dirty="0">
                <a:solidFill>
                  <a:srgbClr val="7030A0"/>
                </a:solidFill>
              </a:rPr>
              <a:t>.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All </a:t>
            </a:r>
            <a:r>
              <a:rPr lang="en-IN" sz="2400" b="1" dirty="0">
                <a:solidFill>
                  <a:srgbClr val="7030A0"/>
                </a:solidFill>
              </a:rPr>
              <a:t>keywords</a:t>
            </a:r>
            <a:r>
              <a:rPr lang="en-IN" sz="2400" dirty="0"/>
              <a:t> are in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lower-case.</a:t>
            </a:r>
          </a:p>
          <a:p>
            <a:pPr>
              <a:lnSpc>
                <a:spcPct val="90000"/>
              </a:lnSpc>
              <a:buNone/>
            </a:pPr>
            <a:r>
              <a:rPr lang="en-US" sz="2000" dirty="0"/>
              <a:t> </a:t>
            </a:r>
            <a:endParaRPr lang="en-US" altLang="en-US" sz="20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How To Check Keyword ?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Java allows us </a:t>
            </a:r>
            <a:r>
              <a:rPr lang="en-US" sz="2400" dirty="0"/>
              <a:t>to </a:t>
            </a:r>
            <a:r>
              <a:rPr lang="en-US" sz="2400" b="1" dirty="0">
                <a:solidFill>
                  <a:srgbClr val="00B050"/>
                </a:solidFill>
              </a:rPr>
              <a:t>check</a:t>
            </a:r>
            <a:r>
              <a:rPr lang="en-US" sz="2400" dirty="0"/>
              <a:t> whether a </a:t>
            </a:r>
            <a:r>
              <a:rPr lang="en-US" sz="2400" b="1" dirty="0">
                <a:solidFill>
                  <a:srgbClr val="7030A0"/>
                </a:solidFill>
              </a:rPr>
              <a:t>word</a:t>
            </a:r>
            <a:r>
              <a:rPr lang="en-US" sz="2400" dirty="0"/>
              <a:t> is a </a:t>
            </a:r>
            <a:r>
              <a:rPr lang="en-US" sz="2400" b="1" dirty="0">
                <a:solidFill>
                  <a:srgbClr val="C00000"/>
                </a:solidFill>
              </a:rPr>
              <a:t>keyword</a:t>
            </a:r>
            <a:r>
              <a:rPr lang="en-US" sz="2400" dirty="0"/>
              <a:t> or </a:t>
            </a:r>
            <a:r>
              <a:rPr lang="en-US" sz="2400" b="1" dirty="0">
                <a:solidFill>
                  <a:srgbClr val="002060"/>
                </a:solidFill>
              </a:rPr>
              <a:t>not</a:t>
            </a:r>
            <a:r>
              <a:rPr lang="en-US" sz="2400" dirty="0"/>
              <a:t> </a:t>
            </a:r>
          </a:p>
          <a:p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400" b="1" dirty="0">
                <a:solidFill>
                  <a:srgbClr val="002060"/>
                </a:solidFill>
              </a:rPr>
              <a:t>To do this </a:t>
            </a:r>
            <a:r>
              <a:rPr lang="en-US" sz="2400" dirty="0"/>
              <a:t>, we have to call a </a:t>
            </a:r>
            <a:r>
              <a:rPr lang="en-US" sz="2400" b="1" dirty="0">
                <a:solidFill>
                  <a:srgbClr val="00B050"/>
                </a:solidFill>
              </a:rPr>
              <a:t>static method </a:t>
            </a:r>
            <a:r>
              <a:rPr lang="en-US" sz="2400" dirty="0"/>
              <a:t>called </a:t>
            </a:r>
            <a:r>
              <a:rPr lang="en-US" sz="2400" b="1" dirty="0" err="1">
                <a:solidFill>
                  <a:srgbClr val="C00000"/>
                </a:solidFill>
              </a:rPr>
              <a:t>isKeyWord</a:t>
            </a:r>
            <a:r>
              <a:rPr lang="en-US" sz="2400" b="1" dirty="0">
                <a:solidFill>
                  <a:srgbClr val="C00000"/>
                </a:solidFill>
              </a:rPr>
              <a:t>() </a:t>
            </a:r>
            <a:r>
              <a:rPr lang="en-US" sz="2400" dirty="0"/>
              <a:t>of the class </a:t>
            </a:r>
            <a:r>
              <a:rPr lang="en-US" sz="2400" b="1" dirty="0" err="1">
                <a:solidFill>
                  <a:srgbClr val="7030A0"/>
                </a:solidFill>
              </a:rPr>
              <a:t>SourceVersion</a:t>
            </a:r>
            <a:r>
              <a:rPr lang="en-US" sz="2400" dirty="0"/>
              <a:t> available in the package </a:t>
            </a:r>
            <a:r>
              <a:rPr lang="en-US" sz="2400" b="1" dirty="0" err="1">
                <a:solidFill>
                  <a:srgbClr val="0070C0"/>
                </a:solidFill>
              </a:rPr>
              <a:t>javax.lang.model</a:t>
            </a:r>
            <a:endParaRPr lang="en-US" sz="2400" b="1" dirty="0">
              <a:solidFill>
                <a:srgbClr val="0070C0"/>
              </a:solidFill>
            </a:endParaRPr>
          </a:p>
          <a:p>
            <a:endParaRPr lang="en-US" sz="2400" dirty="0"/>
          </a:p>
          <a:p>
            <a:r>
              <a:rPr lang="en-US" sz="2400" dirty="0"/>
              <a:t>The </a:t>
            </a:r>
            <a:r>
              <a:rPr lang="en-US" sz="2400" b="1" dirty="0">
                <a:solidFill>
                  <a:schemeClr val="accent1"/>
                </a:solidFill>
              </a:rPr>
              <a:t>prototype</a:t>
            </a:r>
            <a:r>
              <a:rPr lang="en-US" sz="2400" dirty="0"/>
              <a:t> of the </a:t>
            </a:r>
            <a:r>
              <a:rPr lang="en-US" sz="2400" b="1" dirty="0">
                <a:solidFill>
                  <a:srgbClr val="002060"/>
                </a:solidFill>
              </a:rPr>
              <a:t>method</a:t>
            </a:r>
            <a:r>
              <a:rPr lang="en-US" sz="2400" dirty="0"/>
              <a:t> is:</a:t>
            </a:r>
          </a:p>
          <a:p>
            <a:endParaRPr lang="en-US" sz="2400" dirty="0"/>
          </a:p>
          <a:p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public static </a:t>
            </a:r>
            <a:r>
              <a:rPr lang="en-US" sz="22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boolean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2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isKeyword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​(String s)</a:t>
            </a:r>
            <a:endParaRPr lang="en-IN" sz="22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sz="2000" dirty="0"/>
              <a:t> </a:t>
            </a:r>
            <a:endParaRPr lang="en-US" altLang="en-US" sz="20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21714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How To Check Keyword ?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1800" b="1" dirty="0">
                <a:solidFill>
                  <a:srgbClr val="0070C0"/>
                </a:solidFill>
                <a:latin typeface="Consolas" panose="020B0609020204030204" pitchFamily="49" charset="0"/>
              </a:rPr>
              <a:t>import </a:t>
            </a:r>
            <a:r>
              <a:rPr lang="en-US" altLang="en-US" sz="18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javax.lang.model.SourceVersion</a:t>
            </a:r>
            <a:r>
              <a:rPr lang="en-US" altLang="en-US" sz="1800" b="1" dirty="0">
                <a:solidFill>
                  <a:srgbClr val="0070C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altLang="en-US" sz="1800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1800" b="1" dirty="0">
                <a:solidFill>
                  <a:srgbClr val="C00000"/>
                </a:solidFill>
                <a:latin typeface="Consolas" panose="020B0609020204030204" pitchFamily="49" charset="0"/>
              </a:rPr>
              <a:t>class </a:t>
            </a:r>
            <a:r>
              <a:rPr lang="en-US" altLang="en-US" sz="18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TestKeyword</a:t>
            </a:r>
            <a:r>
              <a:rPr lang="en-US" altLang="en-US" sz="1800" b="1" dirty="0">
                <a:solidFill>
                  <a:srgbClr val="C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endParaRPr lang="en-US" altLang="en-US" sz="1800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1800" b="1" dirty="0">
                <a:solidFill>
                  <a:srgbClr val="C00000"/>
                </a:solidFill>
                <a:latin typeface="Consolas" panose="020B0609020204030204" pitchFamily="49" charset="0"/>
              </a:rPr>
              <a:t>	public static void main(String[] </a:t>
            </a:r>
            <a:r>
              <a:rPr lang="en-US" altLang="en-US" sz="18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args</a:t>
            </a:r>
            <a:r>
              <a:rPr lang="en-US" altLang="en-US" sz="1800" b="1" dirty="0">
                <a:solidFill>
                  <a:srgbClr val="C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altLang="en-US" sz="1800" b="1" dirty="0">
                <a:solidFill>
                  <a:srgbClr val="C00000"/>
                </a:solidFill>
                <a:latin typeface="Consolas" panose="020B0609020204030204" pitchFamily="49" charset="0"/>
              </a:rPr>
              <a:t>		String key = </a:t>
            </a:r>
            <a:r>
              <a:rPr lang="en-US" altLang="en-US" sz="18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args</a:t>
            </a:r>
            <a:r>
              <a:rPr lang="en-US" altLang="en-US" sz="1800" b="1" dirty="0">
                <a:solidFill>
                  <a:srgbClr val="C00000"/>
                </a:solidFill>
                <a:latin typeface="Consolas" panose="020B0609020204030204" pitchFamily="49" charset="0"/>
              </a:rPr>
              <a:t>[0];</a:t>
            </a:r>
          </a:p>
          <a:p>
            <a:pPr marL="0" indent="0">
              <a:buNone/>
            </a:pPr>
            <a:r>
              <a:rPr lang="en-US" altLang="en-US" sz="1800" b="1" dirty="0">
                <a:solidFill>
                  <a:srgbClr val="C00000"/>
                </a:solidFill>
                <a:latin typeface="Consolas" panose="020B0609020204030204" pitchFamily="49" charset="0"/>
              </a:rPr>
              <a:t>		if (</a:t>
            </a:r>
            <a:r>
              <a:rPr lang="en-US" altLang="en-US" sz="18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SourceVersion.isKeyword</a:t>
            </a:r>
            <a:r>
              <a:rPr lang="en-US" altLang="en-US" sz="1800" b="1" dirty="0">
                <a:solidFill>
                  <a:srgbClr val="0070C0"/>
                </a:solidFill>
                <a:latin typeface="Consolas" panose="020B0609020204030204" pitchFamily="49" charset="0"/>
              </a:rPr>
              <a:t>(key)</a:t>
            </a:r>
            <a:r>
              <a:rPr lang="en-US" altLang="en-US" sz="1800" b="1" dirty="0">
                <a:solidFill>
                  <a:srgbClr val="C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altLang="en-US" sz="1800" b="1" dirty="0">
                <a:solidFill>
                  <a:srgbClr val="C00000"/>
                </a:solidFill>
                <a:latin typeface="Consolas" panose="020B0609020204030204" pitchFamily="49" charset="0"/>
              </a:rPr>
              <a:t>			</a:t>
            </a:r>
            <a:r>
              <a:rPr lang="en-US" altLang="en-US" sz="18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altLang="en-US" sz="1800" b="1" dirty="0">
                <a:solidFill>
                  <a:srgbClr val="C00000"/>
                </a:solidFill>
                <a:latin typeface="Consolas" panose="020B0609020204030204" pitchFamily="49" charset="0"/>
              </a:rPr>
              <a:t>(key + " is a keyword");</a:t>
            </a:r>
          </a:p>
          <a:p>
            <a:pPr marL="0" indent="0">
              <a:buNone/>
            </a:pPr>
            <a:r>
              <a:rPr lang="en-US" altLang="en-US" sz="1800" b="1" dirty="0">
                <a:solidFill>
                  <a:srgbClr val="C00000"/>
                </a:solidFill>
                <a:latin typeface="Consolas" panose="020B0609020204030204" pitchFamily="49" charset="0"/>
              </a:rPr>
              <a:t>		} else {</a:t>
            </a:r>
          </a:p>
          <a:p>
            <a:pPr marL="0" indent="0">
              <a:buNone/>
            </a:pPr>
            <a:r>
              <a:rPr lang="en-US" altLang="en-US" sz="1800" b="1" dirty="0">
                <a:solidFill>
                  <a:srgbClr val="C00000"/>
                </a:solidFill>
                <a:latin typeface="Consolas" panose="020B0609020204030204" pitchFamily="49" charset="0"/>
              </a:rPr>
              <a:t>			</a:t>
            </a:r>
            <a:r>
              <a:rPr lang="en-US" altLang="en-US" sz="18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System.out.println</a:t>
            </a:r>
            <a:r>
              <a:rPr lang="en-US" altLang="en-US" sz="1800" b="1" dirty="0">
                <a:solidFill>
                  <a:srgbClr val="C00000"/>
                </a:solidFill>
                <a:latin typeface="Consolas" panose="020B0609020204030204" pitchFamily="49" charset="0"/>
              </a:rPr>
              <a:t>(key + " is not a keyword");</a:t>
            </a:r>
          </a:p>
          <a:p>
            <a:pPr marL="0" indent="0">
              <a:buNone/>
            </a:pPr>
            <a:r>
              <a:rPr lang="en-US" altLang="en-US" sz="1800" b="1" dirty="0">
                <a:solidFill>
                  <a:srgbClr val="C00000"/>
                </a:solidFill>
                <a:latin typeface="Consolas" panose="020B0609020204030204" pitchFamily="49" charset="0"/>
              </a:rPr>
              <a:t>		}</a:t>
            </a:r>
          </a:p>
          <a:p>
            <a:pPr marL="0" indent="0">
              <a:buNone/>
            </a:pPr>
            <a:r>
              <a:rPr lang="en-US" altLang="en-US" sz="1800" b="1" dirty="0">
                <a:solidFill>
                  <a:srgbClr val="C00000"/>
                </a:solidFill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en-US" altLang="en-US" sz="1800" b="1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05770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Popular Interview Question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/>
              <a:t>1.</a:t>
            </a:r>
            <a:r>
              <a:rPr lang="en-IN" sz="2400" b="1" dirty="0">
                <a:solidFill>
                  <a:srgbClr val="0070C0"/>
                </a:solidFill>
              </a:rPr>
              <a:t>Which</a:t>
            </a:r>
            <a:r>
              <a:rPr lang="en-IN" sz="2400" b="1" dirty="0"/>
              <a:t> of </a:t>
            </a:r>
            <a:r>
              <a:rPr lang="en-IN" sz="2400" b="1" dirty="0">
                <a:solidFill>
                  <a:srgbClr val="7030A0"/>
                </a:solidFill>
              </a:rPr>
              <a:t>these</a:t>
            </a:r>
            <a:r>
              <a:rPr lang="en-IN" sz="2400" b="1" dirty="0"/>
              <a:t> </a:t>
            </a:r>
            <a:r>
              <a:rPr lang="en-IN" sz="2400" b="1" dirty="0">
                <a:solidFill>
                  <a:srgbClr val="00B050"/>
                </a:solidFill>
              </a:rPr>
              <a:t>can not be used </a:t>
            </a:r>
            <a:r>
              <a:rPr lang="en-IN" sz="2400" b="1" dirty="0"/>
              <a:t>for a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variable name </a:t>
            </a:r>
            <a:r>
              <a:rPr lang="en-IN" sz="2400" b="1" dirty="0"/>
              <a:t>in </a:t>
            </a:r>
            <a:r>
              <a:rPr lang="en-IN" sz="2400" b="1" dirty="0">
                <a:solidFill>
                  <a:srgbClr val="0070C0"/>
                </a:solidFill>
              </a:rPr>
              <a:t>Java</a:t>
            </a:r>
            <a:r>
              <a:rPr lang="en-IN" sz="2400" b="1" dirty="0"/>
              <a:t>?</a:t>
            </a:r>
            <a:br>
              <a:rPr lang="en-IN" sz="2400" dirty="0"/>
            </a:br>
            <a:endParaRPr lang="en-IN" sz="2400" dirty="0"/>
          </a:p>
          <a:p>
            <a:pPr marL="514350" indent="-514350">
              <a:buNone/>
            </a:pPr>
            <a:r>
              <a:rPr lang="en-IN" sz="2400" dirty="0"/>
              <a:t>A. Identifier</a:t>
            </a:r>
          </a:p>
          <a:p>
            <a:pPr marL="514350" indent="-514350">
              <a:buNone/>
            </a:pPr>
            <a:r>
              <a:rPr lang="en-IN" sz="2400" dirty="0"/>
              <a:t>B. Keyword</a:t>
            </a:r>
          </a:p>
          <a:p>
            <a:pPr marL="514350" indent="-514350">
              <a:buNone/>
            </a:pPr>
            <a:r>
              <a:rPr lang="en-US" sz="2400" dirty="0"/>
              <a:t>C. I</a:t>
            </a:r>
            <a:r>
              <a:rPr lang="en-IN" sz="2400" dirty="0" err="1"/>
              <a:t>dentifier</a:t>
            </a:r>
            <a:r>
              <a:rPr lang="en-IN" sz="2400" dirty="0"/>
              <a:t> &amp; keyword</a:t>
            </a:r>
          </a:p>
          <a:p>
            <a:pPr marL="514350" indent="-514350">
              <a:buNone/>
            </a:pPr>
            <a:r>
              <a:rPr lang="en-US" sz="2400" dirty="0"/>
              <a:t>D. N</a:t>
            </a:r>
            <a:r>
              <a:rPr lang="en-IN" sz="2400" dirty="0"/>
              <a:t>one of the mentioned</a:t>
            </a:r>
            <a:endParaRPr lang="en-US" altLang="en-US" sz="24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00034" y="4786322"/>
            <a:ext cx="29464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altLang="en-US" dirty="0"/>
          </a:p>
          <a:p>
            <a:r>
              <a:rPr lang="en-US" sz="2400" b="1" u="sng" dirty="0">
                <a:solidFill>
                  <a:srgbClr val="002060"/>
                </a:solidFill>
              </a:rPr>
              <a:t>Correct Answer: </a:t>
            </a:r>
          </a:p>
          <a:p>
            <a:r>
              <a:rPr lang="en-US" sz="2400" b="1" dirty="0">
                <a:solidFill>
                  <a:srgbClr val="C00000"/>
                </a:solidFill>
              </a:rPr>
              <a:t>B</a:t>
            </a:r>
            <a:endParaRPr lang="en-US" altLang="en-US" sz="2400" b="1" dirty="0">
              <a:solidFill>
                <a:srgbClr val="C00000"/>
              </a:solidFill>
            </a:endParaRPr>
          </a:p>
          <a:p>
            <a:endParaRPr lang="en-US" altLang="en-US" b="1" dirty="0">
              <a:solidFill>
                <a:schemeClr val="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Popular Interview Question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IN" sz="2400" b="1" dirty="0"/>
              <a:t>2 </a:t>
            </a:r>
            <a:r>
              <a:rPr lang="en-IN" sz="2400" b="1" dirty="0">
                <a:solidFill>
                  <a:srgbClr val="0070C0"/>
                </a:solidFill>
              </a:rPr>
              <a:t>Java</a:t>
            </a:r>
            <a:r>
              <a:rPr lang="en-IN" sz="2400" b="1" dirty="0"/>
              <a:t> is a ........... </a:t>
            </a:r>
            <a:r>
              <a:rPr lang="en-IN" sz="2400" b="1" dirty="0">
                <a:solidFill>
                  <a:srgbClr val="7030A0"/>
                </a:solidFill>
              </a:rPr>
              <a:t>language</a:t>
            </a:r>
            <a:r>
              <a:rPr lang="en-IN" sz="2400" b="1" dirty="0"/>
              <a:t>.</a:t>
            </a:r>
          </a:p>
          <a:p>
            <a:pPr fontAlgn="base">
              <a:buNone/>
            </a:pPr>
            <a:endParaRPr lang="en-IN" sz="2400" dirty="0"/>
          </a:p>
          <a:p>
            <a:pPr fontAlgn="base">
              <a:buNone/>
            </a:pPr>
            <a:r>
              <a:rPr lang="en-IN" sz="2400" dirty="0"/>
              <a:t>A. weakly typed</a:t>
            </a:r>
          </a:p>
          <a:p>
            <a:pPr fontAlgn="base">
              <a:buNone/>
            </a:pPr>
            <a:r>
              <a:rPr lang="en-IN" sz="2400" dirty="0"/>
              <a:t>B. strongly typed</a:t>
            </a:r>
          </a:p>
          <a:p>
            <a:pPr fontAlgn="base">
              <a:buNone/>
            </a:pPr>
            <a:r>
              <a:rPr lang="en-IN" sz="2400" dirty="0"/>
              <a:t>C. moderate typed</a:t>
            </a:r>
          </a:p>
          <a:p>
            <a:pPr fontAlgn="base">
              <a:buNone/>
            </a:pPr>
            <a:r>
              <a:rPr lang="en-IN" sz="2400" dirty="0"/>
              <a:t>D. None of these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00034" y="4786322"/>
            <a:ext cx="29464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altLang="en-US" dirty="0"/>
          </a:p>
          <a:p>
            <a:r>
              <a:rPr lang="en-US" sz="2400" b="1" u="sng" dirty="0">
                <a:solidFill>
                  <a:srgbClr val="002060"/>
                </a:solidFill>
              </a:rPr>
              <a:t>Correct Answer: </a:t>
            </a:r>
          </a:p>
          <a:p>
            <a:r>
              <a:rPr lang="en-US" sz="2400" b="1" dirty="0">
                <a:solidFill>
                  <a:srgbClr val="C00000"/>
                </a:solidFill>
              </a:rPr>
              <a:t>B</a:t>
            </a:r>
            <a:endParaRPr lang="en-US" altLang="en-US" sz="2400" b="1" dirty="0">
              <a:solidFill>
                <a:srgbClr val="C00000"/>
              </a:solidFill>
            </a:endParaRPr>
          </a:p>
          <a:p>
            <a:endParaRPr lang="en-US" altLang="en-US" b="1" dirty="0">
              <a:solidFill>
                <a:schemeClr val="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>
                <a:latin typeface="Corbel" pitchFamily="34" charset="0"/>
              </a:rPr>
              <a:t>Today’s Agenda</a:t>
            </a:r>
            <a:endParaRPr lang="en-IN" sz="44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>
                <a:solidFill>
                  <a:srgbClr val="0070C0"/>
                </a:solidFill>
                <a:latin typeface="Corbel" pitchFamily="34" charset="0"/>
              </a:rPr>
              <a:t>Identifiers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>
                <a:solidFill>
                  <a:srgbClr val="00B050"/>
                </a:solidFill>
                <a:latin typeface="Corbel" pitchFamily="34" charset="0"/>
              </a:rPr>
              <a:t>Reserved Words , Keywords &amp; Literals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>
              <a:solidFill>
                <a:srgbClr val="00B05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>
                <a:solidFill>
                  <a:srgbClr val="7030A0"/>
                </a:solidFill>
                <a:latin typeface="Corbel" pitchFamily="34" charset="0"/>
              </a:rPr>
              <a:t>Their Difference</a:t>
            </a:r>
            <a:endParaRPr lang="en-US" sz="2900" b="1" dirty="0">
              <a:solidFill>
                <a:srgbClr val="00B05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900" b="1" dirty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>
                <a:solidFill>
                  <a:srgbClr val="C00000"/>
                </a:solidFill>
                <a:latin typeface="Corbel" pitchFamily="34" charset="0"/>
              </a:rPr>
              <a:t>Tricky Interview Questions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dirty="0">
              <a:solidFill>
                <a:schemeClr val="tx1"/>
              </a:solidFill>
              <a:latin typeface="Corbe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Popular Interview Question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/>
              <a:t>3. </a:t>
            </a:r>
            <a:r>
              <a:rPr lang="en-IN" sz="2400" b="1" dirty="0">
                <a:solidFill>
                  <a:srgbClr val="0070C0"/>
                </a:solidFill>
              </a:rPr>
              <a:t>Which</a:t>
            </a:r>
            <a:r>
              <a:rPr lang="en-IN" sz="2400" b="1" dirty="0"/>
              <a:t> of the </a:t>
            </a:r>
            <a:r>
              <a:rPr lang="en-IN" sz="2400" b="1" dirty="0">
                <a:solidFill>
                  <a:srgbClr val="7030A0"/>
                </a:solidFill>
              </a:rPr>
              <a:t>following</a:t>
            </a:r>
            <a:r>
              <a:rPr lang="en-IN" sz="2400" b="1" dirty="0"/>
              <a:t> is a </a:t>
            </a:r>
            <a:r>
              <a:rPr lang="en-IN" sz="2400" b="1" dirty="0">
                <a:solidFill>
                  <a:srgbClr val="00B050"/>
                </a:solidFill>
              </a:rPr>
              <a:t>legal identifier </a:t>
            </a:r>
            <a:r>
              <a:rPr lang="en-IN" sz="2400" b="1" dirty="0"/>
              <a:t>in </a:t>
            </a:r>
            <a:r>
              <a:rPr lang="en-IN" sz="2400" b="1" dirty="0">
                <a:solidFill>
                  <a:srgbClr val="0070C0"/>
                </a:solidFill>
              </a:rPr>
              <a:t>java</a:t>
            </a:r>
            <a:r>
              <a:rPr lang="en-IN" sz="2400" b="1" dirty="0"/>
              <a:t> ?</a:t>
            </a:r>
          </a:p>
          <a:p>
            <a:pPr>
              <a:buNone/>
            </a:pPr>
            <a:endParaRPr lang="en-IN" sz="2400" dirty="0"/>
          </a:p>
          <a:p>
            <a:pPr>
              <a:buNone/>
            </a:pPr>
            <a:r>
              <a:rPr lang="en-IN" sz="2400" dirty="0"/>
              <a:t>A. 2variable</a:t>
            </a:r>
          </a:p>
          <a:p>
            <a:pPr>
              <a:buNone/>
            </a:pPr>
            <a:r>
              <a:rPr lang="en-IN" sz="2400" dirty="0"/>
              <a:t>B. #</a:t>
            </a:r>
            <a:r>
              <a:rPr lang="en-IN" sz="2400" dirty="0" err="1"/>
              <a:t>myvar</a:t>
            </a:r>
            <a:endParaRPr lang="en-IN" sz="2400" dirty="0"/>
          </a:p>
          <a:p>
            <a:pPr>
              <a:buNone/>
            </a:pPr>
            <a:r>
              <a:rPr lang="en-IN" sz="2400" dirty="0"/>
              <a:t>C. +@$</a:t>
            </a:r>
            <a:r>
              <a:rPr lang="en-IN" sz="2400" dirty="0" err="1"/>
              <a:t>var</a:t>
            </a:r>
            <a:endParaRPr lang="en-IN" sz="2400" dirty="0"/>
          </a:p>
          <a:p>
            <a:pPr>
              <a:buNone/>
            </a:pPr>
            <a:r>
              <a:rPr lang="en-IN" sz="2400" dirty="0"/>
              <a:t>D. $_</a:t>
            </a:r>
            <a:r>
              <a:rPr lang="en-IN" sz="2400" dirty="0" err="1"/>
              <a:t>myvar</a:t>
            </a:r>
            <a:endParaRPr lang="en-IN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00034" y="4786322"/>
            <a:ext cx="29464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altLang="en-US" dirty="0"/>
          </a:p>
          <a:p>
            <a:r>
              <a:rPr lang="en-US" sz="2400" b="1" u="sng" dirty="0">
                <a:solidFill>
                  <a:srgbClr val="002060"/>
                </a:solidFill>
              </a:rPr>
              <a:t>Correct Answer: </a:t>
            </a:r>
          </a:p>
          <a:p>
            <a:r>
              <a:rPr lang="en-US" sz="2400" b="1" dirty="0">
                <a:solidFill>
                  <a:srgbClr val="C00000"/>
                </a:solidFill>
              </a:rPr>
              <a:t>D</a:t>
            </a:r>
            <a:endParaRPr lang="en-US" altLang="en-US" sz="2400" b="1" dirty="0">
              <a:solidFill>
                <a:srgbClr val="C00000"/>
              </a:solidFill>
            </a:endParaRPr>
          </a:p>
          <a:p>
            <a:endParaRPr lang="en-US" altLang="en-US" b="1" dirty="0">
              <a:solidFill>
                <a:schemeClr val="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Popular Interview Question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/>
              <a:t>4. </a:t>
            </a:r>
            <a:r>
              <a:rPr lang="en-IN" sz="2400" b="1" dirty="0">
                <a:solidFill>
                  <a:srgbClr val="0070C0"/>
                </a:solidFill>
              </a:rPr>
              <a:t>Which</a:t>
            </a:r>
            <a:r>
              <a:rPr lang="en-IN" sz="2400" b="1" dirty="0"/>
              <a:t> of </a:t>
            </a:r>
            <a:r>
              <a:rPr lang="en-IN" sz="2400" b="1" dirty="0">
                <a:solidFill>
                  <a:srgbClr val="7030A0"/>
                </a:solidFill>
              </a:rPr>
              <a:t>these</a:t>
            </a:r>
            <a:r>
              <a:rPr lang="en-IN" sz="2400" b="1" dirty="0"/>
              <a:t> is </a:t>
            </a:r>
            <a:r>
              <a:rPr lang="en-IN" sz="2400" b="1" dirty="0">
                <a:solidFill>
                  <a:srgbClr val="C00000"/>
                </a:solidFill>
              </a:rPr>
              <a:t>NOT</a:t>
            </a:r>
            <a:r>
              <a:rPr lang="en-IN" sz="2400" b="1" dirty="0"/>
              <a:t> a </a:t>
            </a:r>
            <a:r>
              <a:rPr lang="en-IN" sz="2400" b="1" dirty="0">
                <a:solidFill>
                  <a:srgbClr val="00B050"/>
                </a:solidFill>
              </a:rPr>
              <a:t>keyword</a:t>
            </a:r>
            <a:r>
              <a:rPr lang="en-IN" sz="2400" b="1" dirty="0"/>
              <a:t> in </a:t>
            </a:r>
            <a:r>
              <a:rPr lang="en-IN" sz="2400" b="1" dirty="0">
                <a:solidFill>
                  <a:srgbClr val="0070C0"/>
                </a:solidFill>
              </a:rPr>
              <a:t>Java</a:t>
            </a:r>
            <a:r>
              <a:rPr lang="en-IN" sz="2400" b="1" dirty="0"/>
              <a:t> ?</a:t>
            </a:r>
          </a:p>
          <a:p>
            <a:pPr>
              <a:buNone/>
            </a:pPr>
            <a:endParaRPr lang="en-IN" sz="2400" b="1" dirty="0"/>
          </a:p>
          <a:p>
            <a:pPr>
              <a:buNone/>
            </a:pPr>
            <a:r>
              <a:rPr lang="en-IN" sz="2400" dirty="0"/>
              <a:t>A. default</a:t>
            </a:r>
          </a:p>
          <a:p>
            <a:pPr>
              <a:buNone/>
            </a:pPr>
            <a:r>
              <a:rPr lang="en-IN" sz="2400" dirty="0"/>
              <a:t>B. null</a:t>
            </a:r>
          </a:p>
          <a:p>
            <a:pPr>
              <a:buNone/>
            </a:pPr>
            <a:r>
              <a:rPr lang="en-IN" sz="2400" dirty="0"/>
              <a:t>C. </a:t>
            </a:r>
            <a:r>
              <a:rPr lang="en-IN" sz="2400" dirty="0" err="1"/>
              <a:t>strictfp</a:t>
            </a:r>
            <a:endParaRPr lang="en-IN" sz="2400" dirty="0"/>
          </a:p>
          <a:p>
            <a:pPr>
              <a:buNone/>
            </a:pPr>
            <a:r>
              <a:rPr lang="en-IN" sz="2400" dirty="0"/>
              <a:t>D. abstract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00034" y="4786322"/>
            <a:ext cx="29464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altLang="en-US" dirty="0"/>
          </a:p>
          <a:p>
            <a:r>
              <a:rPr lang="en-US" sz="2400" b="1" u="sng" dirty="0">
                <a:solidFill>
                  <a:srgbClr val="002060"/>
                </a:solidFill>
              </a:rPr>
              <a:t>Correct Answer: </a:t>
            </a:r>
          </a:p>
          <a:p>
            <a:r>
              <a:rPr lang="en-US" sz="2400" b="1" dirty="0">
                <a:solidFill>
                  <a:srgbClr val="C00000"/>
                </a:solidFill>
              </a:rPr>
              <a:t>B</a:t>
            </a:r>
            <a:endParaRPr lang="en-US" altLang="en-US" sz="2400" b="1" dirty="0">
              <a:solidFill>
                <a:srgbClr val="C00000"/>
              </a:solidFill>
            </a:endParaRPr>
          </a:p>
          <a:p>
            <a:endParaRPr lang="en-US" altLang="en-US" b="1" dirty="0">
              <a:solidFill>
                <a:schemeClr val="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Popular Interview Question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/>
              <a:t>5. </a:t>
            </a:r>
            <a:r>
              <a:rPr lang="en-IN" sz="2400" b="1" dirty="0">
                <a:solidFill>
                  <a:srgbClr val="0070C0"/>
                </a:solidFill>
              </a:rPr>
              <a:t>Which</a:t>
            </a:r>
            <a:r>
              <a:rPr lang="en-IN" sz="2400" b="1" dirty="0"/>
              <a:t> is a </a:t>
            </a:r>
            <a:r>
              <a:rPr lang="en-IN" sz="2400" b="1" dirty="0">
                <a:solidFill>
                  <a:srgbClr val="00B050"/>
                </a:solidFill>
              </a:rPr>
              <a:t>valid keyword </a:t>
            </a:r>
            <a:r>
              <a:rPr lang="en-IN" sz="2400" b="1" dirty="0"/>
              <a:t>in </a:t>
            </a:r>
            <a:r>
              <a:rPr lang="en-IN" sz="2400" b="1" dirty="0">
                <a:solidFill>
                  <a:srgbClr val="0070C0"/>
                </a:solidFill>
              </a:rPr>
              <a:t>Java</a:t>
            </a:r>
            <a:r>
              <a:rPr lang="en-IN" sz="2400" b="1" dirty="0"/>
              <a:t>?</a:t>
            </a:r>
          </a:p>
          <a:p>
            <a:pPr>
              <a:buNone/>
            </a:pPr>
            <a:endParaRPr lang="en-IN" sz="2400" b="1" dirty="0"/>
          </a:p>
          <a:p>
            <a:pPr>
              <a:buNone/>
            </a:pPr>
            <a:endParaRPr lang="en-IN" sz="2400" b="1" dirty="0"/>
          </a:p>
          <a:p>
            <a:pPr>
              <a:buNone/>
            </a:pPr>
            <a:r>
              <a:rPr lang="en-IN" sz="2400" b="1" dirty="0"/>
              <a:t>A. </a:t>
            </a:r>
            <a:r>
              <a:rPr lang="en-IN" sz="2400" dirty="0"/>
              <a:t>interface</a:t>
            </a:r>
          </a:p>
          <a:p>
            <a:pPr>
              <a:buNone/>
            </a:pPr>
            <a:r>
              <a:rPr lang="en-IN" sz="2400" b="1" dirty="0"/>
              <a:t>B. </a:t>
            </a:r>
            <a:r>
              <a:rPr lang="en-IN" sz="2400" dirty="0"/>
              <a:t>String</a:t>
            </a:r>
          </a:p>
          <a:p>
            <a:pPr>
              <a:buNone/>
            </a:pPr>
            <a:r>
              <a:rPr lang="en-IN" sz="2400" b="1" dirty="0"/>
              <a:t>C. </a:t>
            </a:r>
            <a:r>
              <a:rPr lang="en-IN" sz="2400" dirty="0"/>
              <a:t>Float</a:t>
            </a:r>
          </a:p>
          <a:p>
            <a:pPr>
              <a:buNone/>
            </a:pPr>
            <a:r>
              <a:rPr lang="en-IN" sz="2400" b="1" dirty="0"/>
              <a:t>D. </a:t>
            </a:r>
            <a:r>
              <a:rPr lang="en-IN" sz="2400" dirty="0"/>
              <a:t>unsigned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00034" y="4786322"/>
            <a:ext cx="29464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altLang="en-US" dirty="0"/>
          </a:p>
          <a:p>
            <a:r>
              <a:rPr lang="en-US" sz="2400" b="1" u="sng" dirty="0">
                <a:solidFill>
                  <a:srgbClr val="002060"/>
                </a:solidFill>
              </a:rPr>
              <a:t>Correct Answer: </a:t>
            </a:r>
          </a:p>
          <a:p>
            <a:r>
              <a:rPr lang="en-US" sz="2400" b="1" dirty="0">
                <a:solidFill>
                  <a:srgbClr val="C00000"/>
                </a:solidFill>
              </a:rPr>
              <a:t>A</a:t>
            </a:r>
            <a:endParaRPr lang="en-US" altLang="en-US" sz="2400" b="1" dirty="0">
              <a:solidFill>
                <a:srgbClr val="C00000"/>
              </a:solidFill>
            </a:endParaRPr>
          </a:p>
          <a:p>
            <a:endParaRPr lang="en-US" altLang="en-US" b="1" dirty="0">
              <a:solidFill>
                <a:schemeClr val="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Popular Interview Question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/>
              <a:t>6 .</a:t>
            </a:r>
            <a:r>
              <a:rPr lang="en-IN" sz="2400" b="1" dirty="0">
                <a:solidFill>
                  <a:srgbClr val="0070C0"/>
                </a:solidFill>
              </a:rPr>
              <a:t>Which</a:t>
            </a:r>
            <a:r>
              <a:rPr lang="en-IN" sz="2400" b="1" dirty="0"/>
              <a:t> one of </a:t>
            </a:r>
            <a:r>
              <a:rPr lang="en-IN" sz="2400" b="1" dirty="0">
                <a:solidFill>
                  <a:srgbClr val="7030A0"/>
                </a:solidFill>
              </a:rPr>
              <a:t>these</a:t>
            </a:r>
            <a:r>
              <a:rPr lang="en-IN" sz="2400" b="1" dirty="0"/>
              <a:t> lists </a:t>
            </a:r>
            <a:r>
              <a:rPr lang="en-IN" sz="2400" b="1" dirty="0">
                <a:solidFill>
                  <a:srgbClr val="00B050"/>
                </a:solidFill>
              </a:rPr>
              <a:t>contains</a:t>
            </a:r>
            <a:r>
              <a:rPr lang="en-IN" sz="2400" b="1" dirty="0"/>
              <a:t> only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Java programming language keywords</a:t>
            </a:r>
            <a:r>
              <a:rPr lang="en-IN" sz="2400" b="1" dirty="0"/>
              <a:t>?</a:t>
            </a:r>
          </a:p>
          <a:p>
            <a:pPr>
              <a:buNone/>
            </a:pPr>
            <a:endParaRPr lang="en-IN" sz="2400" b="1" dirty="0"/>
          </a:p>
          <a:p>
            <a:pPr>
              <a:buNone/>
            </a:pPr>
            <a:r>
              <a:rPr lang="en-IN" sz="2400" b="1" dirty="0"/>
              <a:t>A. </a:t>
            </a:r>
            <a:r>
              <a:rPr lang="en-IN" sz="2400" dirty="0"/>
              <a:t>class, if, void, long, </a:t>
            </a:r>
            <a:r>
              <a:rPr lang="en-IN" sz="2400" dirty="0" err="1"/>
              <a:t>Int</a:t>
            </a:r>
            <a:r>
              <a:rPr lang="en-IN" sz="2400" dirty="0"/>
              <a:t>, continue</a:t>
            </a:r>
          </a:p>
          <a:p>
            <a:pPr>
              <a:buNone/>
            </a:pPr>
            <a:r>
              <a:rPr lang="en-IN" sz="2400" b="1" dirty="0"/>
              <a:t>B. </a:t>
            </a:r>
            <a:r>
              <a:rPr lang="en-IN" sz="2400" dirty="0" err="1"/>
              <a:t>goto</a:t>
            </a:r>
            <a:r>
              <a:rPr lang="en-IN" sz="2400" dirty="0"/>
              <a:t>, </a:t>
            </a:r>
            <a:r>
              <a:rPr lang="en-IN" sz="2400" dirty="0" err="1"/>
              <a:t>instanceof</a:t>
            </a:r>
            <a:r>
              <a:rPr lang="en-IN" sz="2400" dirty="0"/>
              <a:t>, native, finally, default, throws</a:t>
            </a:r>
          </a:p>
          <a:p>
            <a:pPr>
              <a:buNone/>
            </a:pPr>
            <a:r>
              <a:rPr lang="en-IN" sz="2400" b="1" dirty="0"/>
              <a:t>C. </a:t>
            </a:r>
            <a:r>
              <a:rPr lang="en-IN" sz="2400" dirty="0"/>
              <a:t>try, virtual, throw, final, volatile, transient</a:t>
            </a:r>
          </a:p>
          <a:p>
            <a:pPr>
              <a:buNone/>
            </a:pPr>
            <a:r>
              <a:rPr lang="en-IN" sz="2400" b="1" dirty="0"/>
              <a:t>D. </a:t>
            </a:r>
            <a:r>
              <a:rPr lang="en-IN" sz="2400" dirty="0" err="1"/>
              <a:t>strictfp</a:t>
            </a:r>
            <a:r>
              <a:rPr lang="en-IN" sz="2400" dirty="0"/>
              <a:t>, constant, super, implements, do</a:t>
            </a:r>
          </a:p>
          <a:p>
            <a:pPr>
              <a:buNone/>
            </a:pPr>
            <a:r>
              <a:rPr lang="en-IN" sz="2400" b="1" dirty="0"/>
              <a:t>E. </a:t>
            </a:r>
            <a:r>
              <a:rPr lang="en-IN" sz="2400" dirty="0"/>
              <a:t>byte, break, if, switch, include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00034" y="4786322"/>
            <a:ext cx="29464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altLang="en-US" dirty="0"/>
          </a:p>
          <a:p>
            <a:r>
              <a:rPr lang="en-US" sz="2400" b="1" u="sng" dirty="0">
                <a:solidFill>
                  <a:srgbClr val="002060"/>
                </a:solidFill>
              </a:rPr>
              <a:t>Correct Answer: </a:t>
            </a:r>
          </a:p>
          <a:p>
            <a:r>
              <a:rPr lang="en-US" sz="2400" b="1" dirty="0">
                <a:solidFill>
                  <a:srgbClr val="C00000"/>
                </a:solidFill>
              </a:rPr>
              <a:t>B</a:t>
            </a:r>
            <a:endParaRPr lang="en-US" altLang="en-US" sz="2400" b="1" dirty="0">
              <a:solidFill>
                <a:srgbClr val="C00000"/>
              </a:solidFill>
            </a:endParaRPr>
          </a:p>
          <a:p>
            <a:endParaRPr lang="en-US" altLang="en-US" b="1" dirty="0">
              <a:solidFill>
                <a:schemeClr val="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Popular Interview Question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IN" sz="2400" b="1" dirty="0"/>
              <a:t>7. </a:t>
            </a:r>
            <a:r>
              <a:rPr lang="en-IN" sz="2400" b="1" dirty="0">
                <a:solidFill>
                  <a:srgbClr val="0070C0"/>
                </a:solidFill>
              </a:rPr>
              <a:t>Which</a:t>
            </a:r>
            <a:r>
              <a:rPr lang="en-IN" sz="2400" b="1" dirty="0"/>
              <a:t> of the </a:t>
            </a:r>
            <a:r>
              <a:rPr lang="en-IN" sz="2400" b="1" dirty="0">
                <a:solidFill>
                  <a:srgbClr val="7030A0"/>
                </a:solidFill>
              </a:rPr>
              <a:t>following</a:t>
            </a:r>
            <a:r>
              <a:rPr lang="en-IN" sz="2400" b="1" dirty="0"/>
              <a:t> is </a:t>
            </a:r>
            <a:r>
              <a:rPr lang="en-IN" sz="2400" b="1" dirty="0">
                <a:solidFill>
                  <a:srgbClr val="00B050"/>
                </a:solidFill>
              </a:rPr>
              <a:t>true</a:t>
            </a:r>
            <a:r>
              <a:rPr lang="en-IN" sz="2400" b="1" dirty="0"/>
              <a:t> of a </a:t>
            </a:r>
            <a:r>
              <a:rPr lang="en-IN" sz="2400" b="1" dirty="0">
                <a:solidFill>
                  <a:srgbClr val="C00000"/>
                </a:solidFill>
              </a:rPr>
              <a:t>Java </a:t>
            </a:r>
            <a:r>
              <a:rPr lang="en-IN" sz="2400" b="1" dirty="0" err="1">
                <a:solidFill>
                  <a:srgbClr val="C00000"/>
                </a:solidFill>
              </a:rPr>
              <a:t>bytecode</a:t>
            </a:r>
            <a:r>
              <a:rPr lang="en-IN" sz="2400" b="1" dirty="0">
                <a:solidFill>
                  <a:srgbClr val="C00000"/>
                </a:solidFill>
              </a:rPr>
              <a:t> file</a:t>
            </a:r>
            <a:r>
              <a:rPr lang="en-IN" sz="2400" b="1" dirty="0"/>
              <a:t>?</a:t>
            </a:r>
          </a:p>
          <a:p>
            <a:pPr fontAlgn="base">
              <a:buNone/>
            </a:pPr>
            <a:endParaRPr lang="en-IN" sz="2400" dirty="0"/>
          </a:p>
          <a:p>
            <a:pPr fontAlgn="base">
              <a:buNone/>
            </a:pPr>
            <a:r>
              <a:rPr lang="en-IN" sz="2400" dirty="0"/>
              <a:t>A. It can run on any computer with a compatible JVM.</a:t>
            </a:r>
          </a:p>
          <a:p>
            <a:pPr fontAlgn="base">
              <a:buNone/>
            </a:pPr>
            <a:r>
              <a:rPr lang="en-IN" sz="2400" dirty="0"/>
              <a:t>B .It can only be executed on the same type of computer that it was created on.</a:t>
            </a:r>
          </a:p>
          <a:p>
            <a:pPr fontAlgn="base">
              <a:buNone/>
            </a:pPr>
            <a:r>
              <a:rPr lang="en-IN" sz="2400" dirty="0"/>
              <a:t>C. It can be easily read and modified in a standard text editor.</a:t>
            </a:r>
          </a:p>
          <a:p>
            <a:pPr fontAlgn="base">
              <a:buNone/>
            </a:pPr>
            <a:r>
              <a:rPr lang="en-IN" sz="2400" dirty="0"/>
              <a:t>D. It requires the corresponding .java that created it to execute.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00034" y="4786322"/>
            <a:ext cx="29464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altLang="en-US" dirty="0"/>
          </a:p>
          <a:p>
            <a:r>
              <a:rPr lang="en-US" sz="2400" b="1" u="sng" dirty="0">
                <a:solidFill>
                  <a:srgbClr val="002060"/>
                </a:solidFill>
              </a:rPr>
              <a:t>Correct Answer: </a:t>
            </a:r>
          </a:p>
          <a:p>
            <a:r>
              <a:rPr lang="en-US" sz="2400" b="1" dirty="0">
                <a:solidFill>
                  <a:srgbClr val="C00000"/>
                </a:solidFill>
              </a:rPr>
              <a:t>A</a:t>
            </a:r>
            <a:endParaRPr lang="en-US" altLang="en-US" sz="2400" b="1" dirty="0">
              <a:solidFill>
                <a:srgbClr val="C00000"/>
              </a:solidFill>
            </a:endParaRPr>
          </a:p>
          <a:p>
            <a:endParaRPr lang="en-US" altLang="en-US" b="1" dirty="0">
              <a:solidFill>
                <a:schemeClr val="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Popular Interview Question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IN" sz="2400" b="1" dirty="0"/>
              <a:t>8. </a:t>
            </a:r>
            <a:r>
              <a:rPr lang="en-IN" sz="2400" b="1" dirty="0">
                <a:solidFill>
                  <a:srgbClr val="0070C0"/>
                </a:solidFill>
              </a:rPr>
              <a:t>Which</a:t>
            </a:r>
            <a:r>
              <a:rPr lang="en-IN" sz="2400" b="1" dirty="0"/>
              <a:t> of the </a:t>
            </a:r>
            <a:r>
              <a:rPr lang="en-IN" sz="2400" b="1" dirty="0">
                <a:solidFill>
                  <a:srgbClr val="7030A0"/>
                </a:solidFill>
              </a:rPr>
              <a:t>following</a:t>
            </a:r>
            <a:r>
              <a:rPr lang="en-IN" sz="2400" b="1" dirty="0"/>
              <a:t> is </a:t>
            </a:r>
            <a:r>
              <a:rPr lang="en-IN" sz="2400" b="1" dirty="0">
                <a:solidFill>
                  <a:srgbClr val="00B050"/>
                </a:solidFill>
              </a:rPr>
              <a:t>not</a:t>
            </a:r>
            <a:r>
              <a:rPr lang="en-IN" sz="2400" b="1" dirty="0"/>
              <a:t> a </a:t>
            </a:r>
            <a:r>
              <a:rPr lang="en-IN" sz="2400" b="1" dirty="0">
                <a:solidFill>
                  <a:srgbClr val="C00000"/>
                </a:solidFill>
              </a:rPr>
              <a:t>property</a:t>
            </a:r>
            <a:r>
              <a:rPr lang="en-IN" sz="2400" b="1" dirty="0"/>
              <a:t> of a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JVM</a:t>
            </a:r>
            <a:r>
              <a:rPr lang="en-IN" sz="2400" b="1" dirty="0"/>
              <a:t>?</a:t>
            </a:r>
          </a:p>
          <a:p>
            <a:pPr fontAlgn="base">
              <a:buNone/>
            </a:pPr>
            <a:endParaRPr lang="en-IN" sz="2400" dirty="0"/>
          </a:p>
          <a:p>
            <a:pPr fontAlgn="base">
              <a:buNone/>
            </a:pPr>
            <a:r>
              <a:rPr lang="en-IN" sz="2400" dirty="0"/>
              <a:t>A. It prevents Java </a:t>
            </a:r>
            <a:r>
              <a:rPr lang="en-IN" sz="2400" dirty="0" err="1"/>
              <a:t>bytecode</a:t>
            </a:r>
            <a:r>
              <a:rPr lang="en-IN" sz="2400" dirty="0"/>
              <a:t> from being easily decoded/decompiled.</a:t>
            </a:r>
          </a:p>
          <a:p>
            <a:pPr fontAlgn="base">
              <a:buNone/>
            </a:pPr>
            <a:r>
              <a:rPr lang="en-IN" sz="2400" dirty="0"/>
              <a:t>B. It supports platform independence.</a:t>
            </a:r>
          </a:p>
          <a:p>
            <a:pPr fontAlgn="base">
              <a:buNone/>
            </a:pPr>
            <a:r>
              <a:rPr lang="en-IN" sz="2400" dirty="0"/>
              <a:t>C. It manages memory for the application.</a:t>
            </a:r>
          </a:p>
          <a:p>
            <a:pPr fontAlgn="base">
              <a:buNone/>
            </a:pPr>
            <a:r>
              <a:rPr lang="en-IN" sz="2400" dirty="0"/>
              <a:t>D. It translates Java instructions to machine instructions.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00034" y="4786322"/>
            <a:ext cx="29464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altLang="en-US" dirty="0"/>
          </a:p>
          <a:p>
            <a:r>
              <a:rPr lang="en-US" sz="2400" b="1" u="sng" dirty="0">
                <a:solidFill>
                  <a:srgbClr val="002060"/>
                </a:solidFill>
              </a:rPr>
              <a:t>Correct Answer: </a:t>
            </a:r>
          </a:p>
          <a:p>
            <a:r>
              <a:rPr lang="en-US" sz="2400" b="1" dirty="0">
                <a:solidFill>
                  <a:srgbClr val="C00000"/>
                </a:solidFill>
              </a:rPr>
              <a:t>A</a:t>
            </a:r>
            <a:endParaRPr lang="en-US" altLang="en-US" sz="2400" b="1" dirty="0">
              <a:solidFill>
                <a:srgbClr val="C00000"/>
              </a:solidFill>
            </a:endParaRPr>
          </a:p>
          <a:p>
            <a:endParaRPr lang="en-US" altLang="en-US" b="1" dirty="0">
              <a:solidFill>
                <a:schemeClr val="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Popular Interview Question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IN" sz="2400" b="1" dirty="0"/>
              <a:t>9. </a:t>
            </a:r>
            <a:r>
              <a:rPr lang="en-IN" sz="2400" b="1" dirty="0">
                <a:solidFill>
                  <a:srgbClr val="0070C0"/>
                </a:solidFill>
              </a:rPr>
              <a:t>Which</a:t>
            </a:r>
            <a:r>
              <a:rPr lang="en-IN" sz="2400" b="1" dirty="0"/>
              <a:t> statement </a:t>
            </a:r>
            <a:r>
              <a:rPr lang="en-IN" sz="2400" b="1" dirty="0">
                <a:solidFill>
                  <a:srgbClr val="7030A0"/>
                </a:solidFill>
              </a:rPr>
              <a:t>about</a:t>
            </a:r>
            <a:r>
              <a:rPr lang="en-IN" sz="2400" b="1" dirty="0"/>
              <a:t> the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JVM</a:t>
            </a:r>
            <a:r>
              <a:rPr lang="en-IN" sz="2400" b="1" dirty="0"/>
              <a:t> is </a:t>
            </a:r>
            <a:r>
              <a:rPr lang="en-IN" sz="2400" b="1" dirty="0">
                <a:solidFill>
                  <a:srgbClr val="00B050"/>
                </a:solidFill>
              </a:rPr>
              <a:t>true</a:t>
            </a:r>
            <a:r>
              <a:rPr lang="en-IN" sz="2400" b="1" dirty="0"/>
              <a:t>?</a:t>
            </a:r>
          </a:p>
          <a:p>
            <a:pPr fontAlgn="base">
              <a:buNone/>
            </a:pPr>
            <a:endParaRPr lang="en-IN" sz="2400" dirty="0"/>
          </a:p>
          <a:p>
            <a:pPr fontAlgn="base">
              <a:buNone/>
            </a:pPr>
            <a:r>
              <a:rPr lang="en-IN" sz="2400" dirty="0"/>
              <a:t>A. The JVM schedules garbage collection on a predictable schedule.</a:t>
            </a:r>
          </a:p>
          <a:p>
            <a:pPr fontAlgn="base">
              <a:buNone/>
            </a:pPr>
            <a:r>
              <a:rPr lang="en-IN" sz="2400" dirty="0"/>
              <a:t>B. The JVM ensures that no exception </a:t>
            </a:r>
            <a:r>
              <a:rPr lang="en-IN" sz="2400"/>
              <a:t>occurs in </a:t>
            </a:r>
            <a:r>
              <a:rPr lang="en-IN" sz="2400" dirty="0"/>
              <a:t>the code.</a:t>
            </a:r>
          </a:p>
          <a:p>
            <a:pPr fontAlgn="base">
              <a:buNone/>
            </a:pPr>
            <a:r>
              <a:rPr lang="en-IN" sz="2400" dirty="0"/>
              <a:t>C. The JVM requires a properly defined entry point method to execute the application.</a:t>
            </a:r>
          </a:p>
          <a:p>
            <a:pPr fontAlgn="base">
              <a:buNone/>
            </a:pPr>
            <a:r>
              <a:rPr lang="en-IN" sz="2400" dirty="0"/>
              <a:t>D. A Java compiled code can be run on any computer.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00034" y="4786322"/>
            <a:ext cx="29464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altLang="en-US" dirty="0"/>
          </a:p>
          <a:p>
            <a:r>
              <a:rPr lang="en-US" sz="2400" b="1" u="sng" dirty="0">
                <a:solidFill>
                  <a:srgbClr val="002060"/>
                </a:solidFill>
              </a:rPr>
              <a:t>Correct Answer: </a:t>
            </a:r>
          </a:p>
          <a:p>
            <a:r>
              <a:rPr lang="en-US" sz="2400" b="1" dirty="0">
                <a:solidFill>
                  <a:srgbClr val="C00000"/>
                </a:solidFill>
              </a:rPr>
              <a:t>C</a:t>
            </a:r>
            <a:endParaRPr lang="en-US" altLang="en-US" sz="2400" b="1" dirty="0">
              <a:solidFill>
                <a:srgbClr val="C00000"/>
              </a:solidFill>
            </a:endParaRPr>
          </a:p>
          <a:p>
            <a:endParaRPr lang="en-US" altLang="en-US" b="1" dirty="0">
              <a:solidFill>
                <a:schemeClr val="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Popular Interview Question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IN" sz="2400" b="1" dirty="0"/>
              <a:t>10. </a:t>
            </a:r>
            <a:r>
              <a:rPr lang="en-IN" sz="2400" b="1" dirty="0">
                <a:solidFill>
                  <a:srgbClr val="0070C0"/>
                </a:solidFill>
              </a:rPr>
              <a:t>Which</a:t>
            </a:r>
            <a:r>
              <a:rPr lang="en-IN" sz="2400" b="1" dirty="0"/>
              <a:t> of the </a:t>
            </a:r>
            <a:r>
              <a:rPr lang="en-IN" sz="2400" b="1" dirty="0">
                <a:solidFill>
                  <a:srgbClr val="7030A0"/>
                </a:solidFill>
              </a:rPr>
              <a:t>following</a:t>
            </a:r>
            <a:r>
              <a:rPr lang="en-IN" sz="2400" b="1" dirty="0"/>
              <a:t> is a </a:t>
            </a:r>
            <a:r>
              <a:rPr lang="en-IN" sz="2400" b="1" dirty="0">
                <a:solidFill>
                  <a:srgbClr val="00B050"/>
                </a:solidFill>
              </a:rPr>
              <a:t>true</a:t>
            </a:r>
            <a:r>
              <a:rPr lang="en-IN" sz="2400" b="1" dirty="0"/>
              <a:t> statement?</a:t>
            </a:r>
          </a:p>
          <a:p>
            <a:pPr fontAlgn="base">
              <a:buNone/>
            </a:pPr>
            <a:endParaRPr lang="en-IN" sz="2400" dirty="0"/>
          </a:p>
          <a:p>
            <a:pPr fontAlgn="base">
              <a:buNone/>
            </a:pPr>
            <a:r>
              <a:rPr lang="en-IN" sz="2400" dirty="0"/>
              <a:t>A. The java command compiles a .java file into a .class file.</a:t>
            </a:r>
          </a:p>
          <a:p>
            <a:pPr fontAlgn="base">
              <a:buNone/>
            </a:pPr>
            <a:r>
              <a:rPr lang="en-IN" sz="2400" dirty="0"/>
              <a:t>B. The </a:t>
            </a:r>
            <a:r>
              <a:rPr lang="en-IN" sz="2400" dirty="0" err="1"/>
              <a:t>javac</a:t>
            </a:r>
            <a:r>
              <a:rPr lang="en-IN" sz="2400" dirty="0"/>
              <a:t> command compiles a .java file into a .class file.</a:t>
            </a:r>
          </a:p>
          <a:p>
            <a:pPr fontAlgn="base">
              <a:buNone/>
            </a:pPr>
            <a:r>
              <a:rPr lang="en-IN" sz="2400" dirty="0"/>
              <a:t>C. The java command compiles a .class file into a .java file.</a:t>
            </a:r>
          </a:p>
          <a:p>
            <a:pPr fontAlgn="base">
              <a:buNone/>
            </a:pPr>
            <a:r>
              <a:rPr lang="en-IN" sz="2400" dirty="0"/>
              <a:t>D. The </a:t>
            </a:r>
            <a:r>
              <a:rPr lang="en-IN" sz="2400" dirty="0" err="1"/>
              <a:t>javac</a:t>
            </a:r>
            <a:r>
              <a:rPr lang="en-IN" sz="2400" dirty="0"/>
              <a:t> command compiles a .class file into a .java file.</a:t>
            </a:r>
          </a:p>
          <a:p>
            <a:pPr fontAlgn="base">
              <a:buNone/>
            </a:pPr>
            <a:endParaRPr lang="en-IN" sz="2400" dirty="0">
              <a:solidFill>
                <a:schemeClr val="bg1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00034" y="4786322"/>
            <a:ext cx="29464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altLang="en-US" dirty="0"/>
          </a:p>
          <a:p>
            <a:r>
              <a:rPr lang="en-US" sz="2400" b="1" u="sng" dirty="0">
                <a:solidFill>
                  <a:srgbClr val="002060"/>
                </a:solidFill>
              </a:rPr>
              <a:t>Correct Answer: </a:t>
            </a:r>
          </a:p>
          <a:p>
            <a:r>
              <a:rPr lang="en-US" sz="2400" b="1" dirty="0">
                <a:solidFill>
                  <a:srgbClr val="C00000"/>
                </a:solidFill>
              </a:rPr>
              <a:t>B</a:t>
            </a:r>
            <a:endParaRPr lang="en-US" altLang="en-US" sz="2400" b="1" dirty="0">
              <a:solidFill>
                <a:srgbClr val="C00000"/>
              </a:solidFill>
            </a:endParaRPr>
          </a:p>
          <a:p>
            <a:endParaRPr lang="en-US" altLang="en-US" b="1" dirty="0">
              <a:solidFill>
                <a:schemeClr val="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Popular Interview Question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IN" sz="2400" b="1" dirty="0"/>
              <a:t>11. </a:t>
            </a:r>
            <a:r>
              <a:rPr lang="en-IN" sz="2400" b="1" dirty="0">
                <a:solidFill>
                  <a:srgbClr val="0070C0"/>
                </a:solidFill>
              </a:rPr>
              <a:t>Structuring</a:t>
            </a:r>
            <a:r>
              <a:rPr lang="en-IN" sz="2400" b="1" dirty="0"/>
              <a:t> a </a:t>
            </a:r>
            <a:r>
              <a:rPr lang="en-IN" sz="2400" b="1" dirty="0">
                <a:solidFill>
                  <a:srgbClr val="C00000"/>
                </a:solidFill>
              </a:rPr>
              <a:t>Java class </a:t>
            </a:r>
            <a:r>
              <a:rPr lang="en-IN" sz="2400" b="1" dirty="0"/>
              <a:t>such that </a:t>
            </a:r>
            <a:r>
              <a:rPr lang="en-IN" sz="2400" b="1" dirty="0">
                <a:solidFill>
                  <a:srgbClr val="7030A0"/>
                </a:solidFill>
              </a:rPr>
              <a:t>only methods </a:t>
            </a:r>
            <a:r>
              <a:rPr lang="en-IN" sz="2400" b="1" dirty="0"/>
              <a:t>within the class can </a:t>
            </a:r>
            <a:r>
              <a:rPr lang="en-IN" sz="2400" b="1" dirty="0">
                <a:solidFill>
                  <a:srgbClr val="00B050"/>
                </a:solidFill>
              </a:rPr>
              <a:t>access</a:t>
            </a:r>
            <a:r>
              <a:rPr lang="en-IN" sz="2400" b="1" dirty="0"/>
              <a:t> its </a:t>
            </a:r>
            <a:r>
              <a:rPr lang="en-IN" sz="2400" b="1" dirty="0">
                <a:solidFill>
                  <a:srgbClr val="002060"/>
                </a:solidFill>
              </a:rPr>
              <a:t>instance variables </a:t>
            </a:r>
            <a:r>
              <a:rPr lang="en-IN" sz="2400" b="1" dirty="0"/>
              <a:t>is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referred</a:t>
            </a:r>
            <a:r>
              <a:rPr lang="en-IN" sz="2400" b="1" dirty="0"/>
              <a:t> to as _______.</a:t>
            </a:r>
          </a:p>
          <a:p>
            <a:pPr fontAlgn="base"/>
            <a:endParaRPr lang="en-IN" sz="2400" dirty="0"/>
          </a:p>
          <a:p>
            <a:pPr fontAlgn="base">
              <a:buNone/>
            </a:pPr>
            <a:r>
              <a:rPr lang="en-IN" sz="2400" dirty="0"/>
              <a:t>A. platform independence</a:t>
            </a:r>
          </a:p>
          <a:p>
            <a:pPr fontAlgn="base">
              <a:buNone/>
            </a:pPr>
            <a:r>
              <a:rPr lang="en-IN" sz="2400" dirty="0"/>
              <a:t>B. object orientation</a:t>
            </a:r>
          </a:p>
          <a:p>
            <a:pPr fontAlgn="base">
              <a:buNone/>
            </a:pPr>
            <a:r>
              <a:rPr lang="en-IN" sz="2400" dirty="0"/>
              <a:t>C. inheritance</a:t>
            </a:r>
          </a:p>
          <a:p>
            <a:pPr fontAlgn="base">
              <a:buNone/>
            </a:pPr>
            <a:r>
              <a:rPr lang="en-IN" sz="2400" dirty="0"/>
              <a:t>D. encapsulation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00034" y="4786322"/>
            <a:ext cx="29464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altLang="en-US" dirty="0"/>
          </a:p>
          <a:p>
            <a:r>
              <a:rPr lang="en-US" sz="2400" b="1" u="sng" dirty="0">
                <a:solidFill>
                  <a:srgbClr val="002060"/>
                </a:solidFill>
              </a:rPr>
              <a:t>Correct Answer: </a:t>
            </a:r>
          </a:p>
          <a:p>
            <a:r>
              <a:rPr lang="en-US" sz="2400" b="1" dirty="0">
                <a:solidFill>
                  <a:srgbClr val="C00000"/>
                </a:solidFill>
              </a:rPr>
              <a:t>D</a:t>
            </a:r>
            <a:endParaRPr lang="en-US" altLang="en-US" sz="2400" b="1" dirty="0">
              <a:solidFill>
                <a:srgbClr val="C00000"/>
              </a:solidFill>
            </a:endParaRPr>
          </a:p>
          <a:p>
            <a:endParaRPr lang="en-US" altLang="en-US" b="1" dirty="0">
              <a:solidFill>
                <a:schemeClr val="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Popular Interview Question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 fontScale="92500" lnSpcReduction="10000"/>
          </a:bodyPr>
          <a:lstStyle/>
          <a:p>
            <a:pPr fontAlgn="base">
              <a:buNone/>
            </a:pPr>
            <a:r>
              <a:rPr lang="en-US" sz="2400" b="1" dirty="0"/>
              <a:t>12. What is the output ?</a:t>
            </a:r>
            <a:endParaRPr lang="en-IN" sz="2400" b="1" dirty="0"/>
          </a:p>
          <a:p>
            <a:pPr fontAlgn="base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public class Test{ </a:t>
            </a:r>
          </a:p>
          <a:p>
            <a:pPr fontAlgn="base">
              <a:buNone/>
            </a:pP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 _$; </a:t>
            </a:r>
          </a:p>
          <a:p>
            <a:pPr fontAlgn="base">
              <a:buNone/>
            </a:pP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 $7; </a:t>
            </a:r>
          </a:p>
          <a:p>
            <a:pPr fontAlgn="base">
              <a:buNone/>
            </a:pP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 do; </a:t>
            </a:r>
          </a:p>
          <a:p>
            <a:pPr fontAlgn="base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public static void main(String 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</a:rPr>
              <a:t>argv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[]){ </a:t>
            </a:r>
          </a:p>
          <a:p>
            <a:pPr fontAlgn="base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Test 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</a:rPr>
              <a:t>test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 = new Test(); </a:t>
            </a:r>
          </a:p>
          <a:p>
            <a:pPr fontAlgn="base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test.$7=7;</a:t>
            </a:r>
          </a:p>
          <a:p>
            <a:pPr fontAlgn="base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</a:rPr>
              <a:t>test.do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=9; </a:t>
            </a:r>
          </a:p>
          <a:p>
            <a:pPr fontAlgn="base">
              <a:buNone/>
            </a:pP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(test.$7); </a:t>
            </a:r>
          </a:p>
          <a:p>
            <a:pPr fontAlgn="base">
              <a:buNone/>
            </a:pP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</a:rPr>
              <a:t>test.do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); </a:t>
            </a:r>
          </a:p>
          <a:p>
            <a:pPr fontAlgn="base">
              <a:buNone/>
            </a:pP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(test._$); </a:t>
            </a:r>
          </a:p>
          <a:p>
            <a:pPr fontAlgn="base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}</a:t>
            </a:r>
          </a:p>
          <a:p>
            <a:pPr fontAlgn="base"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 }</a:t>
            </a:r>
          </a:p>
          <a:p>
            <a:pPr fontAlgn="base">
              <a:buNone/>
            </a:pPr>
            <a:endParaRPr lang="en-IN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857884" y="1500174"/>
            <a:ext cx="2946400" cy="3600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/>
            <a:r>
              <a:rPr lang="en-IN" sz="2400" dirty="0"/>
              <a:t>A.7 9 0</a:t>
            </a:r>
          </a:p>
          <a:p>
            <a:pPr fontAlgn="base"/>
            <a:r>
              <a:rPr lang="en-IN" sz="2400" dirty="0"/>
              <a:t>B.7 0 0</a:t>
            </a:r>
          </a:p>
          <a:p>
            <a:pPr fontAlgn="base"/>
            <a:r>
              <a:rPr lang="en-IN" sz="2400" dirty="0" err="1"/>
              <a:t>C.Compiler</a:t>
            </a:r>
            <a:r>
              <a:rPr lang="en-IN" sz="2400" dirty="0"/>
              <a:t> error</a:t>
            </a:r>
          </a:p>
          <a:p>
            <a:pPr fontAlgn="base"/>
            <a:r>
              <a:rPr lang="en-IN" sz="2400" dirty="0" err="1"/>
              <a:t>D.Exception</a:t>
            </a:r>
            <a:endParaRPr lang="en-IN" sz="2400" dirty="0"/>
          </a:p>
          <a:p>
            <a:pPr fontAlgn="base"/>
            <a:r>
              <a:rPr lang="en-IN" sz="2400" dirty="0" err="1"/>
              <a:t>E.None</a:t>
            </a:r>
            <a:r>
              <a:rPr lang="en-IN" sz="2400" dirty="0"/>
              <a:t> of these</a:t>
            </a:r>
          </a:p>
          <a:p>
            <a:endParaRPr lang="en-US" altLang="en-US" dirty="0"/>
          </a:p>
          <a:p>
            <a:endParaRPr lang="en-US" sz="2400" b="1" u="sng" dirty="0">
              <a:solidFill>
                <a:srgbClr val="002060"/>
              </a:solidFill>
            </a:endParaRPr>
          </a:p>
          <a:p>
            <a:r>
              <a:rPr lang="en-US" sz="2400" b="1" u="sng" dirty="0">
                <a:solidFill>
                  <a:srgbClr val="002060"/>
                </a:solidFill>
              </a:rPr>
              <a:t>Correct Answer: </a:t>
            </a:r>
          </a:p>
          <a:p>
            <a:r>
              <a:rPr lang="en-US" sz="2400" b="1" dirty="0">
                <a:solidFill>
                  <a:srgbClr val="C00000"/>
                </a:solidFill>
              </a:rPr>
              <a:t>C</a:t>
            </a:r>
            <a:endParaRPr lang="en-US" altLang="en-US" sz="2400" b="1" dirty="0">
              <a:solidFill>
                <a:srgbClr val="C00000"/>
              </a:solidFill>
            </a:endParaRPr>
          </a:p>
          <a:p>
            <a:endParaRPr lang="en-US" altLang="en-US" b="1" dirty="0">
              <a:solidFill>
                <a:schemeClr val="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What Are Identifiers ?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2400" dirty="0"/>
              <a:t>Any </a:t>
            </a:r>
            <a:r>
              <a:rPr lang="en-IN" sz="2400" b="1" dirty="0">
                <a:solidFill>
                  <a:srgbClr val="7030A0"/>
                </a:solidFill>
              </a:rPr>
              <a:t>name</a:t>
            </a:r>
            <a:r>
              <a:rPr lang="en-IN" sz="2400" dirty="0"/>
              <a:t> in </a:t>
            </a:r>
            <a:r>
              <a:rPr lang="en-IN" sz="2400" b="1" dirty="0">
                <a:solidFill>
                  <a:srgbClr val="0070C0"/>
                </a:solidFill>
              </a:rPr>
              <a:t>java program </a:t>
            </a:r>
            <a:r>
              <a:rPr lang="en-IN" sz="2400" dirty="0"/>
              <a:t>is called an </a:t>
            </a:r>
            <a:r>
              <a:rPr lang="en-IN" sz="2400" b="1" u="sng" dirty="0">
                <a:solidFill>
                  <a:srgbClr val="00B050"/>
                </a:solidFill>
              </a:rPr>
              <a:t>identifier .</a:t>
            </a:r>
          </a:p>
          <a:p>
            <a:pPr>
              <a:lnSpc>
                <a:spcPct val="90000"/>
              </a:lnSpc>
            </a:pPr>
            <a:endParaRPr lang="en-IN" sz="2400" dirty="0"/>
          </a:p>
          <a:p>
            <a:pPr>
              <a:lnSpc>
                <a:spcPct val="90000"/>
              </a:lnSpc>
            </a:pPr>
            <a:r>
              <a:rPr lang="en-IN" sz="2400" b="1" dirty="0">
                <a:solidFill>
                  <a:srgbClr val="002060"/>
                </a:solidFill>
              </a:rPr>
              <a:t>In other words </a:t>
            </a:r>
            <a:r>
              <a:rPr lang="en-IN" sz="2400" dirty="0"/>
              <a:t>we can say </a:t>
            </a:r>
            <a:r>
              <a:rPr lang="en-IN" sz="2400" b="1" dirty="0">
                <a:solidFill>
                  <a:srgbClr val="7030A0"/>
                </a:solidFill>
              </a:rPr>
              <a:t>words</a:t>
            </a:r>
            <a:r>
              <a:rPr lang="en-IN" sz="2400" dirty="0"/>
              <a:t> used for </a:t>
            </a:r>
            <a:r>
              <a:rPr lang="en-IN" sz="2400" b="1" dirty="0">
                <a:solidFill>
                  <a:srgbClr val="C00000"/>
                </a:solidFill>
              </a:rPr>
              <a:t>identification purposes </a:t>
            </a:r>
            <a:r>
              <a:rPr lang="en-IN" sz="2400" dirty="0"/>
              <a:t>are called </a:t>
            </a:r>
            <a:r>
              <a:rPr lang="en-IN" sz="2400" b="1" dirty="0">
                <a:solidFill>
                  <a:srgbClr val="00B050"/>
                </a:solidFill>
              </a:rPr>
              <a:t>identifiers</a:t>
            </a:r>
            <a:r>
              <a:rPr lang="en-IN" sz="2400" dirty="0">
                <a:solidFill>
                  <a:srgbClr val="00B050"/>
                </a:solidFill>
              </a:rPr>
              <a:t>. </a:t>
            </a:r>
          </a:p>
          <a:p>
            <a:pPr>
              <a:lnSpc>
                <a:spcPct val="90000"/>
              </a:lnSpc>
            </a:pPr>
            <a:endParaRPr lang="en-IN" sz="2400" dirty="0"/>
          </a:p>
          <a:p>
            <a:pPr>
              <a:lnSpc>
                <a:spcPct val="90000"/>
              </a:lnSpc>
            </a:pPr>
            <a:r>
              <a:rPr lang="en-IN" sz="2400" dirty="0"/>
              <a:t>They are used for :</a:t>
            </a:r>
          </a:p>
          <a:p>
            <a:pPr lvl="1">
              <a:lnSpc>
                <a:spcPct val="90000"/>
              </a:lnSpc>
            </a:pPr>
            <a:r>
              <a:rPr lang="en-IN" b="1" dirty="0">
                <a:solidFill>
                  <a:srgbClr val="C00000"/>
                </a:solidFill>
              </a:rPr>
              <a:t>class 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interface</a:t>
            </a:r>
            <a:endParaRPr lang="en-IN" b="1" dirty="0">
              <a:solidFill>
                <a:schemeClr val="accent3">
                  <a:lumMod val="50000"/>
                </a:schemeClr>
              </a:solidFill>
            </a:endParaRPr>
          </a:p>
          <a:p>
            <a:pPr lvl="1">
              <a:lnSpc>
                <a:spcPct val="90000"/>
              </a:lnSpc>
            </a:pPr>
            <a:r>
              <a:rPr lang="en-IN" b="1" dirty="0">
                <a:solidFill>
                  <a:srgbClr val="0070C0"/>
                </a:solidFill>
              </a:rPr>
              <a:t>method </a:t>
            </a:r>
          </a:p>
          <a:p>
            <a:pPr lvl="1">
              <a:lnSpc>
                <a:spcPct val="90000"/>
              </a:lnSpc>
            </a:pP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variable name</a:t>
            </a:r>
            <a:endParaRPr lang="en-IN" dirty="0">
              <a:solidFill>
                <a:schemeClr val="tx1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IN" dirty="0">
                <a:solidFill>
                  <a:schemeClr val="tx1"/>
                </a:solidFill>
              </a:rPr>
              <a:t> </a:t>
            </a:r>
            <a:r>
              <a:rPr lang="en-IN" b="1" dirty="0">
                <a:solidFill>
                  <a:srgbClr val="00B050"/>
                </a:solidFill>
              </a:rPr>
              <a:t>label name</a:t>
            </a:r>
            <a:endParaRPr lang="en-IN" dirty="0">
              <a:solidFill>
                <a:srgbClr val="00B05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en-US" b="1" dirty="0">
                <a:solidFill>
                  <a:srgbClr val="002060"/>
                </a:solidFill>
              </a:rPr>
              <a:t>package name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Popular Interview Question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IN" sz="2400" b="1" dirty="0"/>
              <a:t>13 In </a:t>
            </a:r>
            <a:r>
              <a:rPr lang="en-IN" sz="2400" b="1" dirty="0">
                <a:solidFill>
                  <a:srgbClr val="0070C0"/>
                </a:solidFill>
              </a:rPr>
              <a:t>Java</a:t>
            </a:r>
            <a:r>
              <a:rPr lang="en-IN" sz="2400" b="1" dirty="0"/>
              <a:t>, the word </a:t>
            </a:r>
            <a:r>
              <a:rPr lang="en-IN" sz="2400" b="1" dirty="0">
                <a:solidFill>
                  <a:srgbClr val="00B050"/>
                </a:solidFill>
              </a:rPr>
              <a:t>true</a:t>
            </a:r>
            <a:r>
              <a:rPr lang="en-IN" sz="2400" b="1" dirty="0"/>
              <a:t> is ................</a:t>
            </a:r>
          </a:p>
          <a:p>
            <a:pPr fontAlgn="base">
              <a:buNone/>
            </a:pPr>
            <a:endParaRPr lang="en-IN" sz="2400" dirty="0"/>
          </a:p>
          <a:p>
            <a:pPr fontAlgn="base">
              <a:buNone/>
            </a:pPr>
            <a:endParaRPr lang="en-IN" sz="2400" dirty="0"/>
          </a:p>
          <a:p>
            <a:pPr fontAlgn="base">
              <a:buNone/>
            </a:pPr>
            <a:r>
              <a:rPr lang="en-IN" sz="2400" dirty="0"/>
              <a:t>A. keyword</a:t>
            </a:r>
          </a:p>
          <a:p>
            <a:pPr fontAlgn="base">
              <a:buNone/>
            </a:pPr>
            <a:r>
              <a:rPr lang="en-IN" sz="2400" dirty="0"/>
              <a:t>B. literal</a:t>
            </a:r>
          </a:p>
          <a:p>
            <a:pPr fontAlgn="base">
              <a:buNone/>
            </a:pPr>
            <a:r>
              <a:rPr lang="en-IN" sz="2400" dirty="0" err="1"/>
              <a:t>C.Same</a:t>
            </a:r>
            <a:r>
              <a:rPr lang="en-IN" sz="2400" dirty="0"/>
              <a:t> as value 1</a:t>
            </a:r>
          </a:p>
          <a:p>
            <a:pPr fontAlgn="base">
              <a:buNone/>
            </a:pPr>
            <a:r>
              <a:rPr lang="en-IN" sz="2400" dirty="0" err="1"/>
              <a:t>D.Same</a:t>
            </a:r>
            <a:r>
              <a:rPr lang="en-IN" sz="2400" dirty="0"/>
              <a:t> as value 0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500034" y="4786322"/>
            <a:ext cx="29464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altLang="en-US" dirty="0"/>
          </a:p>
          <a:p>
            <a:r>
              <a:rPr lang="en-US" sz="2400" b="1" u="sng" dirty="0">
                <a:solidFill>
                  <a:srgbClr val="002060"/>
                </a:solidFill>
              </a:rPr>
              <a:t>Correct Answer: </a:t>
            </a:r>
          </a:p>
          <a:p>
            <a:r>
              <a:rPr lang="en-US" sz="2400" b="1" dirty="0">
                <a:solidFill>
                  <a:srgbClr val="C00000"/>
                </a:solidFill>
              </a:rPr>
              <a:t>B</a:t>
            </a:r>
            <a:endParaRPr lang="en-US" altLang="en-US" sz="2400" b="1" dirty="0">
              <a:solidFill>
                <a:srgbClr val="C00000"/>
              </a:solidFill>
            </a:endParaRPr>
          </a:p>
          <a:p>
            <a:endParaRPr lang="en-US" altLang="en-US" b="1" dirty="0">
              <a:solidFill>
                <a:schemeClr val="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Rules For Identifiers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400" b="1" u="sng" dirty="0"/>
              <a:t>Rule 1</a:t>
            </a:r>
            <a:endParaRPr lang="en-IN" sz="2400" b="1" u="sng" dirty="0"/>
          </a:p>
          <a:p>
            <a:pPr>
              <a:lnSpc>
                <a:spcPct val="90000"/>
              </a:lnSpc>
            </a:pPr>
            <a:endParaRPr lang="en-IN" sz="2400" dirty="0"/>
          </a:p>
          <a:p>
            <a:pPr>
              <a:lnSpc>
                <a:spcPct val="90000"/>
              </a:lnSpc>
            </a:pPr>
            <a:r>
              <a:rPr lang="en-IN" sz="2400" dirty="0"/>
              <a:t>The </a:t>
            </a:r>
            <a:r>
              <a:rPr lang="en-IN" sz="2400" b="1" dirty="0">
                <a:solidFill>
                  <a:srgbClr val="7030A0"/>
                </a:solidFill>
              </a:rPr>
              <a:t>only allowed characters </a:t>
            </a:r>
            <a:r>
              <a:rPr lang="en-IN" sz="2400" dirty="0"/>
              <a:t>in </a:t>
            </a:r>
            <a:r>
              <a:rPr lang="en-IN" sz="2400" b="1" dirty="0">
                <a:solidFill>
                  <a:srgbClr val="0070C0"/>
                </a:solidFill>
              </a:rPr>
              <a:t>Java</a:t>
            </a:r>
            <a:r>
              <a:rPr lang="en-IN" sz="2400" dirty="0"/>
              <a:t> </a:t>
            </a:r>
            <a:r>
              <a:rPr lang="en-IN" sz="2400" b="1" dirty="0">
                <a:solidFill>
                  <a:srgbClr val="00B050"/>
                </a:solidFill>
              </a:rPr>
              <a:t>identifiers</a:t>
            </a:r>
            <a:r>
              <a:rPr lang="en-IN" sz="2400" dirty="0"/>
              <a:t> are</a:t>
            </a:r>
            <a:r>
              <a:rPr lang="en-IN" sz="2400" b="1" dirty="0"/>
              <a:t> </a:t>
            </a:r>
          </a:p>
          <a:p>
            <a:pPr lvl="1">
              <a:lnSpc>
                <a:spcPct val="90000"/>
              </a:lnSpc>
            </a:pPr>
            <a:endParaRPr lang="en-IN" sz="2400" b="1" dirty="0">
              <a:solidFill>
                <a:schemeClr val="bg1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IN" b="1" dirty="0">
                <a:solidFill>
                  <a:srgbClr val="C00000"/>
                </a:solidFill>
              </a:rPr>
              <a:t>a to z</a:t>
            </a:r>
          </a:p>
          <a:p>
            <a:pPr lvl="1">
              <a:lnSpc>
                <a:spcPct val="90000"/>
              </a:lnSpc>
            </a:pPr>
            <a:r>
              <a:rPr lang="en-IN" b="1" dirty="0">
                <a:solidFill>
                  <a:srgbClr val="0070C0"/>
                </a:solidFill>
              </a:rPr>
              <a:t>A to Z</a:t>
            </a:r>
          </a:p>
          <a:p>
            <a:pPr lvl="1">
              <a:lnSpc>
                <a:spcPct val="90000"/>
              </a:lnSpc>
            </a:pPr>
            <a:r>
              <a:rPr lang="en-IN" b="1" dirty="0">
                <a:solidFill>
                  <a:srgbClr val="7030A0"/>
                </a:solidFill>
              </a:rPr>
              <a:t>0 to 9</a:t>
            </a:r>
          </a:p>
          <a:p>
            <a:pPr lvl="1">
              <a:lnSpc>
                <a:spcPct val="90000"/>
              </a:lnSpc>
            </a:pPr>
            <a:r>
              <a:rPr lang="en-IN" b="1" dirty="0">
                <a:solidFill>
                  <a:srgbClr val="00B050"/>
                </a:solidFill>
              </a:rPr>
              <a:t>$ </a:t>
            </a:r>
          </a:p>
          <a:p>
            <a:pPr lvl="1">
              <a:lnSpc>
                <a:spcPct val="90000"/>
              </a:lnSpc>
            </a:pPr>
            <a:r>
              <a:rPr lang="en-IN" b="1" dirty="0">
                <a:solidFill>
                  <a:srgbClr val="C00000"/>
                </a:solidFill>
              </a:rPr>
              <a:t> 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_(Underscore)</a:t>
            </a:r>
            <a:endParaRPr lang="en-US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Popular Interview Question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400" dirty="0"/>
              <a:t>How many </a:t>
            </a:r>
            <a:r>
              <a:rPr lang="en-US" sz="2400" b="1" dirty="0">
                <a:solidFill>
                  <a:srgbClr val="00B050"/>
                </a:solidFill>
              </a:rPr>
              <a:t>identifiers</a:t>
            </a:r>
            <a:r>
              <a:rPr lang="en-US" sz="2400" dirty="0"/>
              <a:t> are there in the </a:t>
            </a:r>
            <a:r>
              <a:rPr lang="en-US" sz="2400" b="1" dirty="0">
                <a:solidFill>
                  <a:srgbClr val="002060"/>
                </a:solidFill>
              </a:rPr>
              <a:t>following code </a:t>
            </a:r>
            <a:r>
              <a:rPr lang="en-US" sz="2400" dirty="0"/>
              <a:t>?</a:t>
            </a:r>
            <a:endParaRPr lang="en-IN" sz="2400" dirty="0"/>
          </a:p>
          <a:p>
            <a:pPr>
              <a:lnSpc>
                <a:spcPct val="90000"/>
              </a:lnSpc>
              <a:buNone/>
            </a:pPr>
            <a:endParaRPr lang="en-US" sz="2400" dirty="0"/>
          </a:p>
          <a:p>
            <a:pPr>
              <a:lnSpc>
                <a:spcPct val="90000"/>
              </a:lnSpc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class Sample{</a:t>
            </a:r>
          </a:p>
          <a:p>
            <a:pPr>
              <a:lnSpc>
                <a:spcPct val="90000"/>
              </a:lnSpc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public static void main(String []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args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){</a:t>
            </a:r>
          </a:p>
          <a:p>
            <a:pPr>
              <a:lnSpc>
                <a:spcPct val="90000"/>
              </a:lnSpc>
              <a:buNone/>
            </a:pP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 x=10;</a:t>
            </a:r>
          </a:p>
          <a:p>
            <a:pPr>
              <a:lnSpc>
                <a:spcPct val="90000"/>
              </a:lnSpc>
              <a:buNone/>
            </a:pP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(x);</a:t>
            </a:r>
          </a:p>
          <a:p>
            <a:pPr>
              <a:lnSpc>
                <a:spcPct val="90000"/>
              </a:lnSpc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}</a:t>
            </a:r>
          </a:p>
          <a:p>
            <a:pPr>
              <a:lnSpc>
                <a:spcPct val="90000"/>
              </a:lnSpc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}</a:t>
            </a:r>
          </a:p>
          <a:p>
            <a:pPr>
              <a:lnSpc>
                <a:spcPct val="90000"/>
              </a:lnSpc>
              <a:buNone/>
            </a:pPr>
            <a:r>
              <a:rPr lang="en-US" sz="2400" b="1" u="sng" dirty="0">
                <a:solidFill>
                  <a:srgbClr val="002060"/>
                </a:solidFill>
              </a:rPr>
              <a:t>Answer:</a:t>
            </a:r>
            <a:r>
              <a:rPr lang="en-US" sz="2400" dirty="0"/>
              <a:t> </a:t>
            </a:r>
          </a:p>
          <a:p>
            <a:pPr>
              <a:lnSpc>
                <a:spcPct val="90000"/>
              </a:lnSpc>
              <a:buNone/>
            </a:pPr>
            <a:r>
              <a:rPr lang="en-US" sz="2400" b="1" dirty="0">
                <a:solidFill>
                  <a:srgbClr val="C00000"/>
                </a:solidFill>
              </a:rPr>
              <a:t>8</a:t>
            </a:r>
            <a:endParaRPr lang="en-IN" sz="2400" b="1" dirty="0">
              <a:solidFill>
                <a:srgbClr val="C00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Rules For Identifiers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400" b="1" u="sng" dirty="0"/>
              <a:t>Rule 2</a:t>
            </a:r>
            <a:endParaRPr lang="en-IN" sz="2400" b="1" u="sng" dirty="0"/>
          </a:p>
          <a:p>
            <a:pPr>
              <a:lnSpc>
                <a:spcPct val="90000"/>
              </a:lnSpc>
              <a:buNone/>
            </a:pPr>
            <a:r>
              <a:rPr lang="en-IN" sz="2400" b="1" dirty="0">
                <a:solidFill>
                  <a:srgbClr val="00B050"/>
                </a:solidFill>
              </a:rPr>
              <a:t>Identifiers</a:t>
            </a:r>
            <a:r>
              <a:rPr lang="en-IN" sz="2400" dirty="0"/>
              <a:t> </a:t>
            </a:r>
            <a:r>
              <a:rPr lang="en-IN" sz="2400" b="1" dirty="0">
                <a:solidFill>
                  <a:srgbClr val="0070C0"/>
                </a:solidFill>
              </a:rPr>
              <a:t>can't start</a:t>
            </a:r>
            <a:r>
              <a:rPr lang="en-IN" sz="2400" dirty="0"/>
              <a:t> with </a:t>
            </a:r>
            <a:r>
              <a:rPr lang="en-IN" sz="2400" b="1" dirty="0">
                <a:solidFill>
                  <a:srgbClr val="C00000"/>
                </a:solidFill>
              </a:rPr>
              <a:t>digit</a:t>
            </a:r>
            <a:r>
              <a:rPr lang="en-IN" sz="2400" dirty="0"/>
              <a:t> </a:t>
            </a:r>
            <a:r>
              <a:rPr lang="en-IN" sz="2400" b="1" dirty="0"/>
              <a:t>i.e., </a:t>
            </a:r>
            <a:r>
              <a:rPr lang="en-IN" sz="2400" b="1" dirty="0">
                <a:solidFill>
                  <a:srgbClr val="7030A0"/>
                </a:solidFill>
              </a:rPr>
              <a:t>123name</a:t>
            </a:r>
            <a:r>
              <a:rPr lang="en-IN" sz="2400" b="1" dirty="0"/>
              <a:t> is </a:t>
            </a:r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not valid</a:t>
            </a:r>
            <a:r>
              <a:rPr lang="en-IN" sz="2400" b="1" dirty="0"/>
              <a:t>.</a:t>
            </a:r>
          </a:p>
          <a:p>
            <a:pPr>
              <a:lnSpc>
                <a:spcPct val="90000"/>
              </a:lnSpc>
              <a:buNone/>
            </a:pPr>
            <a:endParaRPr lang="en-US" sz="2400" b="1" dirty="0"/>
          </a:p>
          <a:p>
            <a:pPr>
              <a:lnSpc>
                <a:spcPct val="90000"/>
              </a:lnSpc>
              <a:buNone/>
            </a:pPr>
            <a:endParaRPr lang="en-US" sz="2400" b="1" dirty="0"/>
          </a:p>
          <a:p>
            <a:pPr>
              <a:lnSpc>
                <a:spcPct val="90000"/>
              </a:lnSpc>
              <a:buNone/>
            </a:pPr>
            <a:endParaRPr lang="en-US" sz="2400" b="1" u="sng" dirty="0"/>
          </a:p>
          <a:p>
            <a:pPr>
              <a:lnSpc>
                <a:spcPct val="90000"/>
              </a:lnSpc>
              <a:buNone/>
            </a:pPr>
            <a:endParaRPr lang="en-US" sz="2400" b="1" u="sng" dirty="0"/>
          </a:p>
          <a:p>
            <a:pPr>
              <a:lnSpc>
                <a:spcPct val="90000"/>
              </a:lnSpc>
              <a:buNone/>
            </a:pPr>
            <a:r>
              <a:rPr lang="en-US" sz="2400" b="1" u="sng" dirty="0"/>
              <a:t>Rule 3</a:t>
            </a:r>
            <a:endParaRPr lang="en-IN" sz="2400" b="1" u="sng" dirty="0"/>
          </a:p>
          <a:p>
            <a:pPr>
              <a:lnSpc>
                <a:spcPct val="90000"/>
              </a:lnSpc>
              <a:buNone/>
            </a:pPr>
            <a:r>
              <a:rPr lang="en-IN" sz="2400" b="1" dirty="0">
                <a:solidFill>
                  <a:srgbClr val="00B050"/>
                </a:solidFill>
              </a:rPr>
              <a:t>Java identifiers </a:t>
            </a:r>
            <a:r>
              <a:rPr lang="en-IN" sz="2400" dirty="0"/>
              <a:t>are </a:t>
            </a:r>
            <a:r>
              <a:rPr lang="en-IN" sz="2400" b="1" dirty="0">
                <a:solidFill>
                  <a:srgbClr val="7030A0"/>
                </a:solidFill>
              </a:rPr>
              <a:t>case sensitive </a:t>
            </a:r>
            <a:r>
              <a:rPr lang="en-IN" sz="2400" dirty="0"/>
              <a:t>so </a:t>
            </a:r>
            <a:r>
              <a:rPr lang="en-IN" sz="2400" b="1" dirty="0">
                <a:solidFill>
                  <a:srgbClr val="C00000"/>
                </a:solidFill>
              </a:rPr>
              <a:t>name</a:t>
            </a:r>
            <a:r>
              <a:rPr lang="en-IN" sz="2400" b="1" dirty="0"/>
              <a:t>, </a:t>
            </a:r>
            <a:r>
              <a:rPr lang="en-IN" sz="2400" b="1" dirty="0">
                <a:solidFill>
                  <a:srgbClr val="C00000"/>
                </a:solidFill>
              </a:rPr>
              <a:t>Name</a:t>
            </a:r>
            <a:r>
              <a:rPr lang="en-IN" sz="2400" b="1" dirty="0"/>
              <a:t>, </a:t>
            </a:r>
            <a:r>
              <a:rPr lang="en-IN" sz="2400" b="1" dirty="0">
                <a:solidFill>
                  <a:srgbClr val="C00000"/>
                </a:solidFill>
              </a:rPr>
              <a:t>NAME</a:t>
            </a:r>
            <a:r>
              <a:rPr lang="en-IN" sz="2400" dirty="0"/>
              <a:t> all are </a:t>
            </a:r>
          </a:p>
          <a:p>
            <a:pPr>
              <a:lnSpc>
                <a:spcPct val="90000"/>
              </a:lnSpc>
              <a:buNone/>
            </a:pPr>
            <a:r>
              <a:rPr lang="en-IN" sz="2400" b="1" dirty="0">
                <a:solidFill>
                  <a:srgbClr val="0070C0"/>
                </a:solidFill>
              </a:rPr>
              <a:t>different variable names</a:t>
            </a:r>
            <a:r>
              <a:rPr lang="en-IN" sz="2400" dirty="0"/>
              <a:t>.</a:t>
            </a:r>
            <a:endParaRPr lang="en-US" altLang="en-US" sz="24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Rules For Identifiers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u="sng" dirty="0"/>
              <a:t>Rule 4</a:t>
            </a:r>
            <a:endParaRPr lang="en-IN" sz="2400" b="1" u="sng" dirty="0"/>
          </a:p>
          <a:p>
            <a:pPr>
              <a:buNone/>
            </a:pPr>
            <a:r>
              <a:rPr lang="en-IN" sz="2400" dirty="0"/>
              <a:t>There is </a:t>
            </a:r>
            <a:r>
              <a:rPr lang="en-IN" sz="2400" b="1" dirty="0">
                <a:solidFill>
                  <a:srgbClr val="0070C0"/>
                </a:solidFill>
              </a:rPr>
              <a:t>no length limit </a:t>
            </a:r>
            <a:r>
              <a:rPr lang="en-IN" sz="2400" dirty="0"/>
              <a:t>for </a:t>
            </a:r>
            <a:r>
              <a:rPr lang="en-IN" sz="2400" b="1" dirty="0">
                <a:solidFill>
                  <a:srgbClr val="00B050"/>
                </a:solidFill>
              </a:rPr>
              <a:t>java identifiers </a:t>
            </a:r>
            <a:r>
              <a:rPr lang="en-IN" sz="2400" dirty="0"/>
              <a:t>but it is </a:t>
            </a:r>
            <a:r>
              <a:rPr lang="en-IN" sz="2400" b="1" dirty="0">
                <a:solidFill>
                  <a:srgbClr val="C00000"/>
                </a:solidFill>
              </a:rPr>
              <a:t>not </a:t>
            </a:r>
          </a:p>
          <a:p>
            <a:pPr>
              <a:buNone/>
            </a:pPr>
            <a:r>
              <a:rPr lang="en-IN" sz="2400" b="1" dirty="0">
                <a:solidFill>
                  <a:srgbClr val="C00000"/>
                </a:solidFill>
              </a:rPr>
              <a:t>recommended</a:t>
            </a:r>
            <a:r>
              <a:rPr lang="en-IN" sz="2400" dirty="0"/>
              <a:t> to take </a:t>
            </a:r>
            <a:r>
              <a:rPr lang="en-IN" sz="2400" b="1" dirty="0">
                <a:solidFill>
                  <a:srgbClr val="7030A0"/>
                </a:solidFill>
              </a:rPr>
              <a:t>too lengthy </a:t>
            </a:r>
            <a:r>
              <a:rPr lang="en-IN" sz="2400" b="1" dirty="0">
                <a:solidFill>
                  <a:srgbClr val="00B050"/>
                </a:solidFill>
              </a:rPr>
              <a:t>identifiers.</a:t>
            </a:r>
          </a:p>
          <a:p>
            <a:pPr>
              <a:buNone/>
            </a:pPr>
            <a:endParaRPr lang="en-US" sz="2400" b="1" u="sng" dirty="0"/>
          </a:p>
          <a:p>
            <a:pPr>
              <a:buNone/>
            </a:pPr>
            <a:r>
              <a:rPr lang="en-US" sz="2400" b="1" u="sng" dirty="0"/>
              <a:t>Rule 5</a:t>
            </a:r>
            <a:endParaRPr lang="en-IN" sz="2400" b="1" u="sng" dirty="0"/>
          </a:p>
          <a:p>
            <a:pPr>
              <a:buNone/>
            </a:pPr>
            <a:r>
              <a:rPr lang="en-IN" sz="2400" dirty="0"/>
              <a:t>We </a:t>
            </a:r>
            <a:r>
              <a:rPr lang="en-IN" sz="2400" b="1" dirty="0">
                <a:solidFill>
                  <a:srgbClr val="0070C0"/>
                </a:solidFill>
              </a:rPr>
              <a:t>can't use </a:t>
            </a:r>
            <a:r>
              <a:rPr lang="en-IN" sz="2400" b="1" dirty="0">
                <a:solidFill>
                  <a:srgbClr val="7030A0"/>
                </a:solidFill>
              </a:rPr>
              <a:t>reserved words </a:t>
            </a:r>
            <a:r>
              <a:rPr lang="en-IN" sz="2400" dirty="0"/>
              <a:t>as </a:t>
            </a:r>
            <a:r>
              <a:rPr lang="en-IN" sz="2400" b="1" dirty="0">
                <a:solidFill>
                  <a:srgbClr val="00B050"/>
                </a:solidFill>
              </a:rPr>
              <a:t>identifiers</a:t>
            </a:r>
            <a:r>
              <a:rPr lang="en-IN" sz="2400" dirty="0"/>
              <a:t> otherwise we </a:t>
            </a:r>
          </a:p>
          <a:p>
            <a:pPr>
              <a:buNone/>
            </a:pPr>
            <a:r>
              <a:rPr lang="en-IN" sz="2400" dirty="0"/>
              <a:t>will get </a:t>
            </a:r>
            <a:r>
              <a:rPr lang="en-IN" sz="2400" b="1" dirty="0">
                <a:solidFill>
                  <a:srgbClr val="C00000"/>
                </a:solidFill>
              </a:rPr>
              <a:t>compilation error</a:t>
            </a:r>
            <a:r>
              <a:rPr lang="en-IN" sz="2400" dirty="0"/>
              <a:t>. i.e., </a:t>
            </a:r>
          </a:p>
          <a:p>
            <a:pPr>
              <a:buNone/>
            </a:pP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 if = 20; </a:t>
            </a:r>
          </a:p>
          <a:p>
            <a:pPr>
              <a:buNone/>
            </a:pPr>
            <a:r>
              <a:rPr lang="en-IN" sz="2400" dirty="0"/>
              <a:t>Here we will get </a:t>
            </a:r>
            <a:r>
              <a:rPr lang="en-IN" sz="2400" b="1" dirty="0">
                <a:solidFill>
                  <a:srgbClr val="C00000"/>
                </a:solidFill>
              </a:rPr>
              <a:t>compilation error.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Popular Interview Question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/>
              <a:t>Will this </a:t>
            </a:r>
            <a:r>
              <a:rPr lang="en-US" sz="2400" b="1" dirty="0">
                <a:solidFill>
                  <a:srgbClr val="0070C0"/>
                </a:solidFill>
              </a:rPr>
              <a:t>program</a:t>
            </a:r>
            <a:r>
              <a:rPr lang="en-US" sz="2400" dirty="0"/>
              <a:t>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compile </a:t>
            </a:r>
            <a:r>
              <a:rPr lang="en-US" sz="2400" dirty="0"/>
              <a:t>and </a:t>
            </a:r>
            <a:r>
              <a:rPr lang="en-US" sz="2400" b="1" dirty="0">
                <a:solidFill>
                  <a:srgbClr val="7030A0"/>
                </a:solidFill>
              </a:rPr>
              <a:t>run </a:t>
            </a:r>
            <a:r>
              <a:rPr lang="en-US" sz="2400" dirty="0"/>
              <a:t>?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class Test{</a:t>
            </a:r>
          </a:p>
          <a:p>
            <a:pPr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public static void main(String []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args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){</a:t>
            </a:r>
          </a:p>
          <a:p>
            <a:pPr>
              <a:buNone/>
            </a:pP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 String = 10;</a:t>
            </a:r>
          </a:p>
          <a:p>
            <a:pPr>
              <a:buNone/>
            </a:pP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(String);</a:t>
            </a:r>
          </a:p>
          <a:p>
            <a:pPr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}</a:t>
            </a:r>
          </a:p>
          <a:p>
            <a:pPr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}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b="1" u="sng" dirty="0">
                <a:solidFill>
                  <a:srgbClr val="002060"/>
                </a:solidFill>
              </a:rPr>
              <a:t>Answer : </a:t>
            </a:r>
          </a:p>
          <a:p>
            <a:pPr>
              <a:buNone/>
            </a:pPr>
            <a:r>
              <a:rPr lang="en-US" sz="2400" b="1" dirty="0">
                <a:solidFill>
                  <a:srgbClr val="C00000"/>
                </a:solidFill>
              </a:rPr>
              <a:t>Yes</a:t>
            </a:r>
          </a:p>
          <a:p>
            <a:pPr>
              <a:buNone/>
            </a:pPr>
            <a:endParaRPr lang="en-US" sz="2400" u="sng" dirty="0">
              <a:solidFill>
                <a:schemeClr val="bg1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Rules For Identifiers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u="sng" dirty="0"/>
              <a:t>Rule 6</a:t>
            </a:r>
          </a:p>
          <a:p>
            <a:pPr>
              <a:buNone/>
            </a:pPr>
            <a:r>
              <a:rPr lang="en-IN" sz="2400" dirty="0"/>
              <a:t>All </a:t>
            </a:r>
            <a:r>
              <a:rPr lang="en-IN" sz="2400" b="1" dirty="0">
                <a:solidFill>
                  <a:srgbClr val="0070C0"/>
                </a:solidFill>
              </a:rPr>
              <a:t>predefined java class names </a:t>
            </a:r>
            <a:r>
              <a:rPr lang="en-IN" sz="2400" dirty="0"/>
              <a:t>and </a:t>
            </a:r>
            <a:r>
              <a:rPr lang="en-IN" sz="2400" b="1" dirty="0">
                <a:solidFill>
                  <a:srgbClr val="C00000"/>
                </a:solidFill>
              </a:rPr>
              <a:t>interface names </a:t>
            </a:r>
            <a:r>
              <a:rPr lang="en-IN" sz="2400" dirty="0"/>
              <a:t>can be </a:t>
            </a:r>
          </a:p>
          <a:p>
            <a:pPr>
              <a:buNone/>
            </a:pPr>
            <a:r>
              <a:rPr lang="en-IN" sz="2400" dirty="0"/>
              <a:t>used as </a:t>
            </a:r>
            <a:r>
              <a:rPr lang="en-IN" sz="2400" b="1" dirty="0">
                <a:solidFill>
                  <a:srgbClr val="00B050"/>
                </a:solidFill>
              </a:rPr>
              <a:t>identifiers</a:t>
            </a:r>
            <a:r>
              <a:rPr lang="en-IN" sz="2400" dirty="0"/>
              <a:t>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orbel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4979</TotalTime>
  <Words>1444</Words>
  <Application>Microsoft Office PowerPoint</Application>
  <PresentationFormat>On-screen Show (4:3)</PresentationFormat>
  <Paragraphs>321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Consolas</vt:lpstr>
      <vt:lpstr>Corbel</vt:lpstr>
      <vt:lpstr>Wingdings</vt:lpstr>
      <vt:lpstr>Wingdings 2</vt:lpstr>
      <vt:lpstr>Civic</vt:lpstr>
      <vt:lpstr>PowerPoint Presentation</vt:lpstr>
      <vt:lpstr>Today’s Agenda</vt:lpstr>
      <vt:lpstr>What Are Identifiers ?</vt:lpstr>
      <vt:lpstr>Rules For Identifiers</vt:lpstr>
      <vt:lpstr>Popular Interview Question</vt:lpstr>
      <vt:lpstr>Rules For Identifiers</vt:lpstr>
      <vt:lpstr>Rules For Identifiers</vt:lpstr>
      <vt:lpstr>Popular Interview Question</vt:lpstr>
      <vt:lpstr>Rules For Identifiers</vt:lpstr>
      <vt:lpstr>Popular Interview Question</vt:lpstr>
      <vt:lpstr>Popular Interview Question</vt:lpstr>
      <vt:lpstr>Popular Interview Question</vt:lpstr>
      <vt:lpstr>What Are Reserved Words ?</vt:lpstr>
      <vt:lpstr>What Are Reserved Words ?</vt:lpstr>
      <vt:lpstr>Important Points</vt:lpstr>
      <vt:lpstr>How To Check Keyword ?</vt:lpstr>
      <vt:lpstr>How To Check Keyword ?</vt:lpstr>
      <vt:lpstr>Popular Interview Question</vt:lpstr>
      <vt:lpstr>Popular Interview Question</vt:lpstr>
      <vt:lpstr>Popular Interview Question</vt:lpstr>
      <vt:lpstr>Popular Interview Question</vt:lpstr>
      <vt:lpstr>Popular Interview Question</vt:lpstr>
      <vt:lpstr>Popular Interview Question</vt:lpstr>
      <vt:lpstr>Popular Interview Question</vt:lpstr>
      <vt:lpstr>Popular Interview Question</vt:lpstr>
      <vt:lpstr>Popular Interview Question</vt:lpstr>
      <vt:lpstr>Popular Interview Question</vt:lpstr>
      <vt:lpstr>Popular Interview Question</vt:lpstr>
      <vt:lpstr>Popular Interview Question</vt:lpstr>
      <vt:lpstr>Popular Interview Question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sachin kapoor</cp:lastModifiedBy>
  <cp:revision>461</cp:revision>
  <dcterms:created xsi:type="dcterms:W3CDTF">2015-12-21T13:46:48Z</dcterms:created>
  <dcterms:modified xsi:type="dcterms:W3CDTF">2021-09-24T07:12:16Z</dcterms:modified>
</cp:coreProperties>
</file>