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99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7" r:id="rId13"/>
    <p:sldId id="598" r:id="rId14"/>
    <p:sldId id="562" r:id="rId15"/>
    <p:sldId id="599" r:id="rId16"/>
    <p:sldId id="575" r:id="rId17"/>
    <p:sldId id="600" r:id="rId18"/>
    <p:sldId id="601" r:id="rId19"/>
    <p:sldId id="602" r:id="rId20"/>
    <p:sldId id="603" r:id="rId21"/>
    <p:sldId id="604" r:id="rId22"/>
    <p:sldId id="6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AD73A1E-601C-4AB1-94EC-D533865402CD}"/>
    <pc:docChg chg="custSel delSld modSld">
      <pc:chgData name="Sharma Computer Academy" userId="08476b32c11f4418" providerId="LiveId" clId="{CAD73A1E-601C-4AB1-94EC-D533865402CD}" dt="2021-09-25T19:36:29.481" v="6" actId="115"/>
      <pc:docMkLst>
        <pc:docMk/>
      </pc:docMkLst>
      <pc:sldChg chg="modSp mod">
        <pc:chgData name="Sharma Computer Academy" userId="08476b32c11f4418" providerId="LiveId" clId="{CAD73A1E-601C-4AB1-94EC-D533865402CD}" dt="2021-09-19T06:42:46.866" v="5" actId="27636"/>
        <pc:sldMkLst>
          <pc:docMk/>
          <pc:sldMk cId="0" sldId="256"/>
        </pc:sldMkLst>
        <pc:spChg chg="mod">
          <ac:chgData name="Sharma Computer Academy" userId="08476b32c11f4418" providerId="LiveId" clId="{CAD73A1E-601C-4AB1-94EC-D533865402CD}" dt="2021-09-19T06:42:46.866" v="5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CAD73A1E-601C-4AB1-94EC-D533865402CD}" dt="2021-09-18T20:17:10.902" v="3" actId="27636"/>
        <pc:sldMkLst>
          <pc:docMk/>
          <pc:sldMk cId="0" sldId="257"/>
        </pc:sldMkLst>
        <pc:spChg chg="mod">
          <ac:chgData name="Sharma Computer Academy" userId="08476b32c11f4418" providerId="LiveId" clId="{CAD73A1E-601C-4AB1-94EC-D533865402CD}" dt="2021-09-18T20:17:10.902" v="3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AD73A1E-601C-4AB1-94EC-D533865402CD}" dt="2021-09-25T19:36:29.481" v="6" actId="115"/>
        <pc:sldMkLst>
          <pc:docMk/>
          <pc:sldMk cId="0" sldId="399"/>
        </pc:sldMkLst>
        <pc:spChg chg="mod">
          <ac:chgData name="Sharma Computer Academy" userId="08476b32c11f4418" providerId="LiveId" clId="{CAD73A1E-601C-4AB1-94EC-D533865402CD}" dt="2021-09-25T19:36:29.481" v="6" actId="115"/>
          <ac:spMkLst>
            <pc:docMk/>
            <pc:sldMk cId="0" sldId="39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576"/>
        </pc:sldMkLst>
      </pc:sldChg>
      <pc:sldChg chg="del">
        <pc:chgData name="Sharma Computer Academy" userId="08476b32c11f4418" providerId="LiveId" clId="{CAD73A1E-601C-4AB1-94EC-D533865402CD}" dt="2021-09-18T20:13:17.077" v="0" actId="47"/>
        <pc:sldMkLst>
          <pc:docMk/>
          <pc:sldMk cId="0" sldId="596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06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07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08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09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0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1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2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3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4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5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6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7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8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19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20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21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22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23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24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25"/>
        </pc:sldMkLst>
      </pc:sldChg>
      <pc:sldChg chg="del">
        <pc:chgData name="Sharma Computer Academy" userId="08476b32c11f4418" providerId="LiveId" clId="{CAD73A1E-601C-4AB1-94EC-D533865402CD}" dt="2021-09-18T20:17:00.201" v="1" actId="47"/>
        <pc:sldMkLst>
          <pc:docMk/>
          <pc:sldMk cId="0" sldId="6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002060"/>
                </a:solidFill>
              </a:rPr>
              <a:t>JAVA INTERVIEW module</a:t>
            </a:r>
          </a:p>
          <a:p>
            <a:r>
              <a:rPr lang="en-US" sz="4400">
                <a:solidFill>
                  <a:srgbClr val="FF0000"/>
                </a:solidFill>
              </a:rPr>
              <a:t>Lecture </a:t>
            </a:r>
            <a:r>
              <a:rPr lang="en-US" sz="4400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Default Package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0070C0"/>
                </a:solidFill>
              </a:rPr>
              <a:t>Whenever</a:t>
            </a:r>
            <a:r>
              <a:rPr lang="en-US" altLang="en-US" sz="2400" dirty="0"/>
              <a:t> we </a:t>
            </a:r>
            <a:r>
              <a:rPr lang="en-US" altLang="en-US" sz="2400" b="1" dirty="0">
                <a:solidFill>
                  <a:srgbClr val="00B050"/>
                </a:solidFill>
              </a:rPr>
              <a:t>write</a:t>
            </a:r>
            <a:r>
              <a:rPr lang="en-US" altLang="en-US" sz="2400" dirty="0"/>
              <a:t> a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Java code </a:t>
            </a:r>
            <a:r>
              <a:rPr lang="en-US" altLang="en-US" sz="2400" b="1" dirty="0">
                <a:solidFill>
                  <a:srgbClr val="002060"/>
                </a:solidFill>
              </a:rPr>
              <a:t>without</a:t>
            </a:r>
            <a:r>
              <a:rPr lang="en-US" altLang="en-US" sz="2400" dirty="0"/>
              <a:t> the </a:t>
            </a:r>
            <a:r>
              <a:rPr lang="en-US" altLang="en-US" sz="2400" b="1" dirty="0">
                <a:solidFill>
                  <a:srgbClr val="7030A0"/>
                </a:solidFill>
              </a:rPr>
              <a:t>package</a:t>
            </a:r>
            <a:r>
              <a:rPr lang="en-US" altLang="en-US" sz="2400" dirty="0"/>
              <a:t> keyword , it </a:t>
            </a:r>
            <a:r>
              <a:rPr lang="en-US" altLang="en-US" sz="2400" b="1" dirty="0">
                <a:solidFill>
                  <a:srgbClr val="C00000"/>
                </a:solidFill>
              </a:rPr>
              <a:t>goes </a:t>
            </a:r>
            <a:r>
              <a:rPr lang="en-US" altLang="en-US" sz="2400" dirty="0"/>
              <a:t>to the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default package.</a:t>
            </a:r>
          </a:p>
          <a:p>
            <a:pPr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So if a </a:t>
            </a:r>
            <a:r>
              <a:rPr lang="en-US" altLang="en-US" sz="2400" b="1" dirty="0">
                <a:solidFill>
                  <a:srgbClr val="00B050"/>
                </a:solidFill>
              </a:rPr>
              <a:t>programs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omits</a:t>
            </a:r>
            <a:r>
              <a:rPr lang="en-US" altLang="en-US" sz="2400" dirty="0"/>
              <a:t> the </a:t>
            </a:r>
            <a:r>
              <a:rPr lang="en-US" altLang="en-US" sz="2400" b="1" dirty="0">
                <a:solidFill>
                  <a:srgbClr val="7030A0"/>
                </a:solidFill>
              </a:rPr>
              <a:t>package</a:t>
            </a:r>
            <a:r>
              <a:rPr lang="en-US" altLang="en-US" sz="2400" dirty="0"/>
              <a:t> name then </a:t>
            </a:r>
            <a:r>
              <a:rPr lang="en-US" altLang="en-US" sz="2400" b="1" dirty="0">
                <a:solidFill>
                  <a:srgbClr val="0070C0"/>
                </a:solidFill>
              </a:rPr>
              <a:t>Java</a:t>
            </a:r>
            <a:r>
              <a:rPr lang="en-US" altLang="en-US" sz="2400" dirty="0"/>
              <a:t> creates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something</a:t>
            </a:r>
            <a:r>
              <a:rPr lang="en-US" altLang="en-US" sz="2400" dirty="0"/>
              <a:t> which it </a:t>
            </a:r>
            <a:r>
              <a:rPr lang="en-US" altLang="en-US" sz="2400" b="1" dirty="0">
                <a:solidFill>
                  <a:srgbClr val="7030A0"/>
                </a:solidFill>
              </a:rPr>
              <a:t>calls</a:t>
            </a:r>
            <a:r>
              <a:rPr lang="en-US" altLang="en-US" sz="2400" dirty="0"/>
              <a:t> the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default package</a:t>
            </a:r>
            <a:r>
              <a:rPr lang="en-US" altLang="en-US" sz="2400" dirty="0"/>
              <a:t>. </a:t>
            </a:r>
          </a:p>
          <a:p>
            <a:endParaRPr lang="en-US" altLang="en-US" sz="2400" dirty="0"/>
          </a:p>
          <a:p>
            <a:endParaRPr lang="en-US" altLang="en-US" sz="2400" b="1" dirty="0">
              <a:solidFill>
                <a:srgbClr val="00B050"/>
              </a:solidFill>
            </a:endParaRPr>
          </a:p>
          <a:p>
            <a:r>
              <a:rPr lang="en-US" altLang="en-US" sz="2400" b="1" dirty="0">
                <a:solidFill>
                  <a:srgbClr val="00B050"/>
                </a:solidFill>
              </a:rPr>
              <a:t>Oracle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7030A0"/>
                </a:solidFill>
              </a:rPr>
              <a:t>strongly  recommends </a:t>
            </a:r>
            <a:r>
              <a:rPr lang="en-US" altLang="en-US" sz="2400" dirty="0"/>
              <a:t>that we </a:t>
            </a:r>
            <a:r>
              <a:rPr lang="en-US" altLang="en-US" sz="2400" b="1" dirty="0">
                <a:solidFill>
                  <a:srgbClr val="002060"/>
                </a:solidFill>
              </a:rPr>
              <a:t>do not use </a:t>
            </a:r>
            <a:r>
              <a:rPr lang="en-US" altLang="en-US" sz="2400" dirty="0"/>
              <a:t>the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default package</a:t>
            </a:r>
            <a:r>
              <a:rPr lang="en-US" altLang="en-US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Other Points About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They are </a:t>
            </a:r>
            <a:r>
              <a:rPr lang="en-US" sz="2400" b="1" dirty="0">
                <a:solidFill>
                  <a:srgbClr val="0070C0"/>
                </a:solidFill>
              </a:rPr>
              <a:t>optional.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They are </a:t>
            </a:r>
            <a:r>
              <a:rPr lang="en-US" sz="2400" b="1" dirty="0">
                <a:solidFill>
                  <a:srgbClr val="C00000"/>
                </a:solidFill>
              </a:rPr>
              <a:t>limited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one per source file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7030A0"/>
                </a:solidFill>
              </a:rPr>
              <a:t>Standard coding convention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package statements </a:t>
            </a:r>
            <a:r>
              <a:rPr lang="en-US" sz="2400" dirty="0"/>
              <a:t>reverses the </a:t>
            </a:r>
            <a:r>
              <a:rPr lang="en-US" sz="2400" b="1" dirty="0">
                <a:solidFill>
                  <a:srgbClr val="002060"/>
                </a:solidFill>
              </a:rPr>
              <a:t>domain name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organization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group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creating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package. 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2060"/>
                </a:solidFill>
              </a:rPr>
              <a:t>For example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rgbClr val="C00000"/>
                </a:solidFill>
              </a:rPr>
              <a:t>package</a:t>
            </a:r>
            <a:r>
              <a:rPr lang="en-US" sz="2400" dirty="0"/>
              <a:t> </a:t>
            </a:r>
            <a:r>
              <a:rPr lang="en-US" altLang="en-US" sz="2400" b="1" dirty="0" err="1">
                <a:solidFill>
                  <a:srgbClr val="7030A0"/>
                </a:solidFill>
              </a:rPr>
              <a:t>in.scabhopal.example</a:t>
            </a:r>
            <a:r>
              <a:rPr lang="en-US" altLang="en-US" sz="2400" b="1" dirty="0"/>
              <a:t>.</a:t>
            </a:r>
            <a:endParaRPr lang="en-US" sz="2400" b="1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7030A0"/>
                </a:solidFill>
              </a:rPr>
              <a:t>Package name </a:t>
            </a:r>
            <a:r>
              <a:rPr lang="en-US" sz="2400" dirty="0"/>
              <a:t>should be in </a:t>
            </a:r>
            <a:r>
              <a:rPr lang="en-US" sz="2400" b="1" dirty="0">
                <a:solidFill>
                  <a:srgbClr val="C00000"/>
                </a:solidFill>
              </a:rPr>
              <a:t>lowercase </a:t>
            </a:r>
            <a:r>
              <a:rPr lang="en-US" sz="2400" dirty="0"/>
              <a:t>letters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rgbClr val="002060"/>
                </a:solidFill>
              </a:rPr>
              <a:t>For example</a:t>
            </a:r>
            <a:r>
              <a:rPr lang="en-US" sz="2400" dirty="0"/>
              <a:t>, the package </a:t>
            </a:r>
            <a:r>
              <a:rPr lang="en-US" sz="2400" b="1" dirty="0" err="1">
                <a:solidFill>
                  <a:srgbClr val="7030A0"/>
                </a:solidFill>
              </a:rPr>
              <a:t>kapoor.sachin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import Statement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</a:t>
            </a:r>
            <a:r>
              <a:rPr lang="en-US" altLang="en-US" sz="2400" b="1" dirty="0">
                <a:solidFill>
                  <a:srgbClr val="0070C0"/>
                </a:solidFill>
              </a:rPr>
              <a:t>ake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altLang="en-US" sz="2400" b="1" dirty="0">
                <a:solidFill>
                  <a:srgbClr val="0070C0"/>
                </a:solidFill>
              </a:rPr>
              <a:t> it possible </a:t>
            </a:r>
            <a:r>
              <a:rPr lang="en-US" altLang="en-US" sz="2400" dirty="0"/>
              <a:t>to </a:t>
            </a:r>
            <a:r>
              <a:rPr lang="en-US" altLang="en-US" sz="2400" b="1" dirty="0">
                <a:solidFill>
                  <a:srgbClr val="002060"/>
                </a:solidFill>
              </a:rPr>
              <a:t>abbreviate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references</a:t>
            </a:r>
            <a:r>
              <a:rPr lang="en-US" altLang="en-US" sz="2400" dirty="0"/>
              <a:t> to </a:t>
            </a:r>
            <a:r>
              <a:rPr lang="en-US" altLang="en-US" sz="2400" b="1" dirty="0">
                <a:solidFill>
                  <a:srgbClr val="00B050"/>
                </a:solidFill>
              </a:rPr>
              <a:t>data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7030A0"/>
                </a:solidFill>
              </a:rPr>
              <a:t>methods </a:t>
            </a:r>
            <a:r>
              <a:rPr lang="en-US" altLang="en-US" sz="2400" dirty="0"/>
              <a:t>in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other packages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Can be used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3 ways</a:t>
            </a:r>
            <a:r>
              <a:rPr lang="en-US" sz="2400" dirty="0"/>
              <a:t>: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</a:rPr>
              <a:t>Implicit:  </a:t>
            </a:r>
            <a:r>
              <a:rPr lang="en-US" sz="2400" b="1" dirty="0">
                <a:solidFill>
                  <a:schemeClr val="tx1"/>
                </a:solidFill>
              </a:rPr>
              <a:t>	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java.util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 lvl="1"/>
            <a:r>
              <a:rPr lang="en-US" sz="2400" b="1" dirty="0">
                <a:solidFill>
                  <a:srgbClr val="002060"/>
                </a:solidFill>
              </a:rPr>
              <a:t>Explicit:	</a:t>
            </a:r>
            <a:r>
              <a:rPr lang="en-US" sz="2400" b="1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java.util.Scanner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en-US" sz="2400" b="1" dirty="0"/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Another way </a:t>
            </a:r>
            <a:r>
              <a:rPr lang="en-US" sz="2400" dirty="0"/>
              <a:t>is to use </a:t>
            </a:r>
            <a:r>
              <a:rPr lang="en-US" sz="2400" b="1" dirty="0">
                <a:solidFill>
                  <a:srgbClr val="7030A0"/>
                </a:solidFill>
              </a:rPr>
              <a:t>fully qualified naming 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java.util.Scanner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kb=new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java.util.Scanner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System.in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Static Import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Static import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 allows to </a:t>
            </a:r>
            <a:r>
              <a:rPr lang="en-US" sz="2400" b="1" dirty="0">
                <a:solidFill>
                  <a:srgbClr val="C00000"/>
                </a:solidFill>
              </a:rPr>
              <a:t>import static members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2060"/>
                </a:solidFill>
              </a:rPr>
              <a:t>class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use them</a:t>
            </a:r>
            <a:r>
              <a:rPr lang="en-US" sz="2400" dirty="0"/>
              <a:t>, as if they are </a:t>
            </a:r>
            <a:r>
              <a:rPr lang="en-US" sz="2400" b="1" dirty="0">
                <a:solidFill>
                  <a:srgbClr val="002060"/>
                </a:solidFill>
              </a:rPr>
              <a:t>declared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7030A0"/>
                </a:solidFill>
              </a:rPr>
              <a:t>same class.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Static import </a:t>
            </a:r>
            <a:r>
              <a:rPr lang="en-US" sz="2400" dirty="0"/>
              <a:t>was </a:t>
            </a:r>
            <a:r>
              <a:rPr lang="en-US" sz="2400" b="1" dirty="0">
                <a:solidFill>
                  <a:srgbClr val="00B050"/>
                </a:solidFill>
              </a:rPr>
              <a:t>introduced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Java 5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u="sng" dirty="0">
                <a:solidFill>
                  <a:srgbClr val="C00000"/>
                </a:solidFill>
              </a:rPr>
              <a:t>General syntax: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</a:rPr>
              <a:t>import static &lt;</a:t>
            </a:r>
            <a:r>
              <a:rPr lang="en-US" sz="2000" b="1" dirty="0" err="1">
                <a:solidFill>
                  <a:srgbClr val="0070C0"/>
                </a:solidFill>
              </a:rPr>
              <a:t>package_name</a:t>
            </a:r>
            <a:r>
              <a:rPr lang="en-US" sz="2000" b="1" dirty="0">
                <a:solidFill>
                  <a:srgbClr val="0070C0"/>
                </a:solidFill>
              </a:rPr>
              <a:t>&gt;.&lt;</a:t>
            </a:r>
            <a:r>
              <a:rPr lang="en-US" sz="2000" b="1" dirty="0" err="1">
                <a:solidFill>
                  <a:srgbClr val="0070C0"/>
                </a:solidFill>
              </a:rPr>
              <a:t>class_name</a:t>
            </a:r>
            <a:r>
              <a:rPr lang="en-US" sz="2000" b="1" dirty="0">
                <a:solidFill>
                  <a:srgbClr val="0070C0"/>
                </a:solidFill>
              </a:rPr>
              <a:t>&gt;.&lt;name of static member&gt;; </a:t>
            </a:r>
          </a:p>
          <a:p>
            <a:pPr>
              <a:buNone/>
            </a:pPr>
            <a:endParaRPr lang="en-US" sz="2400" i="1" dirty="0"/>
          </a:p>
          <a:p>
            <a:pPr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java.lang.Math.PI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Import Statement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package test;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0070C0"/>
                </a:solidFill>
              </a:rPr>
              <a:t>import static </a:t>
            </a:r>
            <a:r>
              <a:rPr lang="en-US" altLang="en-US" sz="2400" b="1" dirty="0" err="1">
                <a:solidFill>
                  <a:srgbClr val="0070C0"/>
                </a:solidFill>
              </a:rPr>
              <a:t>java.lang.Integer.MAX_VALUE</a:t>
            </a:r>
            <a:r>
              <a:rPr lang="en-US" altLang="en-US" sz="2400" b="1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altLang="en-US" sz="2400" b="1" dirty="0">
                <a:solidFill>
                  <a:srgbClr val="0070C0"/>
                </a:solidFill>
              </a:rPr>
              <a:t>import static </a:t>
            </a:r>
            <a:r>
              <a:rPr lang="en-US" altLang="en-US" sz="2400" b="1" dirty="0" err="1">
                <a:solidFill>
                  <a:srgbClr val="0070C0"/>
                </a:solidFill>
              </a:rPr>
              <a:t>java.lang.Integer.MIN_VALUE</a:t>
            </a:r>
            <a:r>
              <a:rPr lang="en-US" altLang="en-US" sz="2400" b="1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StaticImportExample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{</a:t>
            </a:r>
          </a:p>
          <a:p>
            <a:endParaRPr lang="en-US" alt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   public static void main(String 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[]) {</a:t>
            </a: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ystem.out.println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("Maximum value of 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variable in Java without " +  </a:t>
            </a: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                           "static import : "  + </a:t>
            </a:r>
            <a:r>
              <a:rPr lang="en-US" altLang="en-US" sz="2400" b="1" dirty="0" err="1">
                <a:solidFill>
                  <a:srgbClr val="002060"/>
                </a:solidFill>
              </a:rPr>
              <a:t>Integer.MAX_VALUE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alt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ystem.out.println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("Minimum value of 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variable in Java without " +</a:t>
            </a: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                           static import : " + </a:t>
            </a:r>
            <a:r>
              <a:rPr lang="en-US" altLang="en-US" sz="2400" b="1" dirty="0" err="1">
                <a:solidFill>
                  <a:srgbClr val="002060"/>
                </a:solidFill>
              </a:rPr>
              <a:t>Integer.MIN_VALUE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("Maximum value of 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variable using " +</a:t>
            </a: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                           static import : " + </a:t>
            </a:r>
            <a:r>
              <a:rPr lang="en-US" altLang="en-US" sz="2400" b="1" dirty="0">
                <a:solidFill>
                  <a:srgbClr val="0070C0"/>
                </a:solidFill>
              </a:rPr>
              <a:t>MAX_VALUE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("Minimum value of 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variable using" +</a:t>
            </a: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                           static import : " + </a:t>
            </a:r>
            <a:r>
              <a:rPr lang="en-US" altLang="en-US" sz="2400" b="1" dirty="0">
                <a:solidFill>
                  <a:srgbClr val="0070C0"/>
                </a:solidFill>
              </a:rPr>
              <a:t>MIN_VALUE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   }</a:t>
            </a:r>
          </a:p>
          <a:p>
            <a:pPr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Output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042" y="2714620"/>
            <a:ext cx="826053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>
                <a:solidFill>
                  <a:srgbClr val="C00000"/>
                </a:solidFill>
              </a:rPr>
              <a:t>The Output:</a:t>
            </a:r>
          </a:p>
          <a:p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Maximum value of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variable in Java without static import : 2147483647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Minimum value of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variable in Java without static import : -2147483648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Maximum value of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variable using static import : 2147483647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Minimum value of </a:t>
            </a:r>
            <a:r>
              <a:rPr lang="en-US" sz="2000" b="1" dirty="0" err="1">
                <a:solidFill>
                  <a:srgbClr val="002060"/>
                </a:solidFill>
              </a:rPr>
              <a:t>int</a:t>
            </a:r>
            <a:r>
              <a:rPr lang="en-US" sz="2000" b="1" dirty="0">
                <a:solidFill>
                  <a:srgbClr val="002060"/>
                </a:solidFill>
              </a:rPr>
              <a:t> variable using static import : -2147483648</a:t>
            </a:r>
          </a:p>
          <a:p>
            <a:endParaRPr lang="en-IN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1</a:t>
            </a:r>
            <a:r>
              <a:rPr lang="en-US" altLang="en-US" sz="2400" b="1" dirty="0"/>
              <a:t>. Given: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java.lang.Long.MAX_VALUE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java.lang.Integer.MAX_VALUE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StaticImp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altLang="en-US" sz="2400" b="1" dirty="0"/>
              <a:t> </a:t>
            </a:r>
          </a:p>
          <a:p>
            <a:pPr>
              <a:buNone/>
            </a:pPr>
            <a:r>
              <a:rPr lang="en-US" altLang="en-US" sz="2000" b="1" dirty="0"/>
              <a:t>What is the result?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9223372036854775807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2147483647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Error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Exception</a:t>
            </a:r>
            <a:endParaRPr lang="en-US" altLang="en-US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428736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2</a:t>
            </a:r>
            <a:r>
              <a:rPr lang="en-US" altLang="en-US" sz="2400" b="1" dirty="0"/>
              <a:t>. Given: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import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java.lang.Long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java.lang.Integer.MAX_VALUE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StaticImp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alt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/>
              <a:t>What is the result?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A.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9223372036854775807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2147483647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Error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Exception</a:t>
            </a:r>
            <a:r>
              <a:rPr lang="en-US" alt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428736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3</a:t>
            </a:r>
            <a:r>
              <a:rPr lang="en-US" altLang="en-US" sz="2400" b="1" dirty="0"/>
              <a:t>. Given: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import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java.lang.Long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java.lang.Integer.MAX_VALUE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StaticImp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MAX_VALUE=100;</a:t>
            </a:r>
            <a:endParaRPr lang="en-US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/>
              <a:t>What is the result? </a:t>
            </a:r>
          </a:p>
          <a:p>
            <a:pPr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9223372036854775807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2147483647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100</a:t>
            </a:r>
          </a:p>
          <a:p>
            <a:pPr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Exception</a:t>
            </a:r>
          </a:p>
          <a:p>
            <a:pPr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E. Error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428736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4</a:t>
            </a:r>
            <a:r>
              <a:rPr lang="en-US" altLang="en-US" sz="2400" b="1" dirty="0"/>
              <a:t>. Given: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import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java.lang.Long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.*;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java.lang.Integer.MAX_VALUE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US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StaticImp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MAX_VALUE=100;</a:t>
            </a:r>
            <a:endParaRPr lang="en-US" alt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altLang="en-US" sz="2000" b="1" dirty="0"/>
              <a:t>What is the result? </a:t>
            </a:r>
          </a:p>
          <a:p>
            <a:pPr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A.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9223372036854775807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2147483647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C.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100</a:t>
            </a:r>
          </a:p>
          <a:p>
            <a:pPr>
              <a:buNone/>
            </a:pP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D.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Exception</a:t>
            </a:r>
          </a:p>
          <a:p>
            <a:pPr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E. Error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428736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E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Packages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Import Statement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Static Import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Points To Remember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Static import </a:t>
            </a:r>
            <a:r>
              <a:rPr lang="en-US" sz="2200" dirty="0"/>
              <a:t>statements are written as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"import static" </a:t>
            </a:r>
            <a:r>
              <a:rPr lang="en-US" sz="2200" dirty="0"/>
              <a:t>in code and not </a:t>
            </a:r>
            <a:r>
              <a:rPr lang="en-US" sz="2200" b="1" dirty="0">
                <a:solidFill>
                  <a:srgbClr val="C00000"/>
                </a:solidFill>
              </a:rPr>
              <a:t>"static import".</a:t>
            </a:r>
          </a:p>
          <a:p>
            <a:endParaRPr lang="en-US" sz="2200" dirty="0"/>
          </a:p>
          <a:p>
            <a:r>
              <a:rPr lang="en-US" sz="2200" dirty="0"/>
              <a:t> If we import </a:t>
            </a:r>
            <a:r>
              <a:rPr lang="en-US" sz="2200" b="1" dirty="0">
                <a:solidFill>
                  <a:srgbClr val="0070C0"/>
                </a:solidFill>
              </a:rPr>
              <a:t>two static fields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rgbClr val="7030A0"/>
                </a:solidFill>
              </a:rPr>
              <a:t>same name </a:t>
            </a:r>
            <a:r>
              <a:rPr lang="en-US" sz="2200" b="1" dirty="0">
                <a:solidFill>
                  <a:srgbClr val="00B050"/>
                </a:solidFill>
              </a:rPr>
              <a:t>explicitly</a:t>
            </a:r>
            <a:r>
              <a:rPr lang="en-US" sz="2200" dirty="0"/>
              <a:t> e.g. </a:t>
            </a:r>
            <a:r>
              <a:rPr lang="en-US" sz="2200" b="1" dirty="0" err="1">
                <a:solidFill>
                  <a:srgbClr val="C00000"/>
                </a:solidFill>
              </a:rPr>
              <a:t>Integer.MAX_VALUE</a:t>
            </a:r>
            <a:r>
              <a:rPr lang="en-US" sz="2200" dirty="0"/>
              <a:t> and </a:t>
            </a:r>
            <a:r>
              <a:rPr lang="en-US" sz="2200" b="1" dirty="0" err="1">
                <a:solidFill>
                  <a:srgbClr val="C00000"/>
                </a:solidFill>
              </a:rPr>
              <a:t>Long.MAX_VALUE</a:t>
            </a:r>
            <a:r>
              <a:rPr lang="en-US" sz="2200" dirty="0"/>
              <a:t> then </a:t>
            </a:r>
            <a:r>
              <a:rPr lang="en-US" sz="2200" b="1" dirty="0">
                <a:solidFill>
                  <a:srgbClr val="0070C0"/>
                </a:solidFill>
              </a:rPr>
              <a:t>Java</a:t>
            </a:r>
            <a:r>
              <a:rPr lang="en-US" sz="2200" dirty="0"/>
              <a:t> will throw </a:t>
            </a:r>
            <a:r>
              <a:rPr lang="en-US" sz="2200" b="1" dirty="0">
                <a:solidFill>
                  <a:srgbClr val="7030A0"/>
                </a:solidFill>
              </a:rPr>
              <a:t>compile time error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r>
              <a:rPr lang="en-US" sz="2200" dirty="0"/>
              <a:t>But if other </a:t>
            </a:r>
            <a:r>
              <a:rPr lang="en-US" sz="2200" b="1" dirty="0">
                <a:solidFill>
                  <a:srgbClr val="0070C0"/>
                </a:solidFill>
              </a:rPr>
              <a:t>static modifier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00B050"/>
                </a:solidFill>
              </a:rPr>
              <a:t>not imported explicitly  </a:t>
            </a:r>
            <a:r>
              <a:rPr lang="en-US" sz="2200" dirty="0"/>
              <a:t>for ex. we have imported </a:t>
            </a:r>
            <a:r>
              <a:rPr lang="en-US" sz="2200" b="1" dirty="0" err="1">
                <a:solidFill>
                  <a:srgbClr val="C00000"/>
                </a:solidFill>
              </a:rPr>
              <a:t>java.lang.Long</a:t>
            </a:r>
            <a:r>
              <a:rPr lang="en-US" sz="2200" b="1" dirty="0">
                <a:solidFill>
                  <a:srgbClr val="C00000"/>
                </a:solidFill>
              </a:rPr>
              <a:t>.*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</a:rPr>
              <a:t>MAX_VALUE</a:t>
            </a:r>
            <a:r>
              <a:rPr lang="en-US" sz="2200" dirty="0"/>
              <a:t> will refer to </a:t>
            </a:r>
            <a:r>
              <a:rPr lang="en-US" sz="2200" b="1" dirty="0" err="1">
                <a:solidFill>
                  <a:srgbClr val="C00000"/>
                </a:solidFill>
              </a:rPr>
              <a:t>Integer.MAX_VALUE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We can apply </a:t>
            </a:r>
            <a:r>
              <a:rPr lang="en-US" sz="2200" b="1" dirty="0">
                <a:solidFill>
                  <a:srgbClr val="0070C0"/>
                </a:solidFill>
              </a:rPr>
              <a:t>static import statement </a:t>
            </a:r>
            <a:r>
              <a:rPr lang="en-US" sz="2200" dirty="0"/>
              <a:t>not only on </a:t>
            </a:r>
            <a:r>
              <a:rPr lang="en-US" sz="2200" b="1" dirty="0">
                <a:solidFill>
                  <a:srgbClr val="00B050"/>
                </a:solidFill>
              </a:rPr>
              <a:t>static fields </a:t>
            </a:r>
            <a:r>
              <a:rPr lang="en-US" sz="2200" dirty="0"/>
              <a:t>but also on </a:t>
            </a:r>
            <a:r>
              <a:rPr lang="en-US" sz="2200" b="1" dirty="0">
                <a:solidFill>
                  <a:srgbClr val="7030A0"/>
                </a:solidFill>
              </a:rPr>
              <a:t>static methods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002060"/>
                </a:solidFill>
              </a:rPr>
              <a:t>Java.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Some Important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itchFamily="34" charset="0"/>
              </a:rPr>
              <a:t>1. To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</a:rPr>
              <a:t>paint</a:t>
            </a:r>
            <a:r>
              <a:rPr lang="en-US" sz="2400" dirty="0">
                <a:latin typeface="Calibri" pitchFamily="34" charset="0"/>
              </a:rPr>
              <a:t> basic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</a:rPr>
              <a:t>graphic</a:t>
            </a:r>
            <a:r>
              <a:rPr lang="en-US" sz="2400" dirty="0">
                <a:latin typeface="Calibri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</a:rPr>
              <a:t>images</a:t>
            </a:r>
            <a:r>
              <a:rPr lang="en-US" sz="2400" dirty="0">
                <a:latin typeface="Calibri" pitchFamily="34" charset="0"/>
              </a:rPr>
              <a:t>, which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 </a:t>
            </a:r>
            <a:r>
              <a:rPr lang="en-US" sz="2400" dirty="0">
                <a:latin typeface="Calibri" pitchFamily="34" charset="0"/>
              </a:rPr>
              <a:t>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</a:rPr>
              <a:t>java.awt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itchFamily="34" charset="0"/>
              </a:rPr>
              <a:t>2.To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</a:rPr>
              <a:t>create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</a:rPr>
              <a:t>lightweight components </a:t>
            </a:r>
            <a:r>
              <a:rPr lang="en-US" sz="2400" dirty="0">
                <a:latin typeface="Calibri" pitchFamily="34" charset="0"/>
              </a:rPr>
              <a:t>for </a:t>
            </a:r>
            <a:r>
              <a:rPr lang="en-US" sz="2400" b="1" dirty="0">
                <a:solidFill>
                  <a:srgbClr val="002060"/>
                </a:solidFill>
                <a:latin typeface="Calibri" pitchFamily="34" charset="0"/>
              </a:rPr>
              <a:t>GUI</a:t>
            </a:r>
            <a:r>
              <a:rPr lang="en-US" sz="2400" dirty="0">
                <a:latin typeface="Calibri" pitchFamily="34" charset="0"/>
              </a:rPr>
              <a:t> which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</a:t>
            </a:r>
            <a:r>
              <a:rPr lang="en-US" sz="2400" dirty="0">
                <a:latin typeface="Calibri" pitchFamily="34" charset="0"/>
              </a:rPr>
              <a:t> 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>
                <a:solidFill>
                  <a:srgbClr val="7030A0"/>
                </a:solidFill>
                <a:latin typeface="Calibri" pitchFamily="34" charset="0"/>
              </a:rPr>
              <a:t>java.swing</a:t>
            </a:r>
            <a:endParaRPr lang="en-US" sz="2400" b="1" dirty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itchFamily="34" charset="0"/>
              </a:rPr>
              <a:t>3.To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</a:rPr>
              <a:t>utilize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</a:rPr>
              <a:t>data streams </a:t>
            </a:r>
            <a:r>
              <a:rPr lang="en-US" sz="2400" dirty="0">
                <a:latin typeface="Calibri" pitchFamily="34" charset="0"/>
              </a:rPr>
              <a:t>which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</a:t>
            </a:r>
            <a:r>
              <a:rPr lang="en-US" sz="2400" dirty="0">
                <a:latin typeface="Calibri" pitchFamily="34" charset="0"/>
              </a:rPr>
              <a:t> 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</a:rPr>
              <a:t>java.io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Some Important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300" dirty="0">
                <a:latin typeface="Calibri" pitchFamily="34" charset="0"/>
              </a:rPr>
              <a:t>4. To </a:t>
            </a:r>
            <a:r>
              <a:rPr lang="en-US" sz="2300" b="1" dirty="0">
                <a:solidFill>
                  <a:srgbClr val="C00000"/>
                </a:solidFill>
                <a:latin typeface="Calibri" pitchFamily="34" charset="0"/>
              </a:rPr>
              <a:t>develop </a:t>
            </a:r>
            <a:r>
              <a:rPr lang="en-US" sz="2300" dirty="0">
                <a:latin typeface="Calibri" pitchFamily="34" charset="0"/>
              </a:rPr>
              <a:t>a </a:t>
            </a:r>
            <a:r>
              <a:rPr lang="en-US" sz="2300" b="1" dirty="0">
                <a:solidFill>
                  <a:srgbClr val="0070C0"/>
                </a:solidFill>
                <a:latin typeface="Calibri" pitchFamily="34" charset="0"/>
              </a:rPr>
              <a:t>networking application </a:t>
            </a:r>
            <a:r>
              <a:rPr lang="en-US" sz="2300" dirty="0">
                <a:latin typeface="Calibri" pitchFamily="34" charset="0"/>
              </a:rPr>
              <a:t>which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 </a:t>
            </a:r>
            <a:r>
              <a:rPr lang="en-US" sz="2300" dirty="0">
                <a:latin typeface="Calibri" pitchFamily="34" charset="0"/>
              </a:rPr>
              <a:t>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300" b="1" dirty="0">
                <a:solidFill>
                  <a:srgbClr val="7030A0"/>
                </a:solidFill>
                <a:latin typeface="Calibri" pitchFamily="34" charset="0"/>
              </a:rPr>
              <a:t>java.net</a:t>
            </a:r>
          </a:p>
          <a:p>
            <a:pPr>
              <a:lnSpc>
                <a:spcPct val="90000"/>
              </a:lnSpc>
              <a:buNone/>
            </a:pPr>
            <a:endParaRPr lang="en-US" sz="2300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latin typeface="Calibri" pitchFamily="34" charset="0"/>
              </a:rPr>
              <a:t>5.To </a:t>
            </a:r>
            <a:r>
              <a:rPr lang="en-US" sz="2300" b="1" dirty="0">
                <a:solidFill>
                  <a:srgbClr val="C00000"/>
                </a:solidFill>
                <a:latin typeface="Calibri" pitchFamily="34" charset="0"/>
              </a:rPr>
              <a:t>work</a:t>
            </a:r>
            <a:r>
              <a:rPr lang="en-US" sz="2300" dirty="0">
                <a:latin typeface="Calibri" pitchFamily="34" charset="0"/>
              </a:rPr>
              <a:t> with </a:t>
            </a:r>
            <a:r>
              <a:rPr lang="en-US" sz="2300" b="1" dirty="0">
                <a:solidFill>
                  <a:srgbClr val="0070C0"/>
                </a:solidFill>
                <a:latin typeface="Calibri" pitchFamily="34" charset="0"/>
              </a:rPr>
              <a:t>collections framework </a:t>
            </a:r>
            <a:r>
              <a:rPr lang="en-US" sz="2300" dirty="0">
                <a:latin typeface="Calibri" pitchFamily="34" charset="0"/>
              </a:rPr>
              <a:t>and </a:t>
            </a:r>
            <a:r>
              <a:rPr lang="en-US" sz="2300" b="1" dirty="0">
                <a:solidFill>
                  <a:srgbClr val="002060"/>
                </a:solidFill>
                <a:latin typeface="Calibri" pitchFamily="34" charset="0"/>
              </a:rPr>
              <a:t>date-time facilities </a:t>
            </a:r>
            <a:r>
              <a:rPr lang="en-US" sz="2300" dirty="0">
                <a:latin typeface="Calibri" pitchFamily="34" charset="0"/>
              </a:rPr>
              <a:t>which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</a:t>
            </a:r>
            <a:r>
              <a:rPr lang="en-US" sz="2300" dirty="0">
                <a:latin typeface="Calibri" pitchFamily="34" charset="0"/>
              </a:rPr>
              <a:t> 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300" b="1" dirty="0" err="1">
                <a:solidFill>
                  <a:srgbClr val="7030A0"/>
                </a:solidFill>
                <a:latin typeface="Calibri" pitchFamily="34" charset="0"/>
              </a:rPr>
              <a:t>java.util</a:t>
            </a:r>
            <a:endParaRPr lang="en-US" sz="2300" b="1" dirty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300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latin typeface="Calibri" pitchFamily="34" charset="0"/>
              </a:rPr>
              <a:t>6.To </a:t>
            </a:r>
            <a:r>
              <a:rPr lang="en-US" sz="2300" b="1" dirty="0">
                <a:solidFill>
                  <a:srgbClr val="C00000"/>
                </a:solidFill>
                <a:latin typeface="Calibri" pitchFamily="34" charset="0"/>
              </a:rPr>
              <a:t>work</a:t>
            </a:r>
            <a:r>
              <a:rPr lang="en-US" sz="2300" dirty="0">
                <a:latin typeface="Calibri" pitchFamily="34" charset="0"/>
              </a:rPr>
              <a:t> with </a:t>
            </a:r>
            <a:r>
              <a:rPr lang="en-US" sz="2300" b="1" dirty="0">
                <a:solidFill>
                  <a:srgbClr val="0070C0"/>
                </a:solidFill>
                <a:latin typeface="Calibri" pitchFamily="34" charset="0"/>
              </a:rPr>
              <a:t>core classes </a:t>
            </a:r>
            <a:r>
              <a:rPr lang="en-US" sz="2300" dirty="0">
                <a:latin typeface="Calibri" pitchFamily="34" charset="0"/>
              </a:rPr>
              <a:t>which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</a:t>
            </a:r>
            <a:r>
              <a:rPr lang="en-US" sz="2300" dirty="0">
                <a:latin typeface="Calibri" pitchFamily="34" charset="0"/>
              </a:rPr>
              <a:t> 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300" b="1" dirty="0" err="1">
                <a:solidFill>
                  <a:srgbClr val="7030A0"/>
                </a:solidFill>
                <a:latin typeface="Calibri" pitchFamily="34" charset="0"/>
              </a:rPr>
              <a:t>java.lang</a:t>
            </a:r>
            <a:endParaRPr lang="en-US" sz="2300" b="1" dirty="0">
              <a:solidFill>
                <a:srgbClr val="7030A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sz="2300" dirty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latin typeface="Calibri" pitchFamily="34" charset="0"/>
              </a:rPr>
              <a:t>7.To </a:t>
            </a:r>
            <a:r>
              <a:rPr lang="en-US" sz="2300" b="1" dirty="0">
                <a:solidFill>
                  <a:srgbClr val="C00000"/>
                </a:solidFill>
                <a:latin typeface="Calibri" pitchFamily="34" charset="0"/>
              </a:rPr>
              <a:t>work</a:t>
            </a:r>
            <a:r>
              <a:rPr lang="en-US" sz="2300" dirty="0">
                <a:latin typeface="Calibri" pitchFamily="34" charset="0"/>
              </a:rPr>
              <a:t> with </a:t>
            </a:r>
            <a:r>
              <a:rPr lang="en-US" sz="2300" b="1" dirty="0">
                <a:solidFill>
                  <a:srgbClr val="0070C0"/>
                </a:solidFill>
                <a:latin typeface="Calibri" pitchFamily="34" charset="0"/>
              </a:rPr>
              <a:t>advance  </a:t>
            </a:r>
            <a:r>
              <a:rPr lang="en-US" sz="2300" dirty="0">
                <a:solidFill>
                  <a:srgbClr val="0070C0"/>
                </a:solidFill>
                <a:latin typeface="Calibri" pitchFamily="34" charset="0"/>
              </a:rPr>
              <a:t>classes</a:t>
            </a:r>
            <a:r>
              <a:rPr lang="en-US" sz="2300" dirty="0">
                <a:latin typeface="Calibri" pitchFamily="34" charset="0"/>
              </a:rPr>
              <a:t> which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package </a:t>
            </a:r>
            <a:r>
              <a:rPr lang="en-US" sz="2300" dirty="0">
                <a:latin typeface="Calibri" pitchFamily="34" charset="0"/>
              </a:rPr>
              <a:t>should we use ?</a:t>
            </a:r>
          </a:p>
          <a:p>
            <a:pPr>
              <a:lnSpc>
                <a:spcPct val="90000"/>
              </a:lnSpc>
              <a:buNone/>
            </a:pPr>
            <a:r>
              <a:rPr lang="en-US" sz="2300" b="1" dirty="0">
                <a:solidFill>
                  <a:srgbClr val="7030A0"/>
                </a:solidFill>
                <a:latin typeface="Calibri" pitchFamily="34" charset="0"/>
              </a:rPr>
              <a:t>none , </a:t>
            </a:r>
            <a:r>
              <a:rPr lang="en-US" sz="2300" b="1" dirty="0" err="1">
                <a:solidFill>
                  <a:srgbClr val="7030A0"/>
                </a:solidFill>
                <a:latin typeface="Calibri" pitchFamily="34" charset="0"/>
              </a:rPr>
              <a:t>inavlid</a:t>
            </a:r>
            <a:r>
              <a:rPr lang="en-US" sz="2300" b="1" dirty="0">
                <a:solidFill>
                  <a:srgbClr val="7030A0"/>
                </a:solidFill>
                <a:latin typeface="Calibri" pitchFamily="34" charset="0"/>
              </a:rPr>
              <a:t> question!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A Package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Package</a:t>
            </a:r>
            <a:r>
              <a:rPr lang="en-US" sz="2400" dirty="0"/>
              <a:t> is an  </a:t>
            </a:r>
            <a:r>
              <a:rPr lang="en-US" sz="2400" b="1" dirty="0">
                <a:solidFill>
                  <a:srgbClr val="7030A0"/>
                </a:solidFill>
              </a:rPr>
              <a:t>organized collection </a:t>
            </a:r>
            <a:r>
              <a:rPr lang="en-US" sz="2400" dirty="0"/>
              <a:t>of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C00000"/>
                </a:solidFill>
              </a:rPr>
              <a:t>related types</a:t>
            </a:r>
            <a:r>
              <a:rPr lang="en-US" sz="2400" b="1" dirty="0">
                <a:solidFill>
                  <a:srgbClr val="C00000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endParaRPr lang="en-US" sz="24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Related types  </a:t>
            </a:r>
            <a:r>
              <a:rPr lang="en-US" sz="2400" dirty="0"/>
              <a:t>means </a:t>
            </a:r>
            <a:r>
              <a:rPr lang="en-US" sz="2400" b="1" dirty="0">
                <a:solidFill>
                  <a:srgbClr val="0070C0"/>
                </a:solidFill>
              </a:rPr>
              <a:t>classes</a:t>
            </a:r>
            <a:r>
              <a:rPr lang="en-US" sz="2400" b="1" dirty="0"/>
              <a:t>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interfaces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enums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b="1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7030A0"/>
                </a:solidFill>
              </a:rPr>
              <a:t>Packaging </a:t>
            </a:r>
            <a:r>
              <a:rPr lang="en-US" altLang="en-US" sz="2400" dirty="0"/>
              <a:t>is </a:t>
            </a:r>
            <a:r>
              <a:rPr lang="en-US" altLang="en-US" sz="2400" b="1" dirty="0">
                <a:solidFill>
                  <a:srgbClr val="00B050"/>
                </a:solidFill>
              </a:rPr>
              <a:t>encouraged </a:t>
            </a:r>
            <a:r>
              <a:rPr lang="en-US" altLang="en-US" sz="2400" dirty="0"/>
              <a:t>by </a:t>
            </a:r>
            <a:r>
              <a:rPr lang="en-US" altLang="en-US" sz="2400" b="1" u="sng" dirty="0">
                <a:solidFill>
                  <a:schemeClr val="accent1">
                    <a:lumMod val="75000"/>
                  </a:schemeClr>
                </a:solidFill>
              </a:rPr>
              <a:t>Java coding standards </a:t>
            </a:r>
            <a:r>
              <a:rPr lang="en-US" altLang="en-US" sz="2400" dirty="0"/>
              <a:t>to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decrease </a:t>
            </a: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chemeClr val="accent1"/>
                </a:solidFill>
              </a:rPr>
              <a:t>likelihood </a:t>
            </a:r>
            <a:r>
              <a:rPr lang="en-US" altLang="en-US" sz="2400" dirty="0"/>
              <a:t>of </a:t>
            </a:r>
            <a:r>
              <a:rPr lang="en-US" altLang="en-US" sz="2400" b="1" dirty="0">
                <a:solidFill>
                  <a:srgbClr val="0070C0"/>
                </a:solidFill>
              </a:rPr>
              <a:t>classes colliding</a:t>
            </a:r>
            <a:r>
              <a:rPr lang="en-US" alt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Key Benefits Of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Code reuse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Maintainability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rgbClr val="7030A0"/>
                </a:solidFill>
              </a:rPr>
              <a:t>Object-oriented principle of </a:t>
            </a:r>
            <a:r>
              <a:rPr lang="en-US" sz="2400" b="1" dirty="0">
                <a:solidFill>
                  <a:srgbClr val="C00000"/>
                </a:solidFill>
              </a:rPr>
              <a:t>encapsulation</a:t>
            </a:r>
            <a:r>
              <a:rPr lang="en-US" sz="2400" b="1" dirty="0">
                <a:solidFill>
                  <a:srgbClr val="7030A0"/>
                </a:solidFill>
              </a:rPr>
              <a:t> and </a:t>
            </a:r>
            <a:r>
              <a:rPr lang="en-US" sz="2400" b="1" dirty="0">
                <a:solidFill>
                  <a:srgbClr val="002060"/>
                </a:solidFill>
              </a:rPr>
              <a:t>modularity</a:t>
            </a:r>
            <a:r>
              <a:rPr lang="en-US" sz="2400" b="1" dirty="0">
                <a:solidFill>
                  <a:srgbClr val="7030A0"/>
                </a:solidFill>
              </a:rPr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Drawbacks Without Packages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7030A0"/>
                </a:solidFill>
              </a:rPr>
              <a:t>package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cannot be imported </a:t>
            </a:r>
            <a:r>
              <a:rPr lang="en-US" sz="2400" dirty="0"/>
              <a:t>elsewhere.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Accidental overwriting </a:t>
            </a:r>
            <a:r>
              <a:rPr lang="en-US" sz="2400" dirty="0"/>
              <a:t>of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bytecode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Creating A Package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300" dirty="0"/>
              <a:t>To </a:t>
            </a:r>
            <a:r>
              <a:rPr lang="en-US" sz="2300" b="1" dirty="0">
                <a:solidFill>
                  <a:srgbClr val="0070C0"/>
                </a:solidFill>
              </a:rPr>
              <a:t>place</a:t>
            </a:r>
            <a:r>
              <a:rPr lang="en-US" sz="2300" dirty="0"/>
              <a:t> a </a:t>
            </a:r>
            <a:r>
              <a:rPr lang="en-US" sz="2300" b="1" dirty="0">
                <a:solidFill>
                  <a:srgbClr val="00B050"/>
                </a:solidFill>
              </a:rPr>
              <a:t>source file </a:t>
            </a:r>
            <a:r>
              <a:rPr lang="en-US" sz="2300" dirty="0"/>
              <a:t>into a </a:t>
            </a:r>
            <a:r>
              <a:rPr lang="en-US" sz="2300" b="1" dirty="0">
                <a:solidFill>
                  <a:srgbClr val="7030A0"/>
                </a:solidFill>
              </a:rPr>
              <a:t>package</a:t>
            </a:r>
            <a:r>
              <a:rPr lang="en-US" sz="2300" dirty="0"/>
              <a:t>, we use the </a:t>
            </a:r>
            <a:r>
              <a:rPr lang="en-US" sz="2300" b="1" dirty="0">
                <a:solidFill>
                  <a:srgbClr val="C00000"/>
                </a:solidFill>
              </a:rPr>
              <a:t>package </a:t>
            </a:r>
            <a:r>
              <a:rPr lang="en-US" sz="2300" dirty="0"/>
              <a:t>keyword at the </a:t>
            </a:r>
            <a:r>
              <a:rPr lang="en-US" sz="2300" b="1" dirty="0">
                <a:solidFill>
                  <a:srgbClr val="002060"/>
                </a:solidFill>
              </a:rPr>
              <a:t>beginning </a:t>
            </a:r>
            <a:r>
              <a:rPr lang="en-US" sz="2300" dirty="0"/>
              <a:t>of that file. </a:t>
            </a:r>
          </a:p>
          <a:p>
            <a:pPr>
              <a:lnSpc>
                <a:spcPct val="80000"/>
              </a:lnSpc>
              <a:buNone/>
            </a:pPr>
            <a:r>
              <a:rPr lang="en-US" sz="2300" dirty="0"/>
              <a:t>    </a:t>
            </a:r>
            <a:r>
              <a:rPr lang="en-US" sz="2300" b="1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300" b="1" dirty="0"/>
              <a:t>	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package </a:t>
            </a:r>
            <a:r>
              <a:rPr lang="en-US" sz="2300" b="1" dirty="0" err="1">
                <a:solidFill>
                  <a:schemeClr val="accent6">
                    <a:lumMod val="75000"/>
                  </a:schemeClr>
                </a:solidFill>
              </a:rPr>
              <a:t>kapoor.sachin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endParaRPr lang="en-US" sz="2300" b="1" dirty="0"/>
          </a:p>
          <a:p>
            <a:pPr>
              <a:lnSpc>
                <a:spcPct val="80000"/>
              </a:lnSpc>
            </a:pP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/>
              <a:t>We </a:t>
            </a:r>
            <a:r>
              <a:rPr lang="en-US" sz="2300" b="1" dirty="0">
                <a:solidFill>
                  <a:srgbClr val="0070C0"/>
                </a:solidFill>
              </a:rPr>
              <a:t>may use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zero </a:t>
            </a:r>
            <a:r>
              <a:rPr lang="en-US" sz="2300" dirty="0"/>
              <a:t>or </a:t>
            </a: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package statements </a:t>
            </a:r>
            <a:r>
              <a:rPr lang="en-US" sz="2300" b="1" dirty="0">
                <a:solidFill>
                  <a:srgbClr val="00B050"/>
                </a:solidFill>
              </a:rPr>
              <a:t>per source file. </a:t>
            </a:r>
          </a:p>
          <a:p>
            <a:pPr>
              <a:lnSpc>
                <a:spcPct val="80000"/>
              </a:lnSpc>
            </a:pPr>
            <a:endParaRPr lang="en-US" sz="2300" dirty="0"/>
          </a:p>
          <a:p>
            <a:pPr>
              <a:lnSpc>
                <a:spcPct val="80000"/>
              </a:lnSpc>
            </a:pP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/>
              <a:t>To </a:t>
            </a:r>
            <a:r>
              <a:rPr lang="en-US" sz="2300" b="1" dirty="0">
                <a:solidFill>
                  <a:srgbClr val="7030A0"/>
                </a:solidFill>
              </a:rPr>
              <a:t>import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C00000"/>
                </a:solidFill>
              </a:rPr>
              <a:t>classes</a:t>
            </a:r>
            <a:r>
              <a:rPr lang="en-US" sz="2300" dirty="0"/>
              <a:t> from </a:t>
            </a:r>
            <a:r>
              <a:rPr lang="en-US" sz="2300" b="1" dirty="0">
                <a:solidFill>
                  <a:srgbClr val="002060"/>
                </a:solidFill>
              </a:rPr>
              <a:t>other packages </a:t>
            </a:r>
            <a:r>
              <a:rPr lang="en-US" sz="2300" dirty="0"/>
              <a:t>into our </a:t>
            </a:r>
            <a:r>
              <a:rPr lang="en-US" sz="2300" b="1" dirty="0">
                <a:solidFill>
                  <a:srgbClr val="00B050"/>
                </a:solidFill>
              </a:rPr>
              <a:t>source file</a:t>
            </a:r>
            <a:r>
              <a:rPr lang="en-US" sz="2300" dirty="0"/>
              <a:t>, use the </a:t>
            </a:r>
            <a:r>
              <a:rPr lang="en-US" sz="2300" b="1" dirty="0">
                <a:solidFill>
                  <a:srgbClr val="C00000"/>
                </a:solidFill>
              </a:rPr>
              <a:t>import</a:t>
            </a:r>
            <a:r>
              <a:rPr lang="en-US" sz="2300" b="1" dirty="0"/>
              <a:t> </a:t>
            </a:r>
            <a:r>
              <a:rPr lang="en-US" sz="2300" dirty="0"/>
              <a:t>statement. </a:t>
            </a:r>
          </a:p>
          <a:p>
            <a:pPr>
              <a:lnSpc>
                <a:spcPct val="80000"/>
              </a:lnSpc>
            </a:pPr>
            <a:endParaRPr lang="en-US" sz="2300" dirty="0"/>
          </a:p>
          <a:p>
            <a:pPr>
              <a:lnSpc>
                <a:spcPct val="80000"/>
              </a:lnSpc>
            </a:pPr>
            <a:endParaRPr lang="en-US" sz="2300" dirty="0"/>
          </a:p>
          <a:p>
            <a:pPr>
              <a:lnSpc>
                <a:spcPct val="80000"/>
              </a:lnSpc>
            </a:pPr>
            <a:r>
              <a:rPr lang="en-US" sz="2300" dirty="0"/>
              <a:t>The </a:t>
            </a:r>
            <a:r>
              <a:rPr lang="en-US" sz="2300" b="1" dirty="0" err="1">
                <a:solidFill>
                  <a:srgbClr val="7030A0"/>
                </a:solidFill>
              </a:rPr>
              <a:t>java.lang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C00000"/>
                </a:solidFill>
              </a:rPr>
              <a:t>package</a:t>
            </a:r>
            <a:r>
              <a:rPr lang="en-US" sz="2300" dirty="0"/>
              <a:t> that </a:t>
            </a:r>
            <a:r>
              <a:rPr lang="en-US" sz="2300" b="1" dirty="0">
                <a:solidFill>
                  <a:srgbClr val="0070C0"/>
                </a:solidFill>
              </a:rPr>
              <a:t>houses</a:t>
            </a:r>
            <a:r>
              <a:rPr lang="en-US" sz="2300" dirty="0"/>
              <a:t> the </a:t>
            </a:r>
            <a:r>
              <a:rPr lang="en-US" sz="2300" b="1" dirty="0">
                <a:solidFill>
                  <a:srgbClr val="002060"/>
                </a:solidFill>
              </a:rPr>
              <a:t>core language classes </a:t>
            </a:r>
            <a:r>
              <a:rPr lang="en-US" sz="2300" dirty="0"/>
              <a:t>is </a:t>
            </a:r>
            <a:r>
              <a:rPr lang="en-US" sz="2300" b="1" dirty="0">
                <a:solidFill>
                  <a:srgbClr val="C00000"/>
                </a:solidFill>
              </a:rPr>
              <a:t>imported</a:t>
            </a:r>
            <a:r>
              <a:rPr lang="en-US" sz="2300" dirty="0"/>
              <a:t> by </a:t>
            </a:r>
            <a:r>
              <a:rPr lang="en-US" sz="2300" b="1" dirty="0">
                <a:solidFill>
                  <a:srgbClr val="7030A0"/>
                </a:solidFill>
              </a:rPr>
              <a:t>default</a:t>
            </a:r>
            <a:r>
              <a:rPr lang="en-US" sz="2300" dirty="0"/>
              <a:t>.</a:t>
            </a:r>
            <a:endParaRPr lang="en-US" altLang="en-US" sz="23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package </a:t>
            </a:r>
            <a:r>
              <a:rPr lang="en-US" sz="2000" b="1" dirty="0" err="1">
                <a:solidFill>
                  <a:srgbClr val="002060"/>
                </a:solidFill>
              </a:rPr>
              <a:t>in.scabhopal.example</a:t>
            </a:r>
            <a:r>
              <a:rPr lang="en-US" sz="2000" b="1" dirty="0">
                <a:solidFill>
                  <a:srgbClr val="002060"/>
                </a:solidFill>
              </a:rPr>
              <a:t>;</a:t>
            </a:r>
          </a:p>
          <a:p>
            <a:pPr>
              <a:buNone/>
            </a:pPr>
            <a:r>
              <a:rPr lang="en-US" sz="2000" b="1" dirty="0">
                <a:solidFill>
                  <a:srgbClr val="0070C0"/>
                </a:solidFill>
              </a:rPr>
              <a:t>import </a:t>
            </a:r>
            <a:r>
              <a:rPr lang="en-US" sz="2000" b="1" dirty="0" err="1">
                <a:solidFill>
                  <a:srgbClr val="0070C0"/>
                </a:solidFill>
              </a:rPr>
              <a:t>java.util.Scanner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public static void main(String [ 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{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Scanner kb=new Scanner(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System.in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(“Enter name:”);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String name=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kb.nextLine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(“Hello “+name);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}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To Compile The Code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r>
              <a:rPr lang="en-US" sz="2000" dirty="0"/>
              <a:t>To </a:t>
            </a:r>
            <a:r>
              <a:rPr lang="en-US" sz="2000" b="1" dirty="0">
                <a:solidFill>
                  <a:srgbClr val="0070C0"/>
                </a:solidFill>
              </a:rPr>
              <a:t>compile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previous code </a:t>
            </a:r>
            <a:r>
              <a:rPr lang="en-US" sz="2000" dirty="0"/>
              <a:t>we would write the </a:t>
            </a:r>
            <a:r>
              <a:rPr lang="en-US" sz="2000" b="1" dirty="0" err="1">
                <a:solidFill>
                  <a:srgbClr val="C00000"/>
                </a:solidFill>
              </a:rPr>
              <a:t>javac</a:t>
            </a:r>
            <a:r>
              <a:rPr lang="en-US" sz="2000" dirty="0"/>
              <a:t> command using </a:t>
            </a:r>
            <a:r>
              <a:rPr lang="en-US" sz="2000" b="1" dirty="0">
                <a:solidFill>
                  <a:srgbClr val="7030A0"/>
                </a:solidFill>
              </a:rPr>
              <a:t>–d</a:t>
            </a:r>
            <a:r>
              <a:rPr lang="en-US" sz="2000" dirty="0"/>
              <a:t> switch as follows: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en-US" altLang="en-US" sz="2000" dirty="0"/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</a:rPr>
              <a:t>javac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 –d . Demo.java</a:t>
            </a:r>
          </a:p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above command </a:t>
            </a:r>
            <a:r>
              <a:rPr lang="en-US" sz="2000" b="1" u="sng" dirty="0">
                <a:solidFill>
                  <a:srgbClr val="002060"/>
                </a:solidFill>
              </a:rPr>
              <a:t>indicates three things</a:t>
            </a:r>
            <a:r>
              <a:rPr lang="en-US" sz="2000" dirty="0"/>
              <a:t>:</a:t>
            </a: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-d</a:t>
            </a:r>
            <a:r>
              <a:rPr lang="en-US" sz="2000" dirty="0">
                <a:solidFill>
                  <a:schemeClr val="tx1"/>
                </a:solidFill>
              </a:rPr>
              <a:t> tells the </a:t>
            </a:r>
            <a:r>
              <a:rPr lang="en-US" sz="2000" b="1" dirty="0">
                <a:solidFill>
                  <a:srgbClr val="002060"/>
                </a:solidFill>
              </a:rPr>
              <a:t>compiler</a:t>
            </a:r>
            <a:r>
              <a:rPr lang="en-US" sz="2000" dirty="0">
                <a:solidFill>
                  <a:schemeClr val="tx1"/>
                </a:solidFill>
              </a:rPr>
              <a:t> that </a:t>
            </a:r>
            <a:r>
              <a:rPr lang="en-US" sz="2000" b="1" dirty="0">
                <a:solidFill>
                  <a:srgbClr val="7030A0"/>
                </a:solidFill>
              </a:rPr>
              <a:t>complete package structure </a:t>
            </a:r>
            <a:r>
              <a:rPr lang="en-US" sz="2000" dirty="0">
                <a:solidFill>
                  <a:schemeClr val="tx1"/>
                </a:solidFill>
              </a:rPr>
              <a:t>i.e. </a:t>
            </a:r>
            <a:r>
              <a:rPr lang="en-US" sz="2000" b="1" dirty="0" err="1">
                <a:solidFill>
                  <a:srgbClr val="0070C0"/>
                </a:solidFill>
              </a:rPr>
              <a:t>in.scabhopal.example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has to be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en-US" sz="2000" dirty="0">
                <a:solidFill>
                  <a:schemeClr val="tx1"/>
                </a:solidFill>
              </a:rPr>
              <a:t> if it </a:t>
            </a:r>
            <a:r>
              <a:rPr lang="en-US" sz="2000" b="1" dirty="0">
                <a:solidFill>
                  <a:srgbClr val="00B050"/>
                </a:solidFill>
              </a:rPr>
              <a:t>doesn’t exists</a:t>
            </a: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. </a:t>
            </a:r>
            <a:r>
              <a:rPr lang="en-US" sz="2000" dirty="0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en-US" sz="2000" b="1" dirty="0">
                <a:solidFill>
                  <a:srgbClr val="C00000"/>
                </a:solidFill>
              </a:rPr>
              <a:t>period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tells the </a:t>
            </a:r>
            <a:r>
              <a:rPr lang="en-US" sz="2000" b="1" dirty="0">
                <a:solidFill>
                  <a:srgbClr val="002060"/>
                </a:solidFill>
              </a:rPr>
              <a:t>compiler</a:t>
            </a:r>
            <a:r>
              <a:rPr lang="en-US" sz="2000" dirty="0">
                <a:solidFill>
                  <a:schemeClr val="tx1"/>
                </a:solidFill>
              </a:rPr>
              <a:t> that the </a:t>
            </a:r>
            <a:r>
              <a:rPr lang="en-US" sz="2000" b="1" dirty="0">
                <a:solidFill>
                  <a:srgbClr val="7030A0"/>
                </a:solidFill>
              </a:rPr>
              <a:t>package</a:t>
            </a:r>
            <a:r>
              <a:rPr lang="en-US" sz="2000" dirty="0">
                <a:solidFill>
                  <a:schemeClr val="tx1"/>
                </a:solidFill>
              </a:rPr>
              <a:t> has to be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en-US" sz="2000" dirty="0">
                <a:solidFill>
                  <a:schemeClr val="tx1"/>
                </a:solidFill>
              </a:rPr>
              <a:t> at </a:t>
            </a:r>
            <a:r>
              <a:rPr lang="en-US" sz="2000" b="1" dirty="0">
                <a:solidFill>
                  <a:srgbClr val="0070C0"/>
                </a:solidFill>
              </a:rPr>
              <a:t>current location </a:t>
            </a:r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name </a:t>
            </a:r>
            <a:r>
              <a:rPr lang="en-US" sz="2000" b="1" dirty="0">
                <a:solidFill>
                  <a:srgbClr val="C00000"/>
                </a:solidFill>
              </a:rPr>
              <a:t>Demo.java</a:t>
            </a:r>
            <a:r>
              <a:rPr lang="en-US" sz="2000" dirty="0">
                <a:solidFill>
                  <a:schemeClr val="tx1"/>
                </a:solidFill>
              </a:rPr>
              <a:t> is the name of the </a:t>
            </a:r>
            <a:r>
              <a:rPr lang="en-US" sz="2000" b="1" dirty="0">
                <a:solidFill>
                  <a:srgbClr val="00B050"/>
                </a:solidFill>
              </a:rPr>
              <a:t>source code </a:t>
            </a:r>
            <a:r>
              <a:rPr lang="en-US" sz="2000" dirty="0">
                <a:solidFill>
                  <a:schemeClr val="tx1"/>
                </a:solidFill>
              </a:rPr>
              <a:t>to be </a:t>
            </a:r>
            <a:r>
              <a:rPr lang="en-US" sz="2000" b="1" dirty="0">
                <a:solidFill>
                  <a:srgbClr val="7030A0"/>
                </a:solidFill>
              </a:rPr>
              <a:t>compiled</a:t>
            </a:r>
          </a:p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endParaRPr lang="en-US" altLang="en-US" sz="2000" dirty="0"/>
          </a:p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r>
              <a:rPr lang="en-US" altLang="en-US" sz="2000" dirty="0"/>
              <a:t>So </a:t>
            </a:r>
            <a:r>
              <a:rPr lang="en-US" altLang="en-US" sz="2000" b="1" dirty="0">
                <a:solidFill>
                  <a:srgbClr val="C00000"/>
                </a:solidFill>
              </a:rPr>
              <a:t>after compilation </a:t>
            </a: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7030A0"/>
                </a:solidFill>
              </a:rPr>
              <a:t>complete package structure </a:t>
            </a:r>
            <a:r>
              <a:rPr lang="en-US" altLang="en-US" sz="2000" dirty="0"/>
              <a:t>will be </a:t>
            </a:r>
            <a:r>
              <a:rPr lang="en-US" altLang="en-US" sz="2000" b="1" dirty="0">
                <a:solidFill>
                  <a:srgbClr val="0070C0"/>
                </a:solidFill>
              </a:rPr>
              <a:t>created</a:t>
            </a:r>
            <a:r>
              <a:rPr lang="en-US" altLang="en-US" sz="2000" dirty="0"/>
              <a:t> and the </a:t>
            </a:r>
            <a:r>
              <a:rPr lang="en-US" altLang="en-US" sz="2000" b="1" dirty="0">
                <a:solidFill>
                  <a:srgbClr val="7030A0"/>
                </a:solidFill>
              </a:rPr>
              <a:t>.class </a:t>
            </a:r>
            <a:r>
              <a:rPr lang="en-US" altLang="en-US" sz="2000" dirty="0"/>
              <a:t>file called </a:t>
            </a:r>
            <a:r>
              <a:rPr lang="en-US" altLang="en-US" sz="2000" b="1" dirty="0" err="1">
                <a:solidFill>
                  <a:srgbClr val="7030A0"/>
                </a:solidFill>
              </a:rPr>
              <a:t>Demo.class</a:t>
            </a:r>
            <a:r>
              <a:rPr lang="en-US" altLang="en-US" sz="2000" b="1" dirty="0"/>
              <a:t> </a:t>
            </a:r>
            <a:r>
              <a:rPr lang="en-US" altLang="en-US" sz="2000" dirty="0"/>
              <a:t>will be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placed inside </a:t>
            </a: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7030A0"/>
                </a:solidFill>
              </a:rPr>
              <a:t>package </a:t>
            </a:r>
            <a:r>
              <a:rPr lang="en-US" sz="2000" b="1" dirty="0" err="1">
                <a:solidFill>
                  <a:srgbClr val="0070C0"/>
                </a:solidFill>
              </a:rPr>
              <a:t>in.scabhopal.example</a:t>
            </a:r>
            <a:endParaRPr lang="en-US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To Run The Code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80000"/>
              </a:lnSpc>
              <a:buClrTx/>
              <a:buSzTx/>
              <a:buFont typeface="Arial" pitchFamily="34" charset="0"/>
              <a:buChar char="•"/>
              <a:defRPr/>
            </a:pPr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run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B050"/>
                </a:solidFill>
              </a:rPr>
              <a:t>code</a:t>
            </a:r>
            <a:r>
              <a:rPr lang="en-US" sz="2400" dirty="0"/>
              <a:t> we will write the </a:t>
            </a:r>
            <a:r>
              <a:rPr lang="en-US" sz="2400" b="1" dirty="0">
                <a:solidFill>
                  <a:srgbClr val="C00000"/>
                </a:solidFill>
              </a:rPr>
              <a:t>java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command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mentioning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compete package structure </a:t>
            </a:r>
            <a:r>
              <a:rPr lang="en-US" sz="2400" dirty="0"/>
              <a:t>followed by the </a:t>
            </a:r>
            <a:r>
              <a:rPr lang="en-US" sz="2400" b="1" dirty="0">
                <a:solidFill>
                  <a:srgbClr val="C00000"/>
                </a:solidFill>
              </a:rPr>
              <a:t>class name </a:t>
            </a:r>
            <a:r>
              <a:rPr lang="en-US" sz="2400" dirty="0"/>
              <a:t>, as follows</a:t>
            </a:r>
          </a:p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endParaRPr lang="en-US" altLang="en-US" sz="2000" dirty="0"/>
          </a:p>
          <a:p>
            <a:pPr marL="8001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</a:rPr>
              <a:t>java </a:t>
            </a:r>
            <a:r>
              <a:rPr lang="en-US" altLang="en-US" b="1" dirty="0" err="1">
                <a:solidFill>
                  <a:srgbClr val="7030A0"/>
                </a:solidFill>
              </a:rPr>
              <a:t>in.scabhopal.example</a:t>
            </a:r>
            <a:r>
              <a:rPr lang="en-US" altLang="en-US" b="1" dirty="0" err="1">
                <a:solidFill>
                  <a:schemeClr val="tx1"/>
                </a:solidFill>
              </a:rPr>
              <a:t>.</a:t>
            </a:r>
            <a:r>
              <a:rPr lang="en-US" altLang="en-US" b="1" dirty="0" err="1">
                <a:solidFill>
                  <a:srgbClr val="C00000"/>
                </a:solidFill>
              </a:rPr>
              <a:t>Demo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5172</TotalTime>
  <Words>1407</Words>
  <Application>Microsoft Office PowerPoint</Application>
  <PresentationFormat>On-screen Show (4:3)</PresentationFormat>
  <Paragraphs>249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What Is A Package ?</vt:lpstr>
      <vt:lpstr>Key Benefits Of Packages</vt:lpstr>
      <vt:lpstr>Drawbacks Without Packages</vt:lpstr>
      <vt:lpstr>Creating A Package</vt:lpstr>
      <vt:lpstr>Example</vt:lpstr>
      <vt:lpstr>How To Compile The Code ?</vt:lpstr>
      <vt:lpstr>How To Run The Code ?</vt:lpstr>
      <vt:lpstr>The Default Package </vt:lpstr>
      <vt:lpstr>Other Points About Packages</vt:lpstr>
      <vt:lpstr>The import Statement</vt:lpstr>
      <vt:lpstr>The Static Import</vt:lpstr>
      <vt:lpstr>The Import Statement</vt:lpstr>
      <vt:lpstr>The Output</vt:lpstr>
      <vt:lpstr>Popular Interview Question</vt:lpstr>
      <vt:lpstr>Popular Interview Question</vt:lpstr>
      <vt:lpstr>Popular Interview Question</vt:lpstr>
      <vt:lpstr>Popular Interview Question</vt:lpstr>
      <vt:lpstr>Points To Remember</vt:lpstr>
      <vt:lpstr>Some Important Packages</vt:lpstr>
      <vt:lpstr>Some Important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487</cp:revision>
  <dcterms:created xsi:type="dcterms:W3CDTF">2015-12-21T13:46:48Z</dcterms:created>
  <dcterms:modified xsi:type="dcterms:W3CDTF">2021-09-25T20:03:34Z</dcterms:modified>
</cp:coreProperties>
</file>