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399" r:id="rId4"/>
    <p:sldId id="588" r:id="rId5"/>
    <p:sldId id="589" r:id="rId6"/>
    <p:sldId id="637" r:id="rId7"/>
    <p:sldId id="622" r:id="rId8"/>
    <p:sldId id="624" r:id="rId9"/>
    <p:sldId id="625" r:id="rId10"/>
    <p:sldId id="626" r:id="rId11"/>
    <p:sldId id="590" r:id="rId12"/>
    <p:sldId id="627" r:id="rId13"/>
    <p:sldId id="628" r:id="rId14"/>
    <p:sldId id="638" r:id="rId15"/>
    <p:sldId id="629" r:id="rId16"/>
    <p:sldId id="630" r:id="rId17"/>
    <p:sldId id="631" r:id="rId18"/>
    <p:sldId id="635" r:id="rId19"/>
    <p:sldId id="636" r:id="rId20"/>
    <p:sldId id="632" r:id="rId21"/>
    <p:sldId id="591" r:id="rId22"/>
    <p:sldId id="633" r:id="rId23"/>
    <p:sldId id="639" r:id="rId24"/>
    <p:sldId id="634" r:id="rId25"/>
    <p:sldId id="640" r:id="rId26"/>
    <p:sldId id="641" r:id="rId27"/>
    <p:sldId id="642" r:id="rId28"/>
    <p:sldId id="643" r:id="rId29"/>
    <p:sldId id="644" r:id="rId30"/>
    <p:sldId id="645" r:id="rId31"/>
    <p:sldId id="646" r:id="rId32"/>
    <p:sldId id="647" r:id="rId33"/>
    <p:sldId id="648" r:id="rId34"/>
    <p:sldId id="649" r:id="rId35"/>
    <p:sldId id="650" r:id="rId36"/>
    <p:sldId id="651" r:id="rId37"/>
    <p:sldId id="652" r:id="rId38"/>
    <p:sldId id="653" r:id="rId39"/>
    <p:sldId id="654" r:id="rId40"/>
    <p:sldId id="655" r:id="rId41"/>
    <p:sldId id="656" r:id="rId42"/>
    <p:sldId id="657" r:id="rId43"/>
    <p:sldId id="65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2" d="100"/>
          <a:sy n="82" d="100"/>
        </p:scale>
        <p:origin x="148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D3BA8206-9915-4B9D-BFD0-B6FE918E7A4D}"/>
    <pc:docChg chg="custSel modSld">
      <pc:chgData name="Sharma Computer Academy" userId="08476b32c11f4418" providerId="LiveId" clId="{D3BA8206-9915-4B9D-BFD0-B6FE918E7A4D}" dt="2021-09-25T20:16:09.810" v="206" actId="113"/>
      <pc:docMkLst>
        <pc:docMk/>
      </pc:docMkLst>
      <pc:sldChg chg="addSp delSp modSp mod delAnim modAnim">
        <pc:chgData name="Sharma Computer Academy" userId="08476b32c11f4418" providerId="LiveId" clId="{D3BA8206-9915-4B9D-BFD0-B6FE918E7A4D}" dt="2021-09-25T20:16:09.810" v="206" actId="113"/>
        <pc:sldMkLst>
          <pc:docMk/>
          <pc:sldMk cId="0" sldId="625"/>
        </pc:sldMkLst>
        <pc:spChg chg="mod">
          <ac:chgData name="Sharma Computer Academy" userId="08476b32c11f4418" providerId="LiveId" clId="{D3BA8206-9915-4B9D-BFD0-B6FE918E7A4D}" dt="2021-09-25T20:16:09.810" v="206" actId="113"/>
          <ac:spMkLst>
            <pc:docMk/>
            <pc:sldMk cId="0" sldId="625"/>
            <ac:spMk id="3" creationId="{00000000-0000-0000-0000-000000000000}"/>
          </ac:spMkLst>
        </pc:spChg>
        <pc:spChg chg="add mod">
          <ac:chgData name="Sharma Computer Academy" userId="08476b32c11f4418" providerId="LiveId" clId="{D3BA8206-9915-4B9D-BFD0-B6FE918E7A4D}" dt="2021-09-25T20:15:10.477" v="116" actId="1036"/>
          <ac:spMkLst>
            <pc:docMk/>
            <pc:sldMk cId="0" sldId="625"/>
            <ac:spMk id="8" creationId="{0ABAFAB5-103B-496F-9AD0-8E4B74F1B41C}"/>
          </ac:spMkLst>
        </pc:spChg>
        <pc:spChg chg="add mod">
          <ac:chgData name="Sharma Computer Academy" userId="08476b32c11f4418" providerId="LiveId" clId="{D3BA8206-9915-4B9D-BFD0-B6FE918E7A4D}" dt="2021-09-25T20:15:17.235" v="130" actId="1036"/>
          <ac:spMkLst>
            <pc:docMk/>
            <pc:sldMk cId="0" sldId="625"/>
            <ac:spMk id="10" creationId="{10FE0C3B-77EB-41CD-829B-BFE09AB7D36A}"/>
          </ac:spMkLst>
        </pc:spChg>
        <pc:picChg chg="del">
          <ac:chgData name="Sharma Computer Academy" userId="08476b32c11f4418" providerId="LiveId" clId="{D3BA8206-9915-4B9D-BFD0-B6FE918E7A4D}" dt="2021-09-25T20:12:46.047" v="2" actId="478"/>
          <ac:picMkLst>
            <pc:docMk/>
            <pc:sldMk cId="0" sldId="625"/>
            <ac:picMk id="7" creationId="{00000000-0000-0000-0000-000000000000}"/>
          </ac:picMkLst>
        </pc:picChg>
      </pc:sldChg>
      <pc:sldChg chg="modSp">
        <pc:chgData name="Sharma Computer Academy" userId="08476b32c11f4418" providerId="LiveId" clId="{D3BA8206-9915-4B9D-BFD0-B6FE918E7A4D}" dt="2021-09-18T20:18:29.931" v="1" actId="207"/>
        <pc:sldMkLst>
          <pc:docMk/>
          <pc:sldMk cId="0" sldId="636"/>
        </pc:sldMkLst>
        <pc:spChg chg="mod">
          <ac:chgData name="Sharma Computer Academy" userId="08476b32c11f4418" providerId="LiveId" clId="{D3BA8206-9915-4B9D-BFD0-B6FE918E7A4D}" dt="2021-09-18T20:18:29.931" v="1" actId="207"/>
          <ac:spMkLst>
            <pc:docMk/>
            <pc:sldMk cId="0" sldId="63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26-09-2021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26-09-2021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26-09-2021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26-09-2021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92500" lnSpcReduction="20000"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JAVA INTERVIEW BOOTCAMP</a:t>
            </a:r>
          </a:p>
          <a:p>
            <a:r>
              <a:rPr lang="en-US" sz="4400" dirty="0">
                <a:solidFill>
                  <a:srgbClr val="FF0000"/>
                </a:solidFill>
              </a:rPr>
              <a:t>Lecture 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97648" y="142852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Flavors Of Integer Literals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400" dirty="0"/>
              <a:t>With </a:t>
            </a:r>
            <a:r>
              <a:rPr lang="en-IN" sz="2400" b="1" dirty="0">
                <a:solidFill>
                  <a:srgbClr val="0070C0"/>
                </a:solidFill>
              </a:rPr>
              <a:t>Java version 7 </a:t>
            </a:r>
            <a:r>
              <a:rPr lang="en-IN" sz="2400" dirty="0"/>
              <a:t>we also can use </a:t>
            </a:r>
            <a:r>
              <a:rPr lang="en-IN" sz="2400" b="1" dirty="0">
                <a:solidFill>
                  <a:srgbClr val="00B050"/>
                </a:solidFill>
              </a:rPr>
              <a:t>underscores</a:t>
            </a:r>
            <a:r>
              <a:rPr lang="en-IN" sz="2400" dirty="0"/>
              <a:t> as </a:t>
            </a:r>
            <a:r>
              <a:rPr lang="en-IN" sz="2400" b="1" dirty="0">
                <a:solidFill>
                  <a:srgbClr val="C00000"/>
                </a:solidFill>
              </a:rPr>
              <a:t>part</a:t>
            </a:r>
            <a:r>
              <a:rPr lang="en-IN" sz="2400" dirty="0"/>
              <a:t> of </a:t>
            </a:r>
            <a:r>
              <a:rPr lang="en-IN" sz="2400" b="1" dirty="0">
                <a:solidFill>
                  <a:srgbClr val="002060"/>
                </a:solidFill>
              </a:rPr>
              <a:t>literal values </a:t>
            </a:r>
            <a:r>
              <a:rPr lang="en-IN" sz="2400" dirty="0"/>
              <a:t>to make them </a:t>
            </a:r>
            <a:r>
              <a:rPr lang="en-IN" sz="2400" b="1" dirty="0">
                <a:solidFill>
                  <a:srgbClr val="7030A0"/>
                </a:solidFill>
              </a:rPr>
              <a:t>more readable. </a:t>
            </a:r>
          </a:p>
          <a:p>
            <a:pPr>
              <a:lnSpc>
                <a:spcPct val="90000"/>
              </a:lnSpc>
              <a:buNone/>
            </a:pPr>
            <a:endParaRPr lang="en-IN" sz="2400" dirty="0"/>
          </a:p>
          <a:p>
            <a:pPr>
              <a:lnSpc>
                <a:spcPct val="90000"/>
              </a:lnSpc>
              <a:buNone/>
            </a:pPr>
            <a:r>
              <a:rPr lang="en-IN" sz="2400" dirty="0"/>
              <a:t>Here’s an </a:t>
            </a:r>
            <a:r>
              <a:rPr lang="en-IN" sz="2400" b="1" dirty="0">
                <a:solidFill>
                  <a:srgbClr val="7030A0"/>
                </a:solidFill>
              </a:rPr>
              <a:t>example</a:t>
            </a:r>
            <a:r>
              <a:rPr lang="en-IN" sz="2400" dirty="0"/>
              <a:t>: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getfile 54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3571876"/>
            <a:ext cx="8715436" cy="2846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Rules For Underscore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/>
              <a:t>You </a:t>
            </a:r>
            <a:r>
              <a:rPr lang="en-IN" sz="2400" b="1" dirty="0">
                <a:solidFill>
                  <a:srgbClr val="C00000"/>
                </a:solidFill>
              </a:rPr>
              <a:t>can’t </a:t>
            </a:r>
            <a:r>
              <a:rPr lang="en-IN" sz="2400" b="1" dirty="0">
                <a:solidFill>
                  <a:srgbClr val="0070C0"/>
                </a:solidFill>
              </a:rPr>
              <a:t>start</a:t>
            </a:r>
            <a:r>
              <a:rPr lang="en-IN" sz="2400" b="1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or </a:t>
            </a:r>
            <a:r>
              <a:rPr lang="en-IN" sz="2400" b="1" dirty="0">
                <a:solidFill>
                  <a:srgbClr val="0070C0"/>
                </a:solidFill>
              </a:rPr>
              <a:t>end </a:t>
            </a:r>
            <a:r>
              <a:rPr lang="en-IN" sz="2400" dirty="0"/>
              <a:t>a </a:t>
            </a:r>
            <a:r>
              <a:rPr lang="en-IN" sz="2400" b="1" dirty="0">
                <a:solidFill>
                  <a:srgbClr val="7030A0"/>
                </a:solidFill>
              </a:rPr>
              <a:t>literal value </a:t>
            </a:r>
            <a:r>
              <a:rPr lang="en-IN" sz="2400" dirty="0"/>
              <a:t>with an </a:t>
            </a:r>
            <a:r>
              <a:rPr lang="en-IN" sz="2400" b="1" dirty="0">
                <a:solidFill>
                  <a:srgbClr val="00B050"/>
                </a:solidFill>
              </a:rPr>
              <a:t>underscore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r>
              <a:rPr lang="en-IN" sz="2400" dirty="0"/>
              <a:t>You </a:t>
            </a:r>
            <a:r>
              <a:rPr lang="en-IN" sz="2400" b="1" dirty="0">
                <a:solidFill>
                  <a:srgbClr val="C00000"/>
                </a:solidFill>
              </a:rPr>
              <a:t>can’t</a:t>
            </a:r>
            <a:r>
              <a:rPr lang="en-IN" sz="2400" dirty="0"/>
              <a:t> place an </a:t>
            </a:r>
            <a:r>
              <a:rPr lang="en-IN" sz="2400" b="1" dirty="0">
                <a:solidFill>
                  <a:srgbClr val="00B050"/>
                </a:solidFill>
              </a:rPr>
              <a:t>underscore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2060"/>
                </a:solidFill>
              </a:rPr>
              <a:t>right after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0070C0"/>
                </a:solidFill>
              </a:rPr>
              <a:t>prefixes</a:t>
            </a:r>
            <a:r>
              <a:rPr lang="en-IN" sz="2400" dirty="0"/>
              <a:t> </a:t>
            </a:r>
            <a:r>
              <a:rPr lang="en-IN" sz="2400" b="1" dirty="0">
                <a:solidFill>
                  <a:srgbClr val="C00000"/>
                </a:solidFill>
              </a:rPr>
              <a:t>0b</a:t>
            </a:r>
            <a:r>
              <a:rPr lang="en-IN" sz="2400" dirty="0"/>
              <a:t>, </a:t>
            </a:r>
            <a:r>
              <a:rPr lang="en-IN" sz="2400" b="1" dirty="0">
                <a:solidFill>
                  <a:srgbClr val="C00000"/>
                </a:solidFill>
              </a:rPr>
              <a:t>0B</a:t>
            </a:r>
            <a:r>
              <a:rPr lang="en-IN" sz="2400" dirty="0"/>
              <a:t>, </a:t>
            </a:r>
            <a:r>
              <a:rPr lang="en-IN" sz="2400" b="1" dirty="0">
                <a:solidFill>
                  <a:srgbClr val="C00000"/>
                </a:solidFill>
              </a:rPr>
              <a:t>0x</a:t>
            </a:r>
            <a:r>
              <a:rPr lang="en-IN" sz="2400" dirty="0"/>
              <a:t>, and </a:t>
            </a:r>
            <a:r>
              <a:rPr lang="en-IN" sz="2400" b="1" dirty="0">
                <a:solidFill>
                  <a:srgbClr val="C00000"/>
                </a:solidFill>
              </a:rPr>
              <a:t>0X</a:t>
            </a:r>
            <a:r>
              <a:rPr lang="en-IN" sz="2400" dirty="0"/>
              <a:t>, which are </a:t>
            </a:r>
            <a:r>
              <a:rPr lang="en-IN" sz="2400" b="1" dirty="0">
                <a:solidFill>
                  <a:srgbClr val="0070C0"/>
                </a:solidFill>
              </a:rPr>
              <a:t>used</a:t>
            </a:r>
            <a:r>
              <a:rPr lang="en-IN" sz="2400" dirty="0"/>
              <a:t> to define </a:t>
            </a:r>
            <a:r>
              <a:rPr lang="en-IN" sz="2400" b="1" dirty="0">
                <a:solidFill>
                  <a:srgbClr val="002060"/>
                </a:solidFill>
              </a:rPr>
              <a:t>binary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002060"/>
                </a:solidFill>
              </a:rPr>
              <a:t>hexadecimal literal </a:t>
            </a:r>
            <a:r>
              <a:rPr lang="en-IN" sz="2400" dirty="0"/>
              <a:t>values.</a:t>
            </a:r>
          </a:p>
          <a:p>
            <a:endParaRPr lang="en-IN" sz="2400" dirty="0"/>
          </a:p>
          <a:p>
            <a:r>
              <a:rPr lang="en-IN" sz="2400" dirty="0"/>
              <a:t>You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can place </a:t>
            </a:r>
            <a:r>
              <a:rPr lang="en-IN" sz="2400" dirty="0"/>
              <a:t>an </a:t>
            </a:r>
            <a:r>
              <a:rPr lang="en-IN" sz="2400" b="1" dirty="0">
                <a:solidFill>
                  <a:srgbClr val="00B050"/>
                </a:solidFill>
              </a:rPr>
              <a:t>underscore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2060"/>
                </a:solidFill>
              </a:rPr>
              <a:t>right after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0070C0"/>
                </a:solidFill>
              </a:rPr>
              <a:t>prefix</a:t>
            </a:r>
            <a:r>
              <a:rPr lang="en-IN" sz="2400" dirty="0"/>
              <a:t> </a:t>
            </a:r>
            <a:r>
              <a:rPr lang="en-IN" sz="2400" b="1" dirty="0">
                <a:solidFill>
                  <a:srgbClr val="C00000"/>
                </a:solidFill>
              </a:rPr>
              <a:t>0</a:t>
            </a:r>
            <a:r>
              <a:rPr lang="en-IN" sz="2400" dirty="0"/>
              <a:t>, which is used to define an </a:t>
            </a:r>
            <a:r>
              <a:rPr lang="en-IN" sz="2400" b="1" dirty="0">
                <a:solidFill>
                  <a:srgbClr val="002060"/>
                </a:solidFill>
              </a:rPr>
              <a:t>octal literal </a:t>
            </a:r>
            <a:r>
              <a:rPr lang="en-IN" sz="2400" dirty="0"/>
              <a:t>value.</a:t>
            </a:r>
          </a:p>
          <a:p>
            <a:endParaRPr lang="en-IN" sz="2400" dirty="0"/>
          </a:p>
          <a:p>
            <a:r>
              <a:rPr lang="en-IN" sz="2400" dirty="0"/>
              <a:t>You </a:t>
            </a:r>
            <a:r>
              <a:rPr lang="en-IN" sz="2400" b="1" dirty="0">
                <a:solidFill>
                  <a:srgbClr val="C00000"/>
                </a:solidFill>
              </a:rPr>
              <a:t>can’t place </a:t>
            </a:r>
            <a:r>
              <a:rPr lang="en-IN" sz="2400" dirty="0"/>
              <a:t>an </a:t>
            </a:r>
            <a:r>
              <a:rPr lang="en-IN" sz="2400" b="1" dirty="0">
                <a:solidFill>
                  <a:srgbClr val="00B050"/>
                </a:solidFill>
              </a:rPr>
              <a:t>underscore</a:t>
            </a:r>
            <a:r>
              <a:rPr lang="en-IN" sz="2400" dirty="0"/>
              <a:t> prior to an </a:t>
            </a:r>
            <a:r>
              <a:rPr lang="en-IN" sz="2400" b="1" dirty="0">
                <a:solidFill>
                  <a:srgbClr val="C00000"/>
                </a:solidFill>
              </a:rPr>
              <a:t>L </a:t>
            </a:r>
            <a:r>
              <a:rPr lang="en-IN" sz="2400" dirty="0"/>
              <a:t>suffix </a:t>
            </a:r>
          </a:p>
          <a:p>
            <a:pPr lvl="1"/>
            <a:r>
              <a:rPr lang="en-IN" dirty="0"/>
              <a:t>Remember- the</a:t>
            </a:r>
            <a:r>
              <a:rPr lang="en-IN" b="1" dirty="0">
                <a:solidFill>
                  <a:srgbClr val="C00000"/>
                </a:solidFill>
              </a:rPr>
              <a:t> L</a:t>
            </a:r>
            <a:r>
              <a:rPr lang="en-IN" dirty="0"/>
              <a:t> suffix is used to </a:t>
            </a:r>
            <a:r>
              <a:rPr lang="en-IN" b="1" dirty="0">
                <a:solidFill>
                  <a:srgbClr val="0070C0"/>
                </a:solidFill>
              </a:rPr>
              <a:t>mark</a:t>
            </a:r>
            <a:r>
              <a:rPr lang="en-IN" dirty="0"/>
              <a:t> a </a:t>
            </a:r>
            <a:r>
              <a:rPr lang="en-IN" b="1" dirty="0">
                <a:solidFill>
                  <a:srgbClr val="00B050"/>
                </a:solidFill>
              </a:rPr>
              <a:t>literal</a:t>
            </a:r>
            <a:r>
              <a:rPr lang="en-IN" dirty="0"/>
              <a:t> value as </a:t>
            </a:r>
            <a:r>
              <a:rPr lang="en-IN" b="1" dirty="0">
                <a:solidFill>
                  <a:srgbClr val="7030A0"/>
                </a:solidFill>
              </a:rPr>
              <a:t>long</a:t>
            </a:r>
            <a:r>
              <a:rPr lang="en-IN" dirty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Test Your Skills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</a:rPr>
              <a:t>long a=0_100_267_760;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rgbClr val="00B050"/>
                </a:solidFill>
              </a:rPr>
              <a:t>Correct!</a:t>
            </a:r>
            <a:r>
              <a:rPr lang="en-US" altLang="en-US" sz="2400" dirty="0"/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Octals</a:t>
            </a:r>
            <a:r>
              <a:rPr lang="en-US" altLang="en-US" sz="2400" dirty="0"/>
              <a:t> can have </a:t>
            </a:r>
            <a:r>
              <a:rPr lang="en-US" altLang="en-US" sz="2400" b="1" dirty="0">
                <a:solidFill>
                  <a:srgbClr val="0070C0"/>
                </a:solidFill>
              </a:rPr>
              <a:t>underscore</a:t>
            </a:r>
            <a:r>
              <a:rPr lang="en-US" altLang="en-US" sz="2400" dirty="0"/>
              <a:t> after </a:t>
            </a:r>
            <a:r>
              <a:rPr lang="en-US" altLang="en-US" sz="2400" b="1" dirty="0">
                <a:solidFill>
                  <a:srgbClr val="7030A0"/>
                </a:solidFill>
              </a:rPr>
              <a:t>prefix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C00000"/>
                </a:solidFill>
              </a:rPr>
              <a:t>0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</a:rPr>
              <a:t>long b=0_x_4_13;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rgbClr val="C00000"/>
                </a:solidFill>
              </a:rPr>
              <a:t>Error! </a:t>
            </a:r>
            <a:r>
              <a:rPr lang="en-US" altLang="en-US" sz="2400" b="1" dirty="0">
                <a:solidFill>
                  <a:srgbClr val="0070C0"/>
                </a:solidFill>
              </a:rPr>
              <a:t>Underscore</a:t>
            </a: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rgbClr val="7030A0"/>
                </a:solidFill>
              </a:rPr>
              <a:t>not allowed </a:t>
            </a:r>
            <a:r>
              <a:rPr lang="en-US" altLang="en-US" sz="2400" b="1" dirty="0">
                <a:solidFill>
                  <a:srgbClr val="00B050"/>
                </a:solidFill>
              </a:rPr>
              <a:t>before</a:t>
            </a:r>
            <a:r>
              <a:rPr lang="en-US" altLang="en-US" sz="2400" dirty="0"/>
              <a:t> or </a:t>
            </a:r>
            <a:r>
              <a:rPr lang="en-US" altLang="en-US" sz="2400" b="1" dirty="0">
                <a:solidFill>
                  <a:srgbClr val="00B050"/>
                </a:solidFill>
              </a:rPr>
              <a:t>after</a:t>
            </a:r>
            <a:r>
              <a:rPr lang="en-US" altLang="en-US" sz="2400" dirty="0"/>
              <a:t> or in </a:t>
            </a:r>
            <a:r>
              <a:rPr lang="en-US" altLang="en-US" sz="2400" b="1" dirty="0">
                <a:solidFill>
                  <a:srgbClr val="00B050"/>
                </a:solidFill>
              </a:rPr>
              <a:t>mid </a:t>
            </a:r>
            <a:r>
              <a:rPr lang="en-US" altLang="en-US" sz="2400" dirty="0"/>
              <a:t>of </a:t>
            </a:r>
            <a:r>
              <a:rPr lang="en-US" altLang="en-US" sz="2400" b="1" dirty="0">
                <a:solidFill>
                  <a:srgbClr val="C00000"/>
                </a:solidFill>
              </a:rPr>
              <a:t>hex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dirty="0"/>
              <a:t>prefix </a:t>
            </a:r>
            <a:r>
              <a:rPr lang="en-US" altLang="en-US" sz="2400" b="1" dirty="0">
                <a:solidFill>
                  <a:srgbClr val="C00000"/>
                </a:solidFill>
              </a:rPr>
              <a:t>0x</a:t>
            </a:r>
          </a:p>
          <a:p>
            <a:pPr>
              <a:lnSpc>
                <a:spcPct val="80000"/>
              </a:lnSpc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</a:rPr>
              <a:t>long c=0x1_0000_10;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rgbClr val="00B050"/>
                </a:solidFill>
              </a:rPr>
              <a:t>Correct!</a:t>
            </a: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rgbClr val="002060"/>
                </a:solidFill>
              </a:rPr>
              <a:t>Hex</a:t>
            </a:r>
            <a:r>
              <a:rPr lang="en-US" altLang="en-US" sz="2400" dirty="0"/>
              <a:t> can have </a:t>
            </a:r>
            <a:r>
              <a:rPr lang="en-US" altLang="en-US" sz="2400" b="1" dirty="0">
                <a:solidFill>
                  <a:srgbClr val="0070C0"/>
                </a:solidFill>
              </a:rPr>
              <a:t>underscore</a:t>
            </a:r>
            <a:r>
              <a:rPr lang="en-US" altLang="en-US" sz="2400" dirty="0"/>
              <a:t> at a </a:t>
            </a:r>
            <a:r>
              <a:rPr lang="en-US" altLang="en-US" sz="2400" b="1" dirty="0">
                <a:solidFill>
                  <a:srgbClr val="7030A0"/>
                </a:solidFill>
              </a:rPr>
              <a:t>place</a:t>
            </a:r>
            <a:r>
              <a:rPr lang="en-US" altLang="en-US" sz="2400" dirty="0"/>
              <a:t> other than with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rgbClr val="C00000"/>
                </a:solidFill>
              </a:rPr>
              <a:t>prefix</a:t>
            </a:r>
          </a:p>
          <a:p>
            <a:pPr>
              <a:lnSpc>
                <a:spcPct val="80000"/>
              </a:lnSpc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</a:rPr>
              <a:t>long d=100_12_12;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rgbClr val="00B050"/>
                </a:solidFill>
              </a:rPr>
              <a:t>Correct!</a:t>
            </a:r>
            <a:r>
              <a:rPr lang="en-US" altLang="en-US" sz="2400" dirty="0"/>
              <a:t>  </a:t>
            </a:r>
            <a:r>
              <a:rPr lang="en-US" altLang="en-US" sz="2400" b="1" dirty="0">
                <a:solidFill>
                  <a:srgbClr val="0070C0"/>
                </a:solidFill>
              </a:rPr>
              <a:t>Underscore</a:t>
            </a: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rgbClr val="002060"/>
                </a:solidFill>
              </a:rPr>
              <a:t>can be </a:t>
            </a:r>
            <a:r>
              <a:rPr lang="en-US" altLang="en-US" sz="2400" dirty="0"/>
              <a:t>in between a </a:t>
            </a:r>
            <a:r>
              <a:rPr lang="en-US" altLang="en-US" sz="2400" b="1" dirty="0">
                <a:solidFill>
                  <a:srgbClr val="7030A0"/>
                </a:solidFill>
              </a:rPr>
              <a:t>value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Flavors Of Decimal Literals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400" dirty="0"/>
              <a:t>In 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/>
              <a:t>, we </a:t>
            </a:r>
            <a:r>
              <a:rPr lang="en-IN" sz="2400" b="1" dirty="0">
                <a:solidFill>
                  <a:srgbClr val="00B050"/>
                </a:solidFill>
              </a:rPr>
              <a:t>can use </a:t>
            </a:r>
            <a:r>
              <a:rPr lang="en-IN" sz="2400" dirty="0"/>
              <a:t>the </a:t>
            </a:r>
            <a:r>
              <a:rPr lang="en-IN" sz="2400" b="1" dirty="0">
                <a:solidFill>
                  <a:srgbClr val="7030A0"/>
                </a:solidFill>
              </a:rPr>
              <a:t>float</a:t>
            </a:r>
            <a:r>
              <a:rPr lang="en-IN" sz="2400" dirty="0"/>
              <a:t> and </a:t>
            </a:r>
            <a:r>
              <a:rPr lang="en-IN" sz="2400" b="1" dirty="0">
                <a:solidFill>
                  <a:srgbClr val="7030A0"/>
                </a:solidFill>
              </a:rPr>
              <a:t>double</a:t>
            </a:r>
            <a:r>
              <a:rPr lang="en-IN" sz="2400" dirty="0"/>
              <a:t> 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primitive data typ</a:t>
            </a:r>
            <a:r>
              <a:rPr lang="en-IN" sz="2400" dirty="0"/>
              <a:t>es to store </a:t>
            </a:r>
            <a:r>
              <a:rPr lang="en-IN" sz="2400" b="1" dirty="0">
                <a:solidFill>
                  <a:srgbClr val="002060"/>
                </a:solidFill>
              </a:rPr>
              <a:t>decimal numbers</a:t>
            </a:r>
            <a:r>
              <a:rPr lang="en-IN" sz="2400" dirty="0"/>
              <a:t>. </a:t>
            </a:r>
          </a:p>
          <a:p>
            <a:pPr>
              <a:lnSpc>
                <a:spcPct val="90000"/>
              </a:lnSpc>
            </a:pPr>
            <a:endParaRPr lang="en-IN" sz="2400" dirty="0"/>
          </a:p>
          <a:p>
            <a:pPr>
              <a:lnSpc>
                <a:spcPct val="90000"/>
              </a:lnSpc>
            </a:pPr>
            <a:endParaRPr lang="en-IN" sz="2400" b="1" dirty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400" b="1" dirty="0">
                <a:solidFill>
                  <a:srgbClr val="7030A0"/>
                </a:solidFill>
              </a:rPr>
              <a:t>float</a:t>
            </a:r>
            <a:r>
              <a:rPr lang="en-IN" sz="2400" dirty="0"/>
              <a:t> requires </a:t>
            </a:r>
            <a:r>
              <a:rPr lang="en-IN" sz="2400" b="1" dirty="0">
                <a:solidFill>
                  <a:srgbClr val="C00000"/>
                </a:solidFill>
              </a:rPr>
              <a:t>less space </a:t>
            </a:r>
            <a:r>
              <a:rPr lang="en-IN" sz="2400" dirty="0"/>
              <a:t>than </a:t>
            </a:r>
            <a:r>
              <a:rPr lang="en-IN" sz="2400" b="1" dirty="0">
                <a:solidFill>
                  <a:srgbClr val="7030A0"/>
                </a:solidFill>
              </a:rPr>
              <a:t>double</a:t>
            </a:r>
            <a:r>
              <a:rPr lang="en-IN" sz="2400" dirty="0"/>
              <a:t>, but it </a:t>
            </a:r>
            <a:r>
              <a:rPr lang="en-IN" sz="2400" b="1" dirty="0">
                <a:solidFill>
                  <a:srgbClr val="00B050"/>
                </a:solidFill>
              </a:rPr>
              <a:t>can store </a:t>
            </a:r>
            <a:r>
              <a:rPr lang="en-IN" sz="2400" dirty="0"/>
              <a:t>a </a:t>
            </a:r>
            <a:r>
              <a:rPr lang="en-IN" sz="2400" b="1" dirty="0">
                <a:solidFill>
                  <a:srgbClr val="0070C0"/>
                </a:solidFill>
              </a:rPr>
              <a:t>smaller range </a:t>
            </a:r>
            <a:r>
              <a:rPr lang="en-IN" sz="2400" dirty="0"/>
              <a:t>of values than </a:t>
            </a:r>
            <a:r>
              <a:rPr lang="en-IN" sz="2400" b="1" dirty="0">
                <a:solidFill>
                  <a:srgbClr val="7030A0"/>
                </a:solidFill>
              </a:rPr>
              <a:t>double</a:t>
            </a:r>
            <a:r>
              <a:rPr lang="en-IN" sz="2400" dirty="0"/>
              <a:t>. </a:t>
            </a:r>
          </a:p>
          <a:p>
            <a:pPr>
              <a:lnSpc>
                <a:spcPct val="90000"/>
              </a:lnSpc>
            </a:pPr>
            <a:endParaRPr lang="en-IN" sz="2400" dirty="0"/>
          </a:p>
          <a:p>
            <a:pPr>
              <a:lnSpc>
                <a:spcPct val="90000"/>
              </a:lnSpc>
            </a:pPr>
            <a:endParaRPr lang="en-IN" sz="2400" dirty="0"/>
          </a:p>
          <a:p>
            <a:pPr>
              <a:lnSpc>
                <a:spcPct val="90000"/>
              </a:lnSpc>
            </a:pPr>
            <a:r>
              <a:rPr lang="en-IN" sz="2400" dirty="0"/>
              <a:t>A</a:t>
            </a:r>
            <a:r>
              <a:rPr lang="en-IN" sz="2400" b="1" dirty="0">
                <a:solidFill>
                  <a:srgbClr val="7030A0"/>
                </a:solidFill>
              </a:rPr>
              <a:t> float</a:t>
            </a:r>
            <a:r>
              <a:rPr lang="en-IN" sz="2400" dirty="0"/>
              <a:t> data type also has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less precision</a:t>
            </a:r>
            <a:r>
              <a:rPr lang="en-IN" sz="2400" dirty="0"/>
              <a:t>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b="1" i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Decimals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Decimals Numbers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4282" y="2285992"/>
          <a:ext cx="8786874" cy="40719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28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5509">
                <a:tc>
                  <a:txBody>
                    <a:bodyPr/>
                    <a:lstStyle/>
                    <a:p>
                      <a:r>
                        <a:rPr lang="en-US" sz="2400" dirty="0"/>
                        <a:t>Type</a:t>
                      </a:r>
                      <a:endParaRPr lang="en-IN" sz="24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Size</a:t>
                      </a:r>
                    </a:p>
                    <a:p>
                      <a:r>
                        <a:rPr lang="en-US" sz="2400" dirty="0"/>
                        <a:t>(In Bytes)</a:t>
                      </a:r>
                      <a:endParaRPr lang="en-IN" sz="24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Range</a:t>
                      </a:r>
                      <a:endParaRPr lang="en-IN" sz="2400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5509">
                <a:tc>
                  <a:txBody>
                    <a:bodyPr/>
                    <a:lstStyle/>
                    <a:p>
                      <a:r>
                        <a:rPr lang="en-US" sz="2400" dirty="0"/>
                        <a:t>float</a:t>
                      </a:r>
                      <a:endParaRPr lang="en-IN" sz="24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  <a:endParaRPr lang="en-IN" sz="24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2400" kern="1200" dirty="0"/>
                        <a:t>-3.4 * 10</a:t>
                      </a:r>
                      <a:r>
                        <a:rPr lang="en-IN" sz="2400" baseline="30000" dirty="0"/>
                        <a:t>38</a:t>
                      </a:r>
                      <a:r>
                        <a:rPr kumimoji="0" lang="en-IN" sz="2400" kern="1200" baseline="0" dirty="0"/>
                        <a:t> to 3.4 * 10</a:t>
                      </a:r>
                      <a:r>
                        <a:rPr kumimoji="0" lang="en-IN" sz="2400" kern="1200" baseline="30000" dirty="0"/>
                        <a:t>38</a:t>
                      </a:r>
                    </a:p>
                    <a:p>
                      <a:r>
                        <a:rPr lang="en-US" sz="2400" baseline="0" dirty="0"/>
                        <a:t>(6 significant decimal digits)</a:t>
                      </a:r>
                      <a:endParaRPr lang="en-IN" sz="2400" b="1" baseline="0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0948">
                <a:tc>
                  <a:txBody>
                    <a:bodyPr/>
                    <a:lstStyle/>
                    <a:p>
                      <a:r>
                        <a:rPr lang="en-US" sz="2400" dirty="0"/>
                        <a:t>double</a:t>
                      </a:r>
                      <a:endParaRPr lang="en-IN" sz="24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  <a:endParaRPr lang="en-IN" sz="24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2400" kern="1200" dirty="0"/>
                        <a:t>-1.7*10</a:t>
                      </a:r>
                      <a:r>
                        <a:rPr kumimoji="0" lang="en-IN" sz="2400" kern="1200" baseline="30000" dirty="0"/>
                        <a:t>308</a:t>
                      </a:r>
                      <a:r>
                        <a:rPr kumimoji="0" lang="en-IN" sz="2400" kern="1200" dirty="0"/>
                        <a:t> to 1.7*10</a:t>
                      </a:r>
                      <a:r>
                        <a:rPr kumimoji="0" lang="en-IN" sz="2400" kern="1200" baseline="30000" dirty="0"/>
                        <a:t>308</a:t>
                      </a:r>
                      <a:br>
                        <a:rPr lang="en-IN" sz="2400" dirty="0"/>
                      </a:br>
                      <a:r>
                        <a:rPr kumimoji="0" lang="en-IN" sz="2400" kern="1200" dirty="0"/>
                        <a:t>(15 significant decimal digits)</a:t>
                      </a:r>
                      <a:endParaRPr lang="en-IN" sz="2400" b="1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Flavors Of Decimal Literals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Suffixes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‘f’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‘F’</a:t>
            </a:r>
            <a:r>
              <a:rPr lang="en-US" sz="2400" dirty="0"/>
              <a:t> are used to denote </a:t>
            </a:r>
            <a:r>
              <a:rPr lang="en-US" sz="2400" b="1" dirty="0">
                <a:solidFill>
                  <a:srgbClr val="7030A0"/>
                </a:solidFill>
              </a:rPr>
              <a:t>float</a:t>
            </a:r>
            <a:r>
              <a:rPr lang="en-US" sz="2400" dirty="0"/>
              <a:t> values and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‘d’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‘D’ </a:t>
            </a:r>
            <a:r>
              <a:rPr lang="en-US" sz="2400" dirty="0"/>
              <a:t>for </a:t>
            </a:r>
            <a:r>
              <a:rPr lang="en-US" sz="2400" b="1" dirty="0">
                <a:solidFill>
                  <a:srgbClr val="7030A0"/>
                </a:solidFill>
              </a:rPr>
              <a:t>double</a:t>
            </a:r>
            <a:r>
              <a:rPr lang="en-US" sz="2400" dirty="0"/>
              <a:t> . 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Although for </a:t>
            </a:r>
            <a:r>
              <a:rPr lang="en-US" sz="2400" b="1" dirty="0">
                <a:solidFill>
                  <a:srgbClr val="7030A0"/>
                </a:solidFill>
              </a:rPr>
              <a:t>double</a:t>
            </a:r>
            <a:r>
              <a:rPr lang="en-US" sz="2400" dirty="0"/>
              <a:t> suffix is </a:t>
            </a:r>
            <a:r>
              <a:rPr lang="en-US" sz="2400" b="1" dirty="0">
                <a:solidFill>
                  <a:srgbClr val="00B050"/>
                </a:solidFill>
              </a:rPr>
              <a:t>optional</a:t>
            </a:r>
          </a:p>
          <a:p>
            <a:pPr>
              <a:lnSpc>
                <a:spcPct val="90000"/>
              </a:lnSpc>
              <a:buNone/>
            </a:pPr>
            <a:endParaRPr lang="en-IN" sz="2400" dirty="0"/>
          </a:p>
          <a:p>
            <a:pPr>
              <a:lnSpc>
                <a:spcPct val="90000"/>
              </a:lnSpc>
              <a:buNone/>
            </a:pPr>
            <a:r>
              <a:rPr lang="en-IN" sz="2400" dirty="0"/>
              <a:t>Here’s an </a:t>
            </a:r>
            <a:r>
              <a:rPr lang="en-IN" sz="2400" b="1" dirty="0">
                <a:solidFill>
                  <a:srgbClr val="C00000"/>
                </a:solidFill>
              </a:rPr>
              <a:t>example</a:t>
            </a:r>
            <a:r>
              <a:rPr lang="en-IN" sz="2400" dirty="0"/>
              <a:t> of each of these:</a:t>
            </a:r>
          </a:p>
          <a:p>
            <a:pPr>
              <a:lnSpc>
                <a:spcPct val="90000"/>
              </a:lnSpc>
              <a:buNone/>
            </a:pPr>
            <a:endParaRPr lang="en-IN" sz="2400" dirty="0"/>
          </a:p>
          <a:p>
            <a:pPr>
              <a:lnSpc>
                <a:spcPct val="90000"/>
              </a:lnSpc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float average = 20.129F; </a:t>
            </a:r>
          </a:p>
          <a:p>
            <a:pPr>
              <a:lnSpc>
                <a:spcPct val="90000"/>
              </a:lnSpc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float orbit = 1765.65f; </a:t>
            </a:r>
          </a:p>
          <a:p>
            <a:pPr>
              <a:lnSpc>
                <a:spcPct val="90000"/>
              </a:lnSpc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double inclination = 120.1762; 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double inclination=120.1762D;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Rules For Underscore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/>
              <a:t>You </a:t>
            </a:r>
            <a:r>
              <a:rPr lang="en-IN" sz="2400" b="1" dirty="0">
                <a:solidFill>
                  <a:srgbClr val="C00000"/>
                </a:solidFill>
              </a:rPr>
              <a:t>can’t place </a:t>
            </a:r>
            <a:r>
              <a:rPr lang="en-IN" sz="2400" dirty="0"/>
              <a:t>an </a:t>
            </a:r>
            <a:r>
              <a:rPr lang="en-IN" sz="2400" b="1" dirty="0">
                <a:solidFill>
                  <a:srgbClr val="00B050"/>
                </a:solidFill>
              </a:rPr>
              <a:t>underscore</a:t>
            </a:r>
            <a:r>
              <a:rPr lang="en-IN" sz="2400" dirty="0"/>
              <a:t> prior/after a </a:t>
            </a:r>
            <a:r>
              <a:rPr lang="en-IN" sz="2400" b="1" dirty="0">
                <a:solidFill>
                  <a:srgbClr val="C00000"/>
                </a:solidFill>
              </a:rPr>
              <a:t>D</a:t>
            </a:r>
            <a:r>
              <a:rPr lang="en-IN" sz="2400" dirty="0"/>
              <a:t>, </a:t>
            </a:r>
            <a:r>
              <a:rPr lang="en-IN" sz="2400" b="1" dirty="0">
                <a:solidFill>
                  <a:srgbClr val="C00000"/>
                </a:solidFill>
              </a:rPr>
              <a:t>d</a:t>
            </a:r>
            <a:r>
              <a:rPr lang="en-IN" sz="2400" dirty="0"/>
              <a:t>, </a:t>
            </a:r>
            <a:r>
              <a:rPr lang="en-IN" sz="2400" b="1" dirty="0">
                <a:solidFill>
                  <a:srgbClr val="C00000"/>
                </a:solidFill>
              </a:rPr>
              <a:t>F</a:t>
            </a:r>
            <a:r>
              <a:rPr lang="en-IN" sz="2400" dirty="0"/>
              <a:t>, or</a:t>
            </a:r>
            <a:r>
              <a:rPr lang="en-IN" sz="2400" dirty="0">
                <a:solidFill>
                  <a:srgbClr val="C00000"/>
                </a:solidFill>
              </a:rPr>
              <a:t> </a:t>
            </a:r>
            <a:r>
              <a:rPr lang="en-IN" sz="2400" b="1" dirty="0">
                <a:solidFill>
                  <a:srgbClr val="C00000"/>
                </a:solidFill>
              </a:rPr>
              <a:t>f</a:t>
            </a:r>
            <a:r>
              <a:rPr lang="en-IN" sz="2400" b="1" dirty="0"/>
              <a:t> </a:t>
            </a:r>
            <a:r>
              <a:rPr lang="en-IN" sz="2400" dirty="0"/>
              <a:t>suffix.</a:t>
            </a:r>
          </a:p>
          <a:p>
            <a:endParaRPr lang="en-US" sz="2400" dirty="0"/>
          </a:p>
          <a:p>
            <a:pPr>
              <a:buFontTx/>
              <a:buNone/>
            </a:pPr>
            <a:endParaRPr lang="en-IN" sz="2400" dirty="0"/>
          </a:p>
          <a:p>
            <a:r>
              <a:rPr lang="en-IN" sz="2400" dirty="0"/>
              <a:t>You </a:t>
            </a:r>
            <a:r>
              <a:rPr lang="en-IN" sz="2400" b="1" dirty="0">
                <a:solidFill>
                  <a:srgbClr val="C00000"/>
                </a:solidFill>
              </a:rPr>
              <a:t>can’t place </a:t>
            </a:r>
            <a:r>
              <a:rPr lang="en-IN" sz="2400" dirty="0"/>
              <a:t>an </a:t>
            </a:r>
            <a:r>
              <a:rPr lang="en-IN" sz="2400" b="1" dirty="0">
                <a:solidFill>
                  <a:srgbClr val="00B050"/>
                </a:solidFill>
              </a:rPr>
              <a:t>underscore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7030A0"/>
                </a:solidFill>
              </a:rPr>
              <a:t>adjacent to </a:t>
            </a:r>
            <a:r>
              <a:rPr lang="en-IN" sz="2400" dirty="0"/>
              <a:t>a </a:t>
            </a:r>
            <a:r>
              <a:rPr lang="en-IN" sz="2400" b="1" dirty="0">
                <a:solidFill>
                  <a:srgbClr val="0070C0"/>
                </a:solidFill>
              </a:rPr>
              <a:t>decimal point</a:t>
            </a:r>
            <a:r>
              <a:rPr lang="en-IN" sz="2400" dirty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getfile (20)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3857628"/>
            <a:ext cx="8429684" cy="2478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Character Literals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400" dirty="0"/>
              <a:t>A </a:t>
            </a:r>
            <a:r>
              <a:rPr lang="en-IN" sz="2400" b="1" dirty="0">
                <a:solidFill>
                  <a:srgbClr val="7030A0"/>
                </a:solidFill>
              </a:rPr>
              <a:t>char</a:t>
            </a:r>
            <a:r>
              <a:rPr lang="en-IN" sz="2400" dirty="0"/>
              <a:t> can store a </a:t>
            </a:r>
            <a:r>
              <a:rPr lang="en-IN" sz="2400" b="1" dirty="0">
                <a:solidFill>
                  <a:srgbClr val="C00000"/>
                </a:solidFill>
              </a:rPr>
              <a:t>single 16-bit Unicode </a:t>
            </a:r>
            <a:r>
              <a:rPr lang="en-IN" sz="2400" dirty="0"/>
              <a:t>character</a:t>
            </a:r>
          </a:p>
          <a:p>
            <a:pPr>
              <a:lnSpc>
                <a:spcPct val="90000"/>
              </a:lnSpc>
            </a:pPr>
            <a:endParaRPr lang="en-IN" sz="2400" dirty="0"/>
          </a:p>
          <a:p>
            <a:pPr>
              <a:lnSpc>
                <a:spcPct val="90000"/>
              </a:lnSpc>
            </a:pPr>
            <a:endParaRPr lang="en-IN" sz="2400" dirty="0"/>
          </a:p>
          <a:p>
            <a:pPr>
              <a:lnSpc>
                <a:spcPct val="90000"/>
              </a:lnSpc>
            </a:pPr>
            <a:endParaRPr lang="en-IN" sz="2400" dirty="0"/>
          </a:p>
          <a:p>
            <a:pPr>
              <a:lnSpc>
                <a:spcPct val="90000"/>
              </a:lnSpc>
            </a:pPr>
            <a:endParaRPr lang="en-IN" sz="2400" dirty="0"/>
          </a:p>
          <a:p>
            <a:pPr>
              <a:lnSpc>
                <a:spcPct val="90000"/>
              </a:lnSpc>
            </a:pPr>
            <a:endParaRPr lang="en-IN" sz="2400" dirty="0"/>
          </a:p>
          <a:p>
            <a:pPr>
              <a:lnSpc>
                <a:spcPct val="90000"/>
              </a:lnSpc>
            </a:pPr>
            <a:endParaRPr lang="en-IN" sz="2400" dirty="0"/>
          </a:p>
          <a:p>
            <a:pPr>
              <a:lnSpc>
                <a:spcPct val="90000"/>
              </a:lnSpc>
            </a:pPr>
            <a:endParaRPr lang="en-IN" sz="2400" dirty="0"/>
          </a:p>
          <a:p>
            <a:pPr>
              <a:lnSpc>
                <a:spcPct val="90000"/>
              </a:lnSpc>
            </a:pPr>
            <a:r>
              <a:rPr lang="en-IN" sz="2400" dirty="0"/>
              <a:t>It </a:t>
            </a:r>
            <a:r>
              <a:rPr lang="en-IN" sz="2400" b="1" dirty="0">
                <a:solidFill>
                  <a:srgbClr val="C00000"/>
                </a:solidFill>
              </a:rPr>
              <a:t>can store </a:t>
            </a:r>
            <a:r>
              <a:rPr lang="en-IN" sz="2400" b="1" dirty="0">
                <a:solidFill>
                  <a:srgbClr val="0070C0"/>
                </a:solidFill>
              </a:rPr>
              <a:t>characters</a:t>
            </a:r>
            <a:r>
              <a:rPr lang="en-IN" sz="2400" dirty="0"/>
              <a:t> from </a:t>
            </a:r>
            <a:r>
              <a:rPr lang="en-IN" sz="2400" b="1" dirty="0">
                <a:solidFill>
                  <a:srgbClr val="00B050"/>
                </a:solidFill>
              </a:rPr>
              <a:t>almost all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002060"/>
                </a:solidFill>
              </a:rPr>
              <a:t>existing scripts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7030A0"/>
                </a:solidFill>
              </a:rPr>
              <a:t>languages.</a:t>
            </a: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282" y="2285992"/>
          <a:ext cx="8786873" cy="21431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28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37007">
                <a:tc>
                  <a:txBody>
                    <a:bodyPr/>
                    <a:lstStyle/>
                    <a:p>
                      <a:r>
                        <a:rPr lang="en-US" sz="2400" dirty="0"/>
                        <a:t>Type</a:t>
                      </a:r>
                      <a:endParaRPr lang="en-IN" sz="24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Size</a:t>
                      </a:r>
                      <a:endParaRPr lang="en-IN" sz="24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Range</a:t>
                      </a:r>
                      <a:endParaRPr lang="en-IN" sz="2400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133">
                <a:tc>
                  <a:txBody>
                    <a:bodyPr/>
                    <a:lstStyle/>
                    <a:p>
                      <a:r>
                        <a:rPr lang="en-US" sz="2400" dirty="0"/>
                        <a:t>char</a:t>
                      </a:r>
                      <a:endParaRPr lang="en-IN" sz="24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endParaRPr lang="en-IN" sz="24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400" kern="1200" dirty="0"/>
                        <a:t>0</a:t>
                      </a:r>
                      <a:r>
                        <a:rPr kumimoji="0" lang="en-US" sz="2400" kern="1200" baseline="0" dirty="0"/>
                        <a:t> to 65535</a:t>
                      </a:r>
                      <a:endParaRPr lang="en-IN" sz="2400" b="1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Popular Interview Question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55040"/>
            <a:ext cx="8964488" cy="514231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>
                <a:latin typeface="Corbel" pitchFamily="34" charset="0"/>
              </a:rPr>
              <a:t>Why Java uses 2 bytes for characters ?</a:t>
            </a:r>
          </a:p>
          <a:p>
            <a:endParaRPr lang="en-IN" sz="20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In Java almost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61 international languages </a:t>
            </a:r>
            <a:r>
              <a:rPr lang="en-IN" sz="2400" dirty="0">
                <a:latin typeface="Corbel" pitchFamily="34" charset="0"/>
              </a:rPr>
              <a:t>are supported , </a:t>
            </a:r>
            <a:r>
              <a:rPr lang="en-IN" sz="2400" dirty="0"/>
              <a:t>including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Japanese</a:t>
            </a:r>
            <a:r>
              <a:rPr lang="en-IN" sz="2400" dirty="0"/>
              <a:t>,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Korean</a:t>
            </a:r>
            <a:r>
              <a:rPr lang="en-IN" sz="2400" dirty="0"/>
              <a:t>,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Chinese</a:t>
            </a:r>
            <a:r>
              <a:rPr lang="en-IN" sz="2400" dirty="0"/>
              <a:t>,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Devanagari</a:t>
            </a:r>
            <a:r>
              <a:rPr lang="en-IN" sz="2400" b="1" dirty="0"/>
              <a:t>,</a:t>
            </a:r>
            <a:r>
              <a:rPr lang="en-IN" sz="2400" dirty="0"/>
              <a:t>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French</a:t>
            </a:r>
            <a:r>
              <a:rPr lang="en-IN" sz="2400" dirty="0"/>
              <a:t>,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German</a:t>
            </a:r>
            <a:r>
              <a:rPr lang="en-IN" sz="2400" dirty="0"/>
              <a:t>,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Spanish</a:t>
            </a:r>
            <a:r>
              <a:rPr lang="en-IN" sz="2400" dirty="0"/>
              <a:t>, and </a:t>
            </a:r>
            <a:r>
              <a:rPr lang="en-IN" sz="2400" b="1" dirty="0">
                <a:solidFill>
                  <a:srgbClr val="00B050"/>
                </a:solidFill>
              </a:rPr>
              <a:t>others</a:t>
            </a:r>
            <a:r>
              <a:rPr lang="en-IN" sz="2400" dirty="0"/>
              <a:t>. </a:t>
            </a:r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Now,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characters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symbols</a:t>
            </a:r>
            <a:r>
              <a:rPr lang="en-IN" sz="2400" dirty="0">
                <a:latin typeface="Corbel" pitchFamily="34" charset="0"/>
              </a:rPr>
              <a:t> of these languages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cannot</a:t>
            </a:r>
            <a:r>
              <a:rPr lang="en-IN" sz="2400" dirty="0">
                <a:latin typeface="Corbel" pitchFamily="34" charset="0"/>
              </a:rPr>
              <a:t> be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accommodated </a:t>
            </a:r>
            <a:r>
              <a:rPr lang="en-IN" sz="2400" dirty="0">
                <a:latin typeface="Corbel" pitchFamily="34" charset="0"/>
              </a:rPr>
              <a:t>in </a:t>
            </a:r>
            <a:r>
              <a:rPr lang="en-IN" sz="2400" b="1" u="sng" dirty="0">
                <a:solidFill>
                  <a:srgbClr val="00B050"/>
                </a:solidFill>
                <a:latin typeface="Corbel" pitchFamily="34" charset="0"/>
              </a:rPr>
              <a:t>1 byte space </a:t>
            </a:r>
            <a:r>
              <a:rPr lang="en-IN" sz="2400" dirty="0">
                <a:latin typeface="Corbel" pitchFamily="34" charset="0"/>
              </a:rPr>
              <a:t>in memory ,so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IN" sz="2400" dirty="0">
                <a:latin typeface="Corbel" pitchFamily="34" charset="0"/>
              </a:rPr>
              <a:t> takes </a:t>
            </a:r>
            <a:r>
              <a:rPr lang="en-IN" sz="2400" b="1" u="sng" dirty="0">
                <a:solidFill>
                  <a:srgbClr val="C00000"/>
                </a:solidFill>
                <a:latin typeface="Corbel" pitchFamily="34" charset="0"/>
              </a:rPr>
              <a:t>2 byte </a:t>
            </a:r>
            <a:r>
              <a:rPr lang="en-IN" sz="2400" dirty="0">
                <a:latin typeface="Corbel" pitchFamily="34" charset="0"/>
              </a:rPr>
              <a:t>for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characters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IN" sz="2400" dirty="0">
                <a:latin typeface="Corbel" pitchFamily="34" charset="0"/>
              </a:rPr>
              <a:t> supports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UNICODE</a:t>
            </a:r>
            <a:r>
              <a:rPr lang="en-IN" sz="2400" dirty="0">
                <a:latin typeface="Corbel" pitchFamily="34" charset="0"/>
              </a:rPr>
              <a:t> but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 language </a:t>
            </a:r>
            <a:r>
              <a:rPr lang="en-IN" sz="2400" dirty="0">
                <a:latin typeface="Corbel" pitchFamily="34" charset="0"/>
              </a:rPr>
              <a:t>supports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ASCII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code. In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ASCII</a:t>
            </a:r>
            <a:r>
              <a:rPr lang="en-IN" sz="2400" dirty="0">
                <a:latin typeface="Corbel" pitchFamily="34" charset="0"/>
              </a:rPr>
              <a:t> code we can represent characters of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English language</a:t>
            </a:r>
            <a:r>
              <a:rPr lang="en-IN" sz="2400" dirty="0">
                <a:latin typeface="Corbel" pitchFamily="34" charset="0"/>
              </a:rPr>
              <a:t>, so for storing all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English latter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symbols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1 byte </a:t>
            </a:r>
            <a:r>
              <a:rPr lang="en-IN" sz="2400" dirty="0">
                <a:latin typeface="Corbel" pitchFamily="34" charset="0"/>
              </a:rPr>
              <a:t>is sufficient. 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Character Literals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55040"/>
            <a:ext cx="8964488" cy="5142312"/>
          </a:xfrm>
        </p:spPr>
        <p:txBody>
          <a:bodyPr>
            <a:normAutofit lnSpcReduction="10000"/>
          </a:bodyPr>
          <a:lstStyle/>
          <a:p>
            <a:r>
              <a:rPr lang="en-IN" sz="2400" dirty="0">
                <a:latin typeface="Corbel" pitchFamily="34" charset="0"/>
              </a:rPr>
              <a:t>But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UNICODE character set </a:t>
            </a:r>
            <a:r>
              <a:rPr lang="en-IN" sz="2400" dirty="0">
                <a:latin typeface="Corbel" pitchFamily="34" charset="0"/>
              </a:rPr>
              <a:t>is superset of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ASCII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in which all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characters </a:t>
            </a:r>
            <a:r>
              <a:rPr lang="en-IN" sz="2400" dirty="0">
                <a:latin typeface="Corbel" pitchFamily="34" charset="0"/>
              </a:rPr>
              <a:t>which are available in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61 international languages </a:t>
            </a:r>
            <a:r>
              <a:rPr lang="en-IN" sz="2400" dirty="0">
                <a:latin typeface="Corbel" pitchFamily="34" charset="0"/>
              </a:rPr>
              <a:t>are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supported</a:t>
            </a:r>
            <a:r>
              <a:rPr lang="en-IN" sz="2400" dirty="0">
                <a:latin typeface="Corbel" pitchFamily="34" charset="0"/>
              </a:rPr>
              <a:t> and it contains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65536</a:t>
            </a:r>
            <a:r>
              <a:rPr lang="en-IN" sz="2400" dirty="0">
                <a:latin typeface="Corbel" pitchFamily="34" charset="0"/>
              </a:rPr>
              <a:t> characters ranging from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0</a:t>
            </a:r>
            <a:r>
              <a:rPr lang="en-IN" sz="2400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65535</a:t>
            </a: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To assign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UNICODE</a:t>
            </a:r>
            <a:r>
              <a:rPr lang="en-US" sz="2400" dirty="0">
                <a:latin typeface="Corbel" pitchFamily="34" charset="0"/>
              </a:rPr>
              <a:t> values we have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two</a:t>
            </a:r>
            <a:r>
              <a:rPr lang="en-US" sz="2400" dirty="0">
                <a:latin typeface="Corbel" pitchFamily="34" charset="0"/>
              </a:rPr>
              <a:t> options:</a:t>
            </a:r>
          </a:p>
          <a:p>
            <a:endParaRPr lang="en-US" sz="2000" dirty="0">
              <a:latin typeface="Corbel" pitchFamily="34" charset="0"/>
            </a:endParaRPr>
          </a:p>
          <a:p>
            <a:pPr lvl="1"/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Use the numeric value</a:t>
            </a:r>
          </a:p>
          <a:p>
            <a:pPr lvl="1">
              <a:buNone/>
            </a:pPr>
            <a:r>
              <a:rPr lang="en-US" sz="1500" b="1" dirty="0">
                <a:solidFill>
                  <a:schemeClr val="tx1"/>
                </a:solidFill>
                <a:latin typeface="Corbel" pitchFamily="34" charset="0"/>
              </a:rPr>
              <a:t>OR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Use the format ‘\</a:t>
            </a:r>
            <a:r>
              <a:rPr lang="en-US" sz="2000" b="1" dirty="0" err="1">
                <a:solidFill>
                  <a:srgbClr val="C00000"/>
                </a:solidFill>
                <a:latin typeface="Corbel" pitchFamily="34" charset="0"/>
              </a:rPr>
              <a:t>uxxxx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’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where </a:t>
            </a:r>
            <a:r>
              <a:rPr lang="en-US" sz="2000" b="1" dirty="0" err="1">
                <a:solidFill>
                  <a:srgbClr val="0070C0"/>
                </a:solidFill>
                <a:latin typeface="Corbel" pitchFamily="34" charset="0"/>
              </a:rPr>
              <a:t>xxxx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 is hexadecimal form of the value</a:t>
            </a:r>
          </a:p>
          <a:p>
            <a:endParaRPr lang="en-US" sz="2000" dirty="0">
              <a:latin typeface="Corbel" pitchFamily="34" charset="0"/>
            </a:endParaRPr>
          </a:p>
          <a:p>
            <a:r>
              <a:rPr lang="en-US" sz="2400" b="1" u="sng" dirty="0">
                <a:latin typeface="Corbel" pitchFamily="34" charset="0"/>
              </a:rPr>
              <a:t>For example:</a:t>
            </a:r>
          </a:p>
          <a:p>
            <a:pPr lvl="1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char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=65;</a:t>
            </a:r>
          </a:p>
          <a:p>
            <a:pPr lvl="1">
              <a:buNone/>
            </a:pPr>
            <a:r>
              <a:rPr lang="en-US" sz="1600" b="1" dirty="0">
                <a:solidFill>
                  <a:schemeClr val="tx1"/>
                </a:solidFill>
                <a:latin typeface="Corbel" pitchFamily="34" charset="0"/>
              </a:rPr>
              <a:t>OR</a:t>
            </a:r>
          </a:p>
          <a:p>
            <a:pPr lvl="1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char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=‘\u0041’;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Brace 5"/>
          <p:cNvSpPr/>
          <p:nvPr/>
        </p:nvSpPr>
        <p:spPr>
          <a:xfrm>
            <a:off x="2786050" y="5143512"/>
            <a:ext cx="1428760" cy="8572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7" name="TextBox 6"/>
          <p:cNvSpPr txBox="1"/>
          <p:nvPr/>
        </p:nvSpPr>
        <p:spPr>
          <a:xfrm>
            <a:off x="4286248" y="5214950"/>
            <a:ext cx="3286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rbel" pitchFamily="34" charset="0"/>
              </a:rPr>
              <a:t>Both means we are assigning letter </a:t>
            </a:r>
            <a:r>
              <a:rPr lang="en-US" sz="2000" b="1" dirty="0">
                <a:solidFill>
                  <a:srgbClr val="FF0000"/>
                </a:solidFill>
                <a:latin typeface="Corbel" pitchFamily="34" charset="0"/>
              </a:rPr>
              <a:t>A</a:t>
            </a:r>
            <a:endParaRPr lang="en-IN" sz="2000" b="1" dirty="0">
              <a:solidFill>
                <a:srgbClr val="FF000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latin typeface="Corbel" pitchFamily="34" charset="0"/>
              </a:rPr>
              <a:t>Today’s Agenda</a:t>
            </a:r>
            <a:endParaRPr lang="en-IN" sz="44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70C0"/>
                </a:solidFill>
                <a:latin typeface="Corbel" pitchFamily="34" charset="0"/>
              </a:rPr>
              <a:t>Data Types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B050"/>
                </a:solidFill>
                <a:latin typeface="Corbel" pitchFamily="34" charset="0"/>
              </a:rPr>
              <a:t>Categories Of Data Types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7030A0"/>
                </a:solidFill>
                <a:latin typeface="Corbel" pitchFamily="34" charset="0"/>
              </a:rPr>
              <a:t>Integer Literals</a:t>
            </a:r>
            <a:endParaRPr lang="en-US" sz="2900" b="1" dirty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C00000"/>
                </a:solidFill>
                <a:latin typeface="Corbel" pitchFamily="34" charset="0"/>
              </a:rPr>
              <a:t>Decimal Literals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2060"/>
                </a:solidFill>
                <a:latin typeface="Corbel" pitchFamily="34" charset="0"/>
              </a:rPr>
              <a:t>Character Literals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Boolean Literals</a:t>
            </a:r>
            <a:endParaRPr lang="en-US" sz="2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Character Literals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400" dirty="0"/>
              <a:t>Here’s an </a:t>
            </a:r>
            <a:r>
              <a:rPr lang="en-IN" sz="2400" b="1" dirty="0">
                <a:solidFill>
                  <a:srgbClr val="0070C0"/>
                </a:solidFill>
              </a:rPr>
              <a:t>example</a:t>
            </a:r>
            <a:r>
              <a:rPr lang="en-IN" sz="2400" dirty="0"/>
              <a:t> to display </a:t>
            </a:r>
            <a:r>
              <a:rPr lang="en-IN" sz="2400" b="1" dirty="0" err="1">
                <a:solidFill>
                  <a:srgbClr val="7030A0"/>
                </a:solidFill>
              </a:rPr>
              <a:t>hindi</a:t>
            </a:r>
            <a:r>
              <a:rPr lang="en-IN" sz="2400" dirty="0"/>
              <a:t> alphabet </a:t>
            </a:r>
            <a:r>
              <a:rPr lang="en-IN" sz="2400" b="1" dirty="0">
                <a:solidFill>
                  <a:srgbClr val="C00000"/>
                </a:solidFill>
              </a:rPr>
              <a:t>'</a:t>
            </a:r>
            <a:r>
              <a:rPr lang="hi-IN" sz="2400" b="1" dirty="0">
                <a:solidFill>
                  <a:srgbClr val="C00000"/>
                </a:solidFill>
              </a:rPr>
              <a:t>अ</a:t>
            </a:r>
            <a:r>
              <a:rPr lang="en-US" sz="2400" b="1" dirty="0">
                <a:solidFill>
                  <a:srgbClr val="C00000"/>
                </a:solidFill>
              </a:rPr>
              <a:t>’</a:t>
            </a:r>
            <a:r>
              <a:rPr lang="en-IN" sz="2400" dirty="0"/>
              <a:t>:</a:t>
            </a:r>
          </a:p>
          <a:p>
            <a:pPr>
              <a:lnSpc>
                <a:spcPct val="90000"/>
              </a:lnSpc>
              <a:buNone/>
            </a:pPr>
            <a:r>
              <a:rPr lang="en-IN" sz="2400" dirty="0"/>
              <a:t>	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char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ch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=‘\u0905’;</a:t>
            </a:r>
          </a:p>
          <a:p>
            <a:pPr>
              <a:lnSpc>
                <a:spcPct val="90000"/>
              </a:lnSpc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    S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ystem.out.println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(“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ch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=“+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ch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>
              <a:lnSpc>
                <a:spcPct val="90000"/>
              </a:lnSpc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For a complete list of </a:t>
            </a:r>
            <a:r>
              <a:rPr lang="en-US" sz="2400" dirty="0" err="1"/>
              <a:t>hindi</a:t>
            </a:r>
            <a:r>
              <a:rPr lang="en-US" sz="2400" dirty="0"/>
              <a:t> characters </a:t>
            </a:r>
            <a:r>
              <a:rPr lang="en-US" sz="2400" dirty="0" err="1"/>
              <a:t>unicode</a:t>
            </a:r>
            <a:r>
              <a:rPr lang="en-US" sz="2400" dirty="0"/>
              <a:t> values visit:</a:t>
            </a:r>
          </a:p>
          <a:p>
            <a:pPr>
              <a:lnSpc>
                <a:spcPct val="90000"/>
              </a:lnSpc>
              <a:buNone/>
            </a:pPr>
            <a:r>
              <a:rPr lang="en-IN" sz="2400" b="1" dirty="0">
                <a:solidFill>
                  <a:srgbClr val="0070C0"/>
                </a:solidFill>
              </a:rPr>
              <a:t>https://www.anirdesh.com/gujarati/hindi-unicode.php</a:t>
            </a:r>
          </a:p>
          <a:p>
            <a:pPr>
              <a:lnSpc>
                <a:spcPct val="90000"/>
              </a:lnSpc>
              <a:buNone/>
            </a:pPr>
            <a:br>
              <a:rPr lang="en-IN" sz="2400" dirty="0">
                <a:solidFill>
                  <a:srgbClr val="FFFF00"/>
                </a:solidFill>
              </a:rPr>
            </a:br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Display Hindi Numbers From</a:t>
            </a:r>
            <a:br>
              <a:rPr lang="en-US" sz="2800" b="1" dirty="0"/>
            </a:br>
            <a:r>
              <a:rPr lang="hi-IN" sz="3200" dirty="0"/>
              <a:t>०</a:t>
            </a:r>
            <a:r>
              <a:rPr lang="en-US" sz="3200" dirty="0"/>
              <a:t> To </a:t>
            </a:r>
            <a:r>
              <a:rPr lang="hi-IN" sz="3200" dirty="0"/>
              <a:t>९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class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PrintHindi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{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   public static void main(String []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    {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	      </a:t>
            </a:r>
            <a:r>
              <a:rPr lang="en-US" sz="2000" b="1" dirty="0">
                <a:solidFill>
                  <a:srgbClr val="002060"/>
                </a:solidFill>
              </a:rPr>
              <a:t>char v='\u0966';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          for(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=1;i&lt;=10;i++){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           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000" b="1" dirty="0">
                <a:solidFill>
                  <a:srgbClr val="002060"/>
                </a:solidFill>
              </a:rPr>
              <a:t>v++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          }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   }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lnSpc>
                <a:spcPct val="80000"/>
              </a:lnSpc>
              <a:buNone/>
            </a:pPr>
            <a:endParaRPr lang="en-US" altLang="en-US" sz="1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715140" y="1643050"/>
            <a:ext cx="178593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70C0"/>
                </a:solidFill>
              </a:rPr>
              <a:t>OUTPUT</a:t>
            </a:r>
            <a:r>
              <a:rPr lang="en-US" dirty="0"/>
              <a:t>:</a:t>
            </a:r>
          </a:p>
          <a:p>
            <a:r>
              <a:rPr lang="hi-IN" dirty="0"/>
              <a:t>०</a:t>
            </a:r>
          </a:p>
          <a:p>
            <a:r>
              <a:rPr lang="hi-IN" dirty="0"/>
              <a:t>१</a:t>
            </a:r>
          </a:p>
          <a:p>
            <a:r>
              <a:rPr lang="hi-IN" dirty="0"/>
              <a:t>२</a:t>
            </a:r>
          </a:p>
          <a:p>
            <a:r>
              <a:rPr lang="hi-IN" dirty="0"/>
              <a:t>३</a:t>
            </a:r>
          </a:p>
          <a:p>
            <a:r>
              <a:rPr lang="hi-IN" dirty="0"/>
              <a:t>४</a:t>
            </a:r>
          </a:p>
          <a:p>
            <a:r>
              <a:rPr lang="hi-IN" dirty="0"/>
              <a:t>५</a:t>
            </a:r>
          </a:p>
          <a:p>
            <a:r>
              <a:rPr lang="hi-IN" dirty="0"/>
              <a:t>६</a:t>
            </a:r>
          </a:p>
          <a:p>
            <a:r>
              <a:rPr lang="hi-IN" dirty="0"/>
              <a:t>७</a:t>
            </a:r>
          </a:p>
          <a:p>
            <a:r>
              <a:rPr lang="hi-IN" dirty="0"/>
              <a:t>८</a:t>
            </a:r>
          </a:p>
          <a:p>
            <a:r>
              <a:rPr lang="hi-IN" dirty="0"/>
              <a:t>९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Boolean Literals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C00000"/>
                </a:solidFill>
              </a:rPr>
              <a:t>Boolean</a:t>
            </a:r>
            <a:r>
              <a:rPr lang="en-US" sz="2400" dirty="0"/>
              <a:t> category has </a:t>
            </a:r>
            <a:r>
              <a:rPr lang="en-US" sz="2400" b="1" dirty="0">
                <a:solidFill>
                  <a:srgbClr val="0070C0"/>
                </a:solidFill>
              </a:rPr>
              <a:t>only one </a:t>
            </a:r>
            <a:r>
              <a:rPr lang="en-US" sz="2400" dirty="0"/>
              <a:t>data type: </a:t>
            </a:r>
            <a:r>
              <a:rPr lang="en-US" sz="2400" b="1" dirty="0" err="1">
                <a:solidFill>
                  <a:srgbClr val="7030A0"/>
                </a:solidFill>
              </a:rPr>
              <a:t>boolean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 </a:t>
            </a:r>
            <a:r>
              <a:rPr lang="en-US" sz="2400" b="1" dirty="0" err="1">
                <a:solidFill>
                  <a:srgbClr val="7030A0"/>
                </a:solidFill>
              </a:rPr>
              <a:t>boolean</a:t>
            </a:r>
            <a:r>
              <a:rPr lang="en-US" sz="2400" dirty="0"/>
              <a:t> variable can </a:t>
            </a:r>
            <a:r>
              <a:rPr lang="en-US" sz="2400" b="1" dirty="0">
                <a:solidFill>
                  <a:srgbClr val="00B050"/>
                </a:solidFill>
              </a:rPr>
              <a:t>store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one of two </a:t>
            </a:r>
            <a:r>
              <a:rPr lang="en-US" sz="2400" dirty="0"/>
              <a:t>values: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en-US" sz="2400" b="1" i="1" dirty="0"/>
              <a:t> </a:t>
            </a:r>
            <a:r>
              <a:rPr lang="en-US" sz="2400" dirty="0"/>
              <a:t>or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en-US" sz="2400" b="1" i="1" dirty="0"/>
              <a:t>.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It is </a:t>
            </a:r>
            <a:r>
              <a:rPr lang="en-US" sz="2400" b="1" dirty="0">
                <a:solidFill>
                  <a:srgbClr val="C00000"/>
                </a:solidFill>
              </a:rPr>
              <a:t>used</a:t>
            </a:r>
            <a:r>
              <a:rPr lang="en-US" sz="2400" dirty="0"/>
              <a:t> in </a:t>
            </a:r>
            <a:r>
              <a:rPr lang="en-US" sz="2400" b="1" dirty="0">
                <a:solidFill>
                  <a:srgbClr val="0070C0"/>
                </a:solidFill>
              </a:rPr>
              <a:t>scenarios</a:t>
            </a:r>
            <a:r>
              <a:rPr lang="en-US" sz="2400" dirty="0"/>
              <a:t> where </a:t>
            </a:r>
            <a:r>
              <a:rPr lang="en-US" sz="2400" b="1" dirty="0">
                <a:solidFill>
                  <a:srgbClr val="7030A0"/>
                </a:solidFill>
              </a:rPr>
              <a:t>only two states </a:t>
            </a:r>
            <a:r>
              <a:rPr lang="en-US" sz="2400" dirty="0"/>
              <a:t>can exist.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Boolean Literals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Boolean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4283" y="2285992"/>
          <a:ext cx="8786873" cy="23574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28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1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87263">
                <a:tc>
                  <a:txBody>
                    <a:bodyPr/>
                    <a:lstStyle/>
                    <a:p>
                      <a:r>
                        <a:rPr lang="en-US" sz="2400" dirty="0"/>
                        <a:t>Type</a:t>
                      </a:r>
                      <a:endParaRPr lang="en-IN" sz="24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Size</a:t>
                      </a:r>
                      <a:endParaRPr lang="en-IN" sz="24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Range</a:t>
                      </a:r>
                      <a:endParaRPr lang="en-IN" sz="2400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191">
                <a:tc>
                  <a:txBody>
                    <a:bodyPr/>
                    <a:lstStyle/>
                    <a:p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boolean</a:t>
                      </a:r>
                      <a:endParaRPr lang="en-IN" sz="24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JVM Dependent</a:t>
                      </a:r>
                      <a:endParaRPr lang="en-IN" sz="24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2400" kern="1200" dirty="0"/>
                        <a:t>true or false</a:t>
                      </a:r>
                      <a:endParaRPr lang="en-IN" sz="2400" b="1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Guess The Output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public class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</a:rPr>
              <a:t>MyChar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{ 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	public static void main(String[]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	{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		int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</a:rPr>
              <a:t>myInt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 = 7; 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 result = true; 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		if (result == true) 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		do 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			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</a:rPr>
              <a:t>myInt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); 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		while (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</a:rPr>
              <a:t>myInt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 &gt; 10); 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	} 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857884" y="1500174"/>
            <a:ext cx="2667205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</a:rPr>
              <a:t>Options</a:t>
            </a:r>
          </a:p>
          <a:p>
            <a:pPr>
              <a:buNone/>
            </a:pPr>
            <a:r>
              <a:rPr lang="en-IN" sz="2200" b="1" dirty="0">
                <a:solidFill>
                  <a:schemeClr val="accent5">
                    <a:lumMod val="50000"/>
                  </a:schemeClr>
                </a:solidFill>
              </a:rPr>
              <a:t>1. It prints 7 once.</a:t>
            </a:r>
          </a:p>
          <a:p>
            <a:pPr>
              <a:buNone/>
            </a:pPr>
            <a:r>
              <a:rPr lang="en-IN" sz="2200" b="1" dirty="0">
                <a:solidFill>
                  <a:schemeClr val="accent5">
                    <a:lumMod val="50000"/>
                  </a:schemeClr>
                </a:solidFill>
              </a:rPr>
              <a:t>2. It prints nothing.</a:t>
            </a:r>
          </a:p>
          <a:p>
            <a:pPr>
              <a:buNone/>
            </a:pPr>
            <a:r>
              <a:rPr lang="en-IN" sz="2200" b="1" dirty="0">
                <a:solidFill>
                  <a:schemeClr val="accent5">
                    <a:lumMod val="50000"/>
                  </a:schemeClr>
                </a:solidFill>
              </a:rPr>
              <a:t>3. Compilation error.</a:t>
            </a:r>
          </a:p>
          <a:p>
            <a:pPr>
              <a:buNone/>
            </a:pPr>
            <a:r>
              <a:rPr lang="en-IN" sz="2200" b="1" dirty="0">
                <a:solidFill>
                  <a:schemeClr val="accent5">
                    <a:lumMod val="50000"/>
                  </a:schemeClr>
                </a:solidFill>
              </a:rPr>
              <a:t>4. Runtime error.</a:t>
            </a:r>
          </a:p>
          <a:p>
            <a:pPr>
              <a:buNone/>
            </a:pPr>
            <a:endParaRPr lang="en-US" sz="2400" b="1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0070C0"/>
                </a:solidFill>
              </a:rPr>
              <a:t>Answer : 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3</a:t>
            </a:r>
            <a:endParaRPr lang="en-IN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80803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Type    Conversion</a:t>
            </a:r>
            <a:endParaRPr lang="en-US" sz="3200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320118" cy="5200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What is type conversion ?</a:t>
            </a:r>
          </a:p>
          <a:p>
            <a:pPr marL="0" indent="0">
              <a:buNone/>
            </a:pPr>
            <a:endParaRPr lang="en-US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orbel" pitchFamily="34" charset="0"/>
              </a:rPr>
              <a:t>Whenever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compiler</a:t>
            </a:r>
            <a:r>
              <a:rPr lang="en-US" sz="2400" dirty="0">
                <a:latin typeface="Corbel" pitchFamily="34" charset="0"/>
              </a:rPr>
              <a:t> encounters 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statement </a:t>
            </a:r>
            <a:r>
              <a:rPr lang="en-US" sz="2400" dirty="0">
                <a:latin typeface="Corbel" pitchFamily="34" charset="0"/>
              </a:rPr>
              <a:t>where the 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value on right side of assignment </a:t>
            </a:r>
            <a:r>
              <a:rPr lang="en-US" sz="2400" dirty="0">
                <a:latin typeface="Corbel" pitchFamily="34" charset="0"/>
              </a:rPr>
              <a:t>is </a:t>
            </a:r>
            <a:r>
              <a:rPr lang="en-US" sz="2400" dirty="0">
                <a:solidFill>
                  <a:srgbClr val="00B050"/>
                </a:solidFill>
                <a:latin typeface="Corbel" pitchFamily="34" charset="0"/>
              </a:rPr>
              <a:t>different</a:t>
            </a:r>
            <a:r>
              <a:rPr lang="en-US" sz="2400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than</a:t>
            </a:r>
            <a:r>
              <a:rPr lang="en-US" sz="2400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the variable on left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, then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compiler </a:t>
            </a:r>
            <a:r>
              <a:rPr lang="en-US" sz="2400" dirty="0">
                <a:latin typeface="Corbel" pitchFamily="34" charset="0"/>
              </a:rPr>
              <a:t>tries to </a:t>
            </a:r>
            <a:r>
              <a:rPr lang="en-US" sz="2400" b="1" dirty="0">
                <a:solidFill>
                  <a:schemeClr val="tx2"/>
                </a:solidFill>
                <a:latin typeface="Corbel" pitchFamily="34" charset="0"/>
              </a:rPr>
              <a:t>convert</a:t>
            </a:r>
            <a:r>
              <a:rPr lang="en-US" sz="2400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R.H.S</a:t>
            </a:r>
            <a:r>
              <a:rPr lang="en-US" sz="2400" dirty="0">
                <a:solidFill>
                  <a:srgbClr val="FF0000"/>
                </a:solidFill>
                <a:latin typeface="Corbel" pitchFamily="34" charset="0"/>
              </a:rPr>
              <a:t> 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L.H.S</a:t>
            </a:r>
            <a:r>
              <a:rPr lang="en-US" sz="2400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and this automatic conversion done by compiler is called as </a:t>
            </a:r>
            <a:r>
              <a:rPr lang="en-US" sz="2400" b="1" u="sng" dirty="0">
                <a:solidFill>
                  <a:schemeClr val="accent1"/>
                </a:solidFill>
                <a:latin typeface="Corbel" pitchFamily="34" charset="0"/>
              </a:rPr>
              <a:t>Type Conversion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                             </a:t>
            </a:r>
          </a:p>
          <a:p>
            <a:pPr marL="0" indent="0">
              <a:buNone/>
            </a:pPr>
            <a:r>
              <a:rPr lang="en-US" b="1" dirty="0"/>
              <a:t>                              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98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80803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Type    Conversion</a:t>
            </a:r>
            <a:endParaRPr lang="en-US" sz="3200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71612"/>
            <a:ext cx="8077200" cy="50577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>
                <a:latin typeface="Corbel" pitchFamily="34" charset="0"/>
              </a:rPr>
              <a:t>For example:</a:t>
            </a:r>
          </a:p>
          <a:p>
            <a:pPr marL="0" indent="0">
              <a:buNone/>
            </a:pPr>
            <a:r>
              <a:rPr lang="en-US" sz="2400" dirty="0">
                <a:latin typeface="Corbel" pitchFamily="34" charset="0"/>
              </a:rPr>
              <a:t>Consider the following statement:</a:t>
            </a:r>
            <a:r>
              <a:rPr lang="en-US" sz="2400" b="1" u="sng" dirty="0">
                <a:latin typeface="Corbel" pitchFamily="34" charset="0"/>
              </a:rPr>
              <a:t>  </a:t>
            </a:r>
          </a:p>
          <a:p>
            <a:pPr marL="0" indent="0">
              <a:buNone/>
            </a:pPr>
            <a:r>
              <a:rPr lang="en-US" sz="2400" dirty="0">
                <a:latin typeface="Corbel" pitchFamily="34" charset="0"/>
              </a:rPr>
              <a:t>			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x = y;</a:t>
            </a:r>
          </a:p>
          <a:p>
            <a:pPr marL="0" indent="0">
              <a:buNone/>
            </a:pPr>
            <a:r>
              <a:rPr lang="en-US" sz="2400" b="1" dirty="0">
                <a:latin typeface="Corbel" pitchFamily="34" charset="0"/>
              </a:rPr>
              <a:t>   </a:t>
            </a:r>
            <a:r>
              <a:rPr lang="en-US" sz="2400" dirty="0">
                <a:latin typeface="Corbel" pitchFamily="34" charset="0"/>
              </a:rPr>
              <a:t>In this case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two</a:t>
            </a:r>
            <a:r>
              <a:rPr lang="en-US" sz="2400" dirty="0">
                <a:latin typeface="Corbel" pitchFamily="34" charset="0"/>
              </a:rPr>
              <a:t> things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might happen</a:t>
            </a:r>
            <a:r>
              <a:rPr lang="en-US" sz="2400" dirty="0">
                <a:latin typeface="Corbel" pitchFamily="34" charset="0"/>
              </a:rPr>
              <a:t>:-</a:t>
            </a:r>
          </a:p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rbel" pitchFamily="34" charset="0"/>
              </a:rPr>
              <a:t> 1 . </a:t>
            </a:r>
            <a:r>
              <a:rPr lang="en-US" sz="2400" dirty="0">
                <a:latin typeface="Corbel" pitchFamily="34" charset="0"/>
              </a:rPr>
              <a:t>If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data type </a:t>
            </a:r>
            <a:r>
              <a:rPr lang="en-US" sz="2400" dirty="0">
                <a:latin typeface="Corbel" pitchFamily="34" charset="0"/>
              </a:rPr>
              <a:t>of both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variables</a:t>
            </a:r>
            <a:r>
              <a:rPr lang="en-US" sz="2400" dirty="0">
                <a:latin typeface="Corbel" pitchFamily="34" charset="0"/>
              </a:rPr>
              <a:t> are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same</a:t>
            </a:r>
            <a:r>
              <a:rPr lang="en-US" sz="2400" dirty="0">
                <a:latin typeface="Corbel" pitchFamily="34" charset="0"/>
              </a:rPr>
              <a:t> then value of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y </a:t>
            </a:r>
            <a:r>
              <a:rPr lang="en-US" sz="2400" dirty="0">
                <a:solidFill>
                  <a:srgbClr val="C00000"/>
                </a:solidFill>
                <a:latin typeface="Corbel" pitchFamily="34" charset="0"/>
              </a:rPr>
              <a:t>    </a:t>
            </a:r>
          </a:p>
          <a:p>
            <a:pPr marL="0" indent="0">
              <a:buNone/>
            </a:pPr>
            <a:r>
              <a:rPr lang="en-US" sz="2400" dirty="0">
                <a:latin typeface="Corbel" pitchFamily="34" charset="0"/>
              </a:rPr>
              <a:t>       will be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assigned </a:t>
            </a:r>
            <a:r>
              <a:rPr lang="en-US" sz="2400" dirty="0">
                <a:latin typeface="Corbel" pitchFamily="34" charset="0"/>
              </a:rPr>
              <a:t>to the variable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x.</a:t>
            </a:r>
          </a:p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rbel" pitchFamily="34" charset="0"/>
              </a:rPr>
              <a:t>2. </a:t>
            </a:r>
            <a:r>
              <a:rPr lang="en-US" sz="2400" dirty="0">
                <a:latin typeface="Corbel" pitchFamily="34" charset="0"/>
              </a:rPr>
              <a:t>But if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data type </a:t>
            </a:r>
            <a:r>
              <a:rPr lang="en-US" sz="2400" dirty="0">
                <a:latin typeface="Corbel" pitchFamily="34" charset="0"/>
              </a:rPr>
              <a:t>of both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variables </a:t>
            </a:r>
            <a:r>
              <a:rPr lang="en-US" sz="2400" dirty="0">
                <a:latin typeface="Corbel" pitchFamily="34" charset="0"/>
              </a:rPr>
              <a:t>are different then the value of 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y</a:t>
            </a:r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  needs to be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converted </a:t>
            </a:r>
            <a:r>
              <a:rPr lang="en-US" sz="2400" dirty="0">
                <a:latin typeface="Corbel" pitchFamily="34" charset="0"/>
              </a:rPr>
              <a:t>as per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data type </a:t>
            </a:r>
            <a:r>
              <a:rPr lang="en-US" sz="2400" dirty="0">
                <a:latin typeface="Corbel" pitchFamily="34" charset="0"/>
              </a:rPr>
              <a:t>of  variable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x</a:t>
            </a:r>
            <a:r>
              <a:rPr lang="en-US" sz="2400" dirty="0">
                <a:latin typeface="Corbel" pitchFamily="34" charset="0"/>
              </a:rPr>
              <a:t> and this is called “</a:t>
            </a:r>
            <a:r>
              <a:rPr lang="en-US" sz="2400" b="1" u="sng" dirty="0">
                <a:solidFill>
                  <a:srgbClr val="7030A0"/>
                </a:solidFill>
                <a:latin typeface="Corbel" pitchFamily="34" charset="0"/>
              </a:rPr>
              <a:t>Type Conversion</a:t>
            </a:r>
            <a:r>
              <a:rPr lang="en-US" sz="2400" dirty="0">
                <a:latin typeface="Corbel" pitchFamily="34" charset="0"/>
              </a:rPr>
              <a:t>”</a:t>
            </a:r>
            <a:endParaRPr lang="en-US" sz="2400" b="1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dirty="0"/>
              <a:t>                           </a:t>
            </a:r>
          </a:p>
          <a:p>
            <a:pPr marL="0" indent="0">
              <a:buNone/>
            </a:pPr>
            <a:r>
              <a:rPr lang="en-US" b="1" dirty="0"/>
              <a:t>                              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98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36" y="2214554"/>
            <a:ext cx="3352800" cy="990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Type    Conversion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14414" y="428604"/>
            <a:ext cx="67866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            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Forms Of Type Conversion</a:t>
            </a:r>
            <a:endParaRPr lang="en-IN" sz="3200" dirty="0">
              <a:latin typeface="Corbel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2143108" y="3143248"/>
            <a:ext cx="18288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71934" y="3143248"/>
            <a:ext cx="2133592" cy="1590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00100" y="4714884"/>
            <a:ext cx="2514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Implicit Conversion</a:t>
            </a:r>
          </a:p>
          <a:p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( automatically done by compiler)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00628" y="4786322"/>
            <a:ext cx="2514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Explicit Conversion</a:t>
            </a:r>
          </a:p>
          <a:p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( specially done by programmer , also called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Type Casting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4282" y="1500174"/>
            <a:ext cx="7643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rbel" pitchFamily="34" charset="0"/>
              </a:rPr>
              <a:t>In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2400" dirty="0">
                <a:latin typeface="Corbel" pitchFamily="34" charset="0"/>
              </a:rPr>
              <a:t> ,type conversion is of 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two</a:t>
            </a:r>
            <a:r>
              <a:rPr lang="en-US" sz="2400" dirty="0">
                <a:latin typeface="Corbel" pitchFamily="34" charset="0"/>
              </a:rPr>
              <a:t> types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49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Rules For Implicit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600" dirty="0">
                <a:latin typeface="Corbel" pitchFamily="34" charset="0"/>
              </a:rPr>
              <a:t>For </a:t>
            </a:r>
            <a:r>
              <a:rPr lang="en-US" sz="2600" b="1" dirty="0">
                <a:solidFill>
                  <a:srgbClr val="0070C0"/>
                </a:solidFill>
                <a:latin typeface="Corbel" pitchFamily="34" charset="0"/>
              </a:rPr>
              <a:t>implicit conversion </a:t>
            </a:r>
            <a:r>
              <a:rPr lang="en-US" sz="2600" dirty="0">
                <a:latin typeface="Corbel" pitchFamily="34" charset="0"/>
              </a:rPr>
              <a:t>there are 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2 conditions </a:t>
            </a:r>
            <a:r>
              <a:rPr lang="en-US" sz="2600" dirty="0">
                <a:latin typeface="Corbel" pitchFamily="34" charset="0"/>
              </a:rPr>
              <a:t>which must be </a:t>
            </a:r>
            <a:r>
              <a:rPr lang="en-US" sz="2600" b="1" dirty="0">
                <a:solidFill>
                  <a:srgbClr val="00B050"/>
                </a:solidFill>
                <a:latin typeface="Corbel" pitchFamily="34" charset="0"/>
              </a:rPr>
              <a:t>true</a:t>
            </a:r>
            <a:r>
              <a:rPr lang="en-US" sz="2600" dirty="0">
                <a:latin typeface="Corbel" pitchFamily="34" charset="0"/>
              </a:rPr>
              <a:t> :</a:t>
            </a:r>
          </a:p>
          <a:p>
            <a:pPr lvl="1" algn="just"/>
            <a:endParaRPr lang="en-US" dirty="0">
              <a:solidFill>
                <a:srgbClr val="002060"/>
              </a:solidFill>
              <a:latin typeface="Corbel" pitchFamily="34" charset="0"/>
            </a:endParaRPr>
          </a:p>
          <a:p>
            <a:pPr lvl="1" algn="just"/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The values must be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compatible/convertible</a:t>
            </a:r>
            <a:r>
              <a:rPr lang="en-US" dirty="0">
                <a:solidFill>
                  <a:srgbClr val="002060"/>
                </a:solidFill>
                <a:latin typeface="Corbel" pitchFamily="34" charset="0"/>
              </a:rPr>
              <a:t>.</a:t>
            </a:r>
          </a:p>
          <a:p>
            <a:pPr lvl="1" algn="just">
              <a:buNone/>
            </a:pP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AND </a:t>
            </a:r>
          </a:p>
          <a:p>
            <a:pPr lvl="1" algn="just"/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The value on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RHS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 of assignment must be </a:t>
            </a:r>
            <a:r>
              <a:rPr lang="en-US" b="1" i="1" u="sng" dirty="0">
                <a:solidFill>
                  <a:srgbClr val="C00000"/>
                </a:solidFill>
                <a:latin typeface="Corbel" pitchFamily="34" charset="0"/>
              </a:rPr>
              <a:t>smaller than 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variable on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LHS </a:t>
            </a:r>
          </a:p>
          <a:p>
            <a:pPr lvl="1" algn="just">
              <a:buNone/>
            </a:pPr>
            <a:endParaRPr lang="en-US" dirty="0">
              <a:solidFill>
                <a:schemeClr val="tx1"/>
              </a:solidFill>
              <a:latin typeface="Corbel" pitchFamily="34" charset="0"/>
            </a:endParaRPr>
          </a:p>
          <a:p>
            <a:pPr lvl="1" algn="just">
              <a:buNone/>
            </a:pPr>
            <a:r>
              <a:rPr lang="en-US" sz="2600" dirty="0">
                <a:solidFill>
                  <a:schemeClr val="tx1"/>
                </a:solidFill>
                <a:latin typeface="Corbel" pitchFamily="34" charset="0"/>
              </a:rPr>
              <a:t>If </a:t>
            </a:r>
            <a:r>
              <a:rPr lang="en-US" sz="2600" b="1" dirty="0">
                <a:solidFill>
                  <a:srgbClr val="7030A0"/>
                </a:solidFill>
                <a:latin typeface="Corbel" pitchFamily="34" charset="0"/>
              </a:rPr>
              <a:t>both these rules </a:t>
            </a:r>
            <a:r>
              <a:rPr lang="en-US" sz="2600" dirty="0">
                <a:solidFill>
                  <a:schemeClr val="tx1"/>
                </a:solidFill>
                <a:latin typeface="Corbel" pitchFamily="34" charset="0"/>
              </a:rPr>
              <a:t>are followed then </a:t>
            </a:r>
            <a:r>
              <a:rPr lang="en-US" sz="2600" b="1" dirty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2600" dirty="0">
                <a:solidFill>
                  <a:schemeClr val="tx1"/>
                </a:solidFill>
                <a:latin typeface="Corbel" pitchFamily="34" charset="0"/>
              </a:rPr>
              <a:t> will </a:t>
            </a:r>
            <a:r>
              <a:rPr lang="en-US" sz="2600" b="1" dirty="0">
                <a:solidFill>
                  <a:srgbClr val="0070C0"/>
                </a:solidFill>
                <a:latin typeface="Corbel" pitchFamily="34" charset="0"/>
              </a:rPr>
              <a:t>implicitly </a:t>
            </a:r>
          </a:p>
          <a:p>
            <a:pPr lvl="1" algn="just">
              <a:buNone/>
            </a:pPr>
            <a:r>
              <a:rPr lang="en-US" sz="2600" b="1" dirty="0">
                <a:solidFill>
                  <a:srgbClr val="0070C0"/>
                </a:solidFill>
                <a:latin typeface="Corbel" pitchFamily="34" charset="0"/>
              </a:rPr>
              <a:t>convert</a:t>
            </a:r>
            <a:r>
              <a:rPr lang="en-US" sz="2600" dirty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US" sz="2600" b="1" dirty="0">
                <a:solidFill>
                  <a:srgbClr val="00B050"/>
                </a:solidFill>
                <a:latin typeface="Corbel" pitchFamily="34" charset="0"/>
              </a:rPr>
              <a:t>value</a:t>
            </a:r>
            <a:r>
              <a:rPr lang="en-US" sz="2600" dirty="0">
                <a:solidFill>
                  <a:schemeClr val="tx1"/>
                </a:solidFill>
                <a:latin typeface="Corbel" pitchFamily="34" charset="0"/>
              </a:rPr>
              <a:t> otherwise </a:t>
            </a:r>
            <a:r>
              <a:rPr lang="en-US" sz="2600" b="1" dirty="0">
                <a:solidFill>
                  <a:srgbClr val="7030A0"/>
                </a:solidFill>
                <a:latin typeface="Corbel" pitchFamily="34" charset="0"/>
              </a:rPr>
              <a:t>conversion</a:t>
            </a:r>
            <a:r>
              <a:rPr lang="en-US" sz="2600" dirty="0">
                <a:solidFill>
                  <a:schemeClr val="tx1"/>
                </a:solidFill>
                <a:latin typeface="Corbel" pitchFamily="34" charset="0"/>
              </a:rPr>
              <a:t> has to be done by the </a:t>
            </a:r>
          </a:p>
          <a:p>
            <a:pPr lvl="1" algn="just">
              <a:buNone/>
            </a:pPr>
            <a:r>
              <a:rPr lang="en-US" sz="2600" b="1" dirty="0">
                <a:solidFill>
                  <a:srgbClr val="C00000"/>
                </a:solidFill>
                <a:latin typeface="Corbel" pitchFamily="34" charset="0"/>
              </a:rPr>
              <a:t>programmer</a:t>
            </a:r>
            <a:endParaRPr lang="en-US" b="1" u="sng" dirty="0">
              <a:solidFill>
                <a:srgbClr val="FF0000"/>
              </a:solidFill>
              <a:latin typeface="Corbel" pitchFamily="34" charset="0"/>
            </a:endParaRPr>
          </a:p>
          <a:p>
            <a:pPr lvl="1" algn="just">
              <a:buNone/>
            </a:pPr>
            <a:endParaRPr lang="en-US" sz="2600" b="1" u="sng" dirty="0">
              <a:solidFill>
                <a:srgbClr val="FF0000"/>
              </a:solidFill>
              <a:latin typeface="Corbel" pitchFamily="34" charset="0"/>
            </a:endParaRPr>
          </a:p>
          <a:p>
            <a:pPr lvl="1" algn="just">
              <a:buNone/>
            </a:pPr>
            <a:r>
              <a:rPr lang="en-US" sz="2600" b="1" u="sng" dirty="0">
                <a:solidFill>
                  <a:srgbClr val="002060"/>
                </a:solidFill>
                <a:latin typeface="Corbel" pitchFamily="34" charset="0"/>
              </a:rPr>
              <a:t>Let us understand them in depth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280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Rule 1 : Convertible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sz="3100" b="1" dirty="0">
                <a:solidFill>
                  <a:srgbClr val="7030A0"/>
                </a:solidFill>
                <a:latin typeface="Corbel" pitchFamily="34" charset="0"/>
              </a:rPr>
              <a:t>Convertible</a:t>
            </a:r>
            <a:r>
              <a:rPr lang="en-US" sz="3100" dirty="0">
                <a:latin typeface="Corbel" pitchFamily="34" charset="0"/>
              </a:rPr>
              <a:t> means it must be </a:t>
            </a:r>
            <a:r>
              <a:rPr lang="en-US" sz="3100" b="1" dirty="0">
                <a:solidFill>
                  <a:schemeClr val="accent6"/>
                </a:solidFill>
                <a:latin typeface="Corbel" pitchFamily="34" charset="0"/>
              </a:rPr>
              <a:t>possible</a:t>
            </a:r>
            <a:r>
              <a:rPr lang="en-US" sz="3100" dirty="0">
                <a:latin typeface="Corbel" pitchFamily="34" charset="0"/>
              </a:rPr>
              <a:t> for </a:t>
            </a:r>
            <a:r>
              <a:rPr lang="en-US" sz="3100" dirty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3100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3100" dirty="0">
                <a:latin typeface="Corbel" pitchFamily="34" charset="0"/>
              </a:rPr>
              <a:t>to </a:t>
            </a:r>
            <a:r>
              <a:rPr lang="en-US" sz="3100" b="1" dirty="0">
                <a:solidFill>
                  <a:srgbClr val="002060"/>
                </a:solidFill>
                <a:latin typeface="Corbel" pitchFamily="34" charset="0"/>
              </a:rPr>
              <a:t>convert </a:t>
            </a:r>
            <a:r>
              <a:rPr lang="en-US" sz="3100" dirty="0">
                <a:latin typeface="Corbel" pitchFamily="34" charset="0"/>
              </a:rPr>
              <a:t>a </a:t>
            </a:r>
            <a:r>
              <a:rPr lang="en-US" sz="3100" dirty="0">
                <a:solidFill>
                  <a:srgbClr val="C00000"/>
                </a:solidFill>
                <a:latin typeface="Corbel" pitchFamily="34" charset="0"/>
              </a:rPr>
              <a:t>value</a:t>
            </a:r>
            <a:r>
              <a:rPr lang="en-US" sz="3100" dirty="0">
                <a:latin typeface="Corbel" pitchFamily="34" charset="0"/>
              </a:rPr>
              <a:t> from </a:t>
            </a:r>
            <a:r>
              <a:rPr lang="en-US" sz="3100" b="1" dirty="0">
                <a:solidFill>
                  <a:srgbClr val="7030A0"/>
                </a:solidFill>
                <a:latin typeface="Corbel" pitchFamily="34" charset="0"/>
              </a:rPr>
              <a:t>one form </a:t>
            </a:r>
            <a:r>
              <a:rPr lang="en-US" sz="3100" dirty="0">
                <a:latin typeface="Corbel" pitchFamily="34" charset="0"/>
              </a:rPr>
              <a:t>to </a:t>
            </a:r>
            <a:r>
              <a:rPr lang="en-US" sz="3100" b="1" dirty="0">
                <a:solidFill>
                  <a:srgbClr val="00B050"/>
                </a:solidFill>
                <a:latin typeface="Corbel" pitchFamily="34" charset="0"/>
              </a:rPr>
              <a:t>another</a:t>
            </a:r>
            <a:r>
              <a:rPr lang="en-US" sz="3100" dirty="0">
                <a:latin typeface="Corbel" pitchFamily="34" charset="0"/>
              </a:rPr>
              <a:t>.</a:t>
            </a:r>
          </a:p>
          <a:p>
            <a:pPr algn="just"/>
            <a:endParaRPr lang="en-US" sz="2600" dirty="0">
              <a:latin typeface="Corbel" pitchFamily="34" charset="0"/>
            </a:endParaRPr>
          </a:p>
          <a:p>
            <a:pPr algn="just"/>
            <a:r>
              <a:rPr lang="en-US" sz="3100" b="1" dirty="0">
                <a:latin typeface="Corbel" pitchFamily="34" charset="0"/>
              </a:rPr>
              <a:t>For example , </a:t>
            </a:r>
            <a:r>
              <a:rPr lang="en-US" sz="3100" dirty="0">
                <a:latin typeface="Corbel" pitchFamily="34" charset="0"/>
              </a:rPr>
              <a:t>it is </a:t>
            </a:r>
            <a:r>
              <a:rPr lang="en-US" sz="3100" b="1" dirty="0">
                <a:solidFill>
                  <a:schemeClr val="accent6"/>
                </a:solidFill>
                <a:latin typeface="Corbel" pitchFamily="34" charset="0"/>
              </a:rPr>
              <a:t>possible</a:t>
            </a:r>
            <a:r>
              <a:rPr lang="en-US" sz="3100" dirty="0">
                <a:latin typeface="Corbel" pitchFamily="34" charset="0"/>
              </a:rPr>
              <a:t> for </a:t>
            </a:r>
            <a:r>
              <a:rPr lang="en-US" sz="3100" b="1" dirty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3100" dirty="0">
                <a:latin typeface="Corbel" pitchFamily="34" charset="0"/>
              </a:rPr>
              <a:t> to </a:t>
            </a:r>
            <a:r>
              <a:rPr lang="en-US" sz="3100" b="1" dirty="0">
                <a:solidFill>
                  <a:srgbClr val="002060"/>
                </a:solidFill>
                <a:latin typeface="Corbel" pitchFamily="34" charset="0"/>
              </a:rPr>
              <a:t>convert</a:t>
            </a:r>
            <a:r>
              <a:rPr lang="en-US" sz="3100" dirty="0">
                <a:latin typeface="Corbel" pitchFamily="34" charset="0"/>
              </a:rPr>
              <a:t> a </a:t>
            </a:r>
            <a:r>
              <a:rPr lang="en-US" sz="3100" b="1" dirty="0">
                <a:solidFill>
                  <a:srgbClr val="C00000"/>
                </a:solidFill>
                <a:latin typeface="Corbel" pitchFamily="34" charset="0"/>
              </a:rPr>
              <a:t>character</a:t>
            </a:r>
            <a:r>
              <a:rPr lang="en-US" sz="3100" dirty="0">
                <a:latin typeface="Corbel" pitchFamily="34" charset="0"/>
              </a:rPr>
              <a:t> to an </a:t>
            </a:r>
            <a:r>
              <a:rPr lang="en-US" sz="3100" b="1" dirty="0">
                <a:solidFill>
                  <a:srgbClr val="C00000"/>
                </a:solidFill>
                <a:latin typeface="Corbel" pitchFamily="34" charset="0"/>
              </a:rPr>
              <a:t>integer</a:t>
            </a:r>
            <a:r>
              <a:rPr lang="en-US" sz="3100" dirty="0">
                <a:latin typeface="Corbel" pitchFamily="34" charset="0"/>
              </a:rPr>
              <a:t> using it’s </a:t>
            </a:r>
            <a:r>
              <a:rPr lang="en-US" sz="3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UNICODE/ASCII </a:t>
            </a:r>
            <a:r>
              <a:rPr lang="en-US" sz="3100" dirty="0">
                <a:latin typeface="Corbel" pitchFamily="34" charset="0"/>
              </a:rPr>
              <a:t>value . </a:t>
            </a:r>
          </a:p>
          <a:p>
            <a:pPr algn="just"/>
            <a:endParaRPr lang="en-US" sz="3100" b="1" dirty="0">
              <a:latin typeface="Corbel" pitchFamily="34" charset="0"/>
            </a:endParaRPr>
          </a:p>
          <a:p>
            <a:pPr algn="just"/>
            <a:r>
              <a:rPr lang="en-US" sz="3100" b="1" dirty="0">
                <a:latin typeface="Corbel" pitchFamily="34" charset="0"/>
              </a:rPr>
              <a:t>So the following will compile:</a:t>
            </a:r>
          </a:p>
          <a:p>
            <a:pPr lvl="1" algn="just"/>
            <a:endParaRPr lang="en-US" sz="2600" dirty="0">
              <a:latin typeface="Corbel" pitchFamily="34" charset="0"/>
            </a:endParaRPr>
          </a:p>
          <a:p>
            <a:pPr lvl="1" algn="just"/>
            <a:r>
              <a:rPr lang="en-US" sz="26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x=‘A’;</a:t>
            </a:r>
          </a:p>
          <a:p>
            <a:pPr algn="just"/>
            <a:endParaRPr lang="en-US" sz="2600" dirty="0">
              <a:latin typeface="Corbel" pitchFamily="34" charset="0"/>
            </a:endParaRPr>
          </a:p>
          <a:p>
            <a:pPr algn="just"/>
            <a:r>
              <a:rPr lang="en-US" sz="3400" dirty="0">
                <a:latin typeface="Corbel" pitchFamily="34" charset="0"/>
              </a:rPr>
              <a:t>But it is not possible for java to convert the </a:t>
            </a:r>
            <a:r>
              <a:rPr lang="en-US" sz="3400" b="1" dirty="0" err="1">
                <a:solidFill>
                  <a:srgbClr val="C00000"/>
                </a:solidFill>
                <a:latin typeface="Corbel" pitchFamily="34" charset="0"/>
              </a:rPr>
              <a:t>boolean</a:t>
            </a:r>
            <a:r>
              <a:rPr lang="en-US" sz="3400" b="1" dirty="0">
                <a:solidFill>
                  <a:srgbClr val="C00000"/>
                </a:solidFill>
                <a:latin typeface="Corbel" pitchFamily="34" charset="0"/>
              </a:rPr>
              <a:t> value </a:t>
            </a:r>
            <a:r>
              <a:rPr lang="en-US" sz="3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“true” </a:t>
            </a:r>
            <a:r>
              <a:rPr lang="en-US" sz="3400" dirty="0">
                <a:latin typeface="Corbel" pitchFamily="34" charset="0"/>
              </a:rPr>
              <a:t>to </a:t>
            </a:r>
            <a:r>
              <a:rPr lang="en-US" sz="3400" b="1" dirty="0">
                <a:solidFill>
                  <a:srgbClr val="C00000"/>
                </a:solidFill>
                <a:latin typeface="Corbel" pitchFamily="34" charset="0"/>
              </a:rPr>
              <a:t>integer</a:t>
            </a:r>
            <a:r>
              <a:rPr lang="en-US" sz="3400" dirty="0">
                <a:latin typeface="Corbel" pitchFamily="34" charset="0"/>
              </a:rPr>
              <a:t> as the values </a:t>
            </a:r>
            <a:r>
              <a:rPr lang="en-US" sz="3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“true” </a:t>
            </a:r>
            <a:r>
              <a:rPr lang="en-US" sz="3400" dirty="0">
                <a:latin typeface="Corbel" pitchFamily="34" charset="0"/>
              </a:rPr>
              <a:t>and </a:t>
            </a:r>
            <a:r>
              <a:rPr lang="en-US" sz="3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“false” </a:t>
            </a:r>
            <a:r>
              <a:rPr lang="en-US" sz="3400" dirty="0">
                <a:latin typeface="Corbel" pitchFamily="34" charset="0"/>
              </a:rPr>
              <a:t>have no other </a:t>
            </a:r>
            <a:r>
              <a:rPr lang="en-US" sz="3400" b="1" dirty="0">
                <a:solidFill>
                  <a:srgbClr val="002060"/>
                </a:solidFill>
                <a:latin typeface="Corbel" pitchFamily="34" charset="0"/>
              </a:rPr>
              <a:t>representation. </a:t>
            </a:r>
          </a:p>
          <a:p>
            <a:pPr algn="just"/>
            <a:endParaRPr lang="en-US" sz="3400" b="1" dirty="0">
              <a:solidFill>
                <a:srgbClr val="002060"/>
              </a:solidFill>
              <a:latin typeface="Corbel" pitchFamily="34" charset="0"/>
            </a:endParaRPr>
          </a:p>
          <a:p>
            <a:pPr algn="just"/>
            <a:r>
              <a:rPr lang="en-US" sz="3400" b="1" dirty="0">
                <a:latin typeface="Corbel" pitchFamily="34" charset="0"/>
              </a:rPr>
              <a:t>So the following statement will not compile:</a:t>
            </a:r>
          </a:p>
          <a:p>
            <a:pPr lvl="1" algn="just"/>
            <a:endParaRPr lang="en-US" sz="2600" dirty="0">
              <a:latin typeface="Corbel" pitchFamily="34" charset="0"/>
            </a:endParaRPr>
          </a:p>
          <a:p>
            <a:pPr lvl="1" algn="just"/>
            <a:r>
              <a:rPr lang="en-US" sz="26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x=true;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Multiply 3"/>
          <p:cNvSpPr/>
          <p:nvPr/>
        </p:nvSpPr>
        <p:spPr>
          <a:xfrm>
            <a:off x="1928794" y="5429264"/>
            <a:ext cx="1076179" cy="561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6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18" y="3500438"/>
            <a:ext cx="457200" cy="44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280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Primitive Data Types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70C0"/>
                </a:solidFill>
              </a:rPr>
              <a:t>Primitive data types</a:t>
            </a:r>
            <a:r>
              <a:rPr lang="en-US" sz="2400" dirty="0"/>
              <a:t>, as the </a:t>
            </a:r>
            <a:r>
              <a:rPr lang="en-US" sz="2400" b="1" dirty="0">
                <a:solidFill>
                  <a:srgbClr val="00B050"/>
                </a:solidFill>
              </a:rPr>
              <a:t>name suggests</a:t>
            </a:r>
            <a:r>
              <a:rPr lang="en-US" sz="2400" dirty="0"/>
              <a:t>, are the </a:t>
            </a:r>
            <a:r>
              <a:rPr lang="en-US" sz="2400" b="1" dirty="0">
                <a:solidFill>
                  <a:srgbClr val="7030A0"/>
                </a:solidFill>
              </a:rPr>
              <a:t>language defined </a:t>
            </a:r>
            <a:r>
              <a:rPr lang="en-US" sz="2400" dirty="0"/>
              <a:t>data types 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70C0"/>
                </a:solidFill>
              </a:rPr>
              <a:t>Java</a:t>
            </a:r>
            <a:r>
              <a:rPr lang="en-US" sz="2400" dirty="0"/>
              <a:t> defines the following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eight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primitive data types: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C00000"/>
                </a:solidFill>
              </a:rPr>
              <a:t>char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byte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B050"/>
                </a:solidFill>
              </a:rPr>
              <a:t>short</a:t>
            </a:r>
          </a:p>
          <a:p>
            <a:pPr lvl="1">
              <a:lnSpc>
                <a:spcPct val="90000"/>
              </a:lnSpc>
            </a:pPr>
            <a:r>
              <a:rPr lang="en-US" b="1" dirty="0" err="1">
                <a:solidFill>
                  <a:srgbClr val="7030A0"/>
                </a:solidFill>
              </a:rPr>
              <a:t>int</a:t>
            </a:r>
            <a:endParaRPr lang="en-US" b="1" dirty="0">
              <a:solidFill>
                <a:srgbClr val="7030A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long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2060"/>
                </a:solidFill>
              </a:rPr>
              <a:t>float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double</a:t>
            </a:r>
          </a:p>
          <a:p>
            <a:pPr lvl="1">
              <a:lnSpc>
                <a:spcPct val="90000"/>
              </a:lnSpc>
            </a:pP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boolean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Rule 2 : Smaller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1" dirty="0">
                <a:solidFill>
                  <a:srgbClr val="C00000"/>
                </a:solidFill>
              </a:rPr>
              <a:t>Smaller</a:t>
            </a:r>
            <a:r>
              <a:rPr lang="en-US" sz="2400" dirty="0"/>
              <a:t> means the </a:t>
            </a:r>
            <a:r>
              <a:rPr lang="en-US" sz="2400" b="1" u="sng" dirty="0">
                <a:solidFill>
                  <a:srgbClr val="7030A0"/>
                </a:solidFill>
              </a:rPr>
              <a:t>range</a:t>
            </a:r>
            <a:r>
              <a:rPr lang="en-US" sz="2400" u="sng" dirty="0"/>
              <a:t> of a </a:t>
            </a: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</a:rPr>
              <a:t>variable’s</a:t>
            </a:r>
            <a:r>
              <a:rPr lang="en-US" sz="2400" u="sng" dirty="0"/>
              <a:t> </a:t>
            </a:r>
            <a:r>
              <a:rPr lang="en-US" sz="2400" b="1" u="sng" dirty="0">
                <a:solidFill>
                  <a:srgbClr val="00B050"/>
                </a:solidFill>
              </a:rPr>
              <a:t>data type </a:t>
            </a:r>
            <a:r>
              <a:rPr lang="en-US" sz="2400" dirty="0"/>
              <a:t>must be a </a:t>
            </a:r>
            <a:r>
              <a:rPr lang="en-US" sz="2400" b="1" dirty="0">
                <a:solidFill>
                  <a:srgbClr val="002060"/>
                </a:solidFill>
              </a:rPr>
              <a:t>smaller </a:t>
            </a:r>
            <a:r>
              <a:rPr lang="en-US" sz="2400" dirty="0"/>
              <a:t>than other </a:t>
            </a: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</a:rPr>
              <a:t>variable’s range</a:t>
            </a:r>
            <a:r>
              <a:rPr lang="en-US" sz="2400" dirty="0"/>
              <a:t>. 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NOT THE SIZE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For example , </a:t>
            </a:r>
            <a:r>
              <a:rPr lang="en-US" sz="2400" dirty="0"/>
              <a:t>a </a:t>
            </a:r>
            <a:r>
              <a:rPr lang="en-US" sz="2400" b="1" dirty="0">
                <a:solidFill>
                  <a:srgbClr val="00B050"/>
                </a:solidFill>
              </a:rPr>
              <a:t>short data type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variable has a range of </a:t>
            </a:r>
            <a:r>
              <a:rPr lang="en-US" sz="2400" b="1" dirty="0">
                <a:solidFill>
                  <a:srgbClr val="0070C0"/>
                </a:solidFill>
              </a:rPr>
              <a:t>-32768 to 32767 </a:t>
            </a:r>
            <a:r>
              <a:rPr lang="en-US" sz="2400" dirty="0"/>
              <a:t>which is </a:t>
            </a:r>
            <a:r>
              <a:rPr lang="en-US" sz="2400" b="1" dirty="0">
                <a:solidFill>
                  <a:srgbClr val="7030A0"/>
                </a:solidFill>
              </a:rPr>
              <a:t>smaller</a:t>
            </a:r>
            <a:r>
              <a:rPr lang="en-US" sz="2400" dirty="0"/>
              <a:t>( proper subset) of the range of an </a:t>
            </a:r>
            <a:r>
              <a:rPr lang="en-US" sz="2400" dirty="0" err="1">
                <a:solidFill>
                  <a:srgbClr val="00B050"/>
                </a:solidFill>
              </a:rPr>
              <a:t>int</a:t>
            </a:r>
            <a:r>
              <a:rPr lang="en-US" sz="2400" dirty="0">
                <a:solidFill>
                  <a:srgbClr val="00B050"/>
                </a:solidFill>
              </a:rPr>
              <a:t> variable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whose range is </a:t>
            </a:r>
            <a:r>
              <a:rPr lang="en-US" sz="2400" b="1" dirty="0">
                <a:solidFill>
                  <a:srgbClr val="0070C0"/>
                </a:solidFill>
              </a:rPr>
              <a:t>-2147483648 to 2147483647</a:t>
            </a:r>
            <a:r>
              <a:rPr lang="en-US" sz="2400" dirty="0"/>
              <a:t>,  so </a:t>
            </a:r>
            <a:r>
              <a:rPr lang="en-US" sz="2400" b="1" dirty="0">
                <a:solidFill>
                  <a:srgbClr val="00B050"/>
                </a:solidFill>
              </a:rPr>
              <a:t>“short” </a:t>
            </a:r>
            <a:r>
              <a:rPr lang="en-US" sz="2400" dirty="0"/>
              <a:t>is considered to be </a:t>
            </a:r>
            <a:r>
              <a:rPr lang="en-US" sz="2400" b="1" dirty="0">
                <a:solidFill>
                  <a:srgbClr val="C00000"/>
                </a:solidFill>
              </a:rPr>
              <a:t>smaller</a:t>
            </a:r>
            <a:r>
              <a:rPr lang="en-US" sz="2400" dirty="0"/>
              <a:t> than an </a:t>
            </a:r>
            <a:r>
              <a:rPr lang="en-US" sz="2400" b="1" dirty="0">
                <a:solidFill>
                  <a:srgbClr val="00B050"/>
                </a:solidFill>
              </a:rPr>
              <a:t>“</a:t>
            </a:r>
            <a:r>
              <a:rPr lang="en-US" sz="2400" b="1" dirty="0" err="1">
                <a:solidFill>
                  <a:srgbClr val="00B050"/>
                </a:solidFill>
              </a:rPr>
              <a:t>int</a:t>
            </a:r>
            <a:r>
              <a:rPr lang="en-US" sz="2400" b="1" dirty="0">
                <a:solidFill>
                  <a:srgbClr val="00B050"/>
                </a:solidFill>
              </a:rPr>
              <a:t>”.</a:t>
            </a:r>
          </a:p>
          <a:p>
            <a:pPr algn="just">
              <a:buNone/>
            </a:pPr>
            <a:endParaRPr lang="en-US" sz="2400" dirty="0"/>
          </a:p>
          <a:p>
            <a:pPr algn="just"/>
            <a:endParaRPr lang="en-US" sz="2400" b="1" dirty="0"/>
          </a:p>
          <a:p>
            <a:pPr algn="just"/>
            <a:r>
              <a:rPr lang="en-US" sz="2400" b="1" dirty="0"/>
              <a:t>Another example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50"/>
                </a:solidFill>
              </a:rPr>
              <a:t>an </a:t>
            </a:r>
            <a:r>
              <a:rPr lang="en-US" sz="2400" b="1" dirty="0" err="1">
                <a:solidFill>
                  <a:srgbClr val="00B050"/>
                </a:solidFill>
              </a:rPr>
              <a:t>int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is of </a:t>
            </a:r>
            <a:r>
              <a:rPr lang="en-US" sz="2400" b="1" dirty="0">
                <a:solidFill>
                  <a:srgbClr val="C00000"/>
                </a:solidFill>
              </a:rPr>
              <a:t>4 bytes </a:t>
            </a:r>
            <a:r>
              <a:rPr lang="en-US" sz="2400" dirty="0"/>
              <a:t>and has a range of   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FF0000"/>
                </a:solidFill>
              </a:rPr>
              <a:t>    </a:t>
            </a:r>
            <a:r>
              <a:rPr lang="en-US" sz="2400" b="1" dirty="0">
                <a:solidFill>
                  <a:srgbClr val="0070C0"/>
                </a:solidFill>
              </a:rPr>
              <a:t>-2147483648 to 2147483647 </a:t>
            </a:r>
            <a:r>
              <a:rPr lang="en-US" sz="2400" dirty="0"/>
              <a:t>while a </a:t>
            </a:r>
            <a:r>
              <a:rPr lang="en-US" sz="2400" b="1" dirty="0">
                <a:solidFill>
                  <a:srgbClr val="00B050"/>
                </a:solidFill>
              </a:rPr>
              <a:t>float</a:t>
            </a:r>
            <a:r>
              <a:rPr lang="en-US" sz="2400" dirty="0"/>
              <a:t> is also of </a:t>
            </a:r>
            <a:r>
              <a:rPr lang="en-US" sz="2400" b="1" dirty="0">
                <a:solidFill>
                  <a:srgbClr val="C00000"/>
                </a:solidFill>
              </a:rPr>
              <a:t>4 bytes </a:t>
            </a:r>
            <a:r>
              <a:rPr lang="en-US" sz="2400" dirty="0"/>
              <a:t>but has a range of  </a:t>
            </a:r>
            <a:r>
              <a:rPr lang="en-US" sz="2400" b="1" dirty="0">
                <a:solidFill>
                  <a:srgbClr val="0070C0"/>
                </a:solidFill>
              </a:rPr>
              <a:t>-3.4*10</a:t>
            </a:r>
            <a:r>
              <a:rPr lang="en-US" sz="2400" b="1" baseline="30000" dirty="0">
                <a:solidFill>
                  <a:srgbClr val="0070C0"/>
                </a:solidFill>
              </a:rPr>
              <a:t>38</a:t>
            </a:r>
            <a:r>
              <a:rPr lang="en-US" sz="2400" b="1" dirty="0">
                <a:solidFill>
                  <a:srgbClr val="0070C0"/>
                </a:solidFill>
              </a:rPr>
              <a:t> to 3.4 *10</a:t>
            </a:r>
            <a:r>
              <a:rPr lang="en-US" sz="2400" b="1" baseline="30000" dirty="0">
                <a:solidFill>
                  <a:srgbClr val="0070C0"/>
                </a:solidFill>
              </a:rPr>
              <a:t>38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which is </a:t>
            </a:r>
            <a:r>
              <a:rPr lang="en-US" sz="2400" b="1" dirty="0">
                <a:solidFill>
                  <a:srgbClr val="7030A0"/>
                </a:solidFill>
              </a:rPr>
              <a:t>greater than </a:t>
            </a:r>
            <a:r>
              <a:rPr lang="en-US" sz="2400" dirty="0"/>
              <a:t>the range of </a:t>
            </a:r>
            <a:r>
              <a:rPr lang="en-US" sz="2400" b="1" dirty="0" err="1">
                <a:solidFill>
                  <a:srgbClr val="00B050"/>
                </a:solidFill>
              </a:rPr>
              <a:t>int</a:t>
            </a:r>
            <a:r>
              <a:rPr lang="en-US" sz="2400" dirty="0"/>
              <a:t> , so </a:t>
            </a:r>
            <a:r>
              <a:rPr lang="en-US" sz="2400" b="1" dirty="0" err="1">
                <a:solidFill>
                  <a:srgbClr val="00B050"/>
                </a:solidFill>
              </a:rPr>
              <a:t>int</a:t>
            </a:r>
            <a:r>
              <a:rPr lang="en-US" sz="2400" dirty="0"/>
              <a:t> is </a:t>
            </a:r>
            <a:r>
              <a:rPr lang="en-US" sz="2400" b="1" dirty="0">
                <a:solidFill>
                  <a:srgbClr val="7030A0"/>
                </a:solidFill>
              </a:rPr>
              <a:t>smaller than </a:t>
            </a:r>
            <a:r>
              <a:rPr lang="en-US" sz="2400" b="1" dirty="0">
                <a:solidFill>
                  <a:srgbClr val="00B050"/>
                </a:solidFill>
              </a:rPr>
              <a:t>float</a:t>
            </a:r>
            <a:r>
              <a:rPr lang="en-US" sz="2400" dirty="0"/>
              <a:t>.   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280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QUIZ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Is a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long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data type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smaller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than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float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Yes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dirty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No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Because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range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of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long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is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smaller than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range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of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float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dirty="0"/>
              <a:t> </a:t>
            </a: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614" y="431784"/>
            <a:ext cx="7467600" cy="639762"/>
          </a:xfrm>
        </p:spPr>
        <p:txBody>
          <a:bodyPr/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00174"/>
            <a:ext cx="8472518" cy="520542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rbel" pitchFamily="34" charset="0"/>
              </a:rPr>
              <a:t>1. </a:t>
            </a:r>
            <a:r>
              <a:rPr lang="en-US" b="1" dirty="0">
                <a:latin typeface="Corbel" pitchFamily="34" charset="0"/>
              </a:rPr>
              <a:t>byte a=10;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    </a:t>
            </a:r>
            <a:r>
              <a:rPr lang="en-US" b="1" dirty="0" err="1">
                <a:latin typeface="Corbel" pitchFamily="34" charset="0"/>
              </a:rPr>
              <a:t>int</a:t>
            </a:r>
            <a:r>
              <a:rPr lang="en-US" b="1" dirty="0">
                <a:latin typeface="Corbel" pitchFamily="34" charset="0"/>
              </a:rPr>
              <a:t> b;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    b=a;       </a:t>
            </a:r>
          </a:p>
          <a:p>
            <a:pPr marL="0" indent="0">
              <a:buNone/>
            </a:pPr>
            <a:r>
              <a:rPr lang="en-US" dirty="0">
                <a:latin typeface="Corbel" pitchFamily="34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because  [range of </a:t>
            </a:r>
            <a:r>
              <a:rPr lang="en-US" b="1" dirty="0" err="1">
                <a:solidFill>
                  <a:srgbClr val="C00000"/>
                </a:solidFill>
                <a:latin typeface="Corbel" pitchFamily="34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 &gt; byte]</a:t>
            </a:r>
          </a:p>
          <a:p>
            <a:pPr marL="0" indent="0">
              <a:buNone/>
            </a:pPr>
            <a:endParaRPr lang="en-US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orbel" pitchFamily="34" charset="0"/>
              </a:rPr>
              <a:t>2.</a:t>
            </a:r>
            <a:r>
              <a:rPr lang="en-US" b="1" dirty="0">
                <a:latin typeface="Corbel" pitchFamily="34" charset="0"/>
              </a:rPr>
              <a:t> int a=10;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   byte b; 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   b=a;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because [range of byte&lt;</a:t>
            </a:r>
            <a:r>
              <a:rPr lang="en-US" b="1" dirty="0" err="1">
                <a:solidFill>
                  <a:srgbClr val="C00000"/>
                </a:solidFill>
                <a:latin typeface="Corbel" pitchFamily="34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rbel" pitchFamily="34" charset="0"/>
              </a:rPr>
              <a:t>]</a:t>
            </a:r>
            <a:r>
              <a:rPr lang="en-US" b="1" dirty="0">
                <a:latin typeface="Corbel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------------</a:t>
            </a:r>
            <a:r>
              <a:rPr lang="en-US" b="1" dirty="0" err="1">
                <a:solidFill>
                  <a:srgbClr val="7030A0"/>
                </a:solidFill>
                <a:latin typeface="Corbel" pitchFamily="34" charset="0"/>
              </a:rPr>
              <a:t>lossy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 conversion</a:t>
            </a:r>
          </a:p>
          <a:p>
            <a:pPr marL="0" indent="0">
              <a:buNone/>
            </a:pPr>
            <a:r>
              <a:rPr lang="en-US" dirty="0">
                <a:latin typeface="Corbel" pitchFamily="34" charset="0"/>
              </a:rPr>
              <a:t>    </a:t>
            </a:r>
            <a:r>
              <a:rPr lang="en-US" b="1" dirty="0">
                <a:latin typeface="Corbel" pitchFamily="34" charset="0"/>
              </a:rPr>
              <a:t>b=(byte)a;     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you have to do explicit conversion</a:t>
            </a:r>
          </a:p>
          <a:p>
            <a:pPr marL="0" indent="0">
              <a:buNone/>
            </a:pPr>
            <a:endParaRPr lang="en-US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orbel" pitchFamily="34" charset="0"/>
              </a:rPr>
              <a:t>3</a:t>
            </a:r>
            <a:r>
              <a:rPr lang="en-US" b="1" dirty="0">
                <a:latin typeface="Corbel" pitchFamily="34" charset="0"/>
              </a:rPr>
              <a:t>. </a:t>
            </a:r>
            <a:r>
              <a:rPr lang="en-US" b="1" dirty="0" err="1">
                <a:latin typeface="Corbel" pitchFamily="34" charset="0"/>
              </a:rPr>
              <a:t>int</a:t>
            </a:r>
            <a:r>
              <a:rPr lang="en-US" b="1" dirty="0">
                <a:latin typeface="Corbel" pitchFamily="34" charset="0"/>
              </a:rPr>
              <a:t> a=128; 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    byte b; 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   b=a;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   because ---[ range of  </a:t>
            </a:r>
            <a:r>
              <a:rPr lang="en-US" b="1" dirty="0" err="1">
                <a:solidFill>
                  <a:srgbClr val="C00000"/>
                </a:solidFill>
                <a:latin typeface="Corbel" pitchFamily="34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&gt;byte]</a:t>
            </a:r>
          </a:p>
          <a:p>
            <a:pPr marL="0" indent="0">
              <a:buNone/>
            </a:pPr>
            <a:r>
              <a:rPr lang="en-US" dirty="0">
                <a:latin typeface="Corbel" pitchFamily="34" charset="0"/>
              </a:rPr>
              <a:t>     </a:t>
            </a:r>
            <a:r>
              <a:rPr lang="en-US" b="1" dirty="0">
                <a:latin typeface="Corbel" pitchFamily="34" charset="0"/>
              </a:rPr>
              <a:t>b=   (byte)a; 	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[b will become -128 as here after type 				conversion, rotation will take place]</a:t>
            </a:r>
          </a:p>
        </p:txBody>
      </p:sp>
      <p:pic>
        <p:nvPicPr>
          <p:cNvPr id="1026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95" y="2071678"/>
            <a:ext cx="457200" cy="27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4143381"/>
            <a:ext cx="457200" cy="28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5857892"/>
            <a:ext cx="457200" cy="23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42" y="5286389"/>
            <a:ext cx="416417" cy="28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28" y="3500438"/>
            <a:ext cx="416417" cy="27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862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428736"/>
            <a:ext cx="8715436" cy="542926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900" dirty="0">
                <a:latin typeface="Corbel" pitchFamily="34" charset="0"/>
              </a:rPr>
              <a:t>4.   </a:t>
            </a:r>
            <a:r>
              <a:rPr lang="en-US" sz="2900" b="1" dirty="0">
                <a:latin typeface="Corbel" pitchFamily="34" charset="0"/>
              </a:rPr>
              <a:t>short a=10;</a:t>
            </a:r>
          </a:p>
          <a:p>
            <a:pPr marL="0" indent="0">
              <a:buNone/>
            </a:pPr>
            <a:r>
              <a:rPr lang="en-US" sz="2900" b="1" dirty="0">
                <a:latin typeface="Corbel" pitchFamily="34" charset="0"/>
              </a:rPr>
              <a:t>     </a:t>
            </a:r>
            <a:r>
              <a:rPr lang="en-US" sz="2900" b="1" dirty="0" err="1">
                <a:latin typeface="Corbel" pitchFamily="34" charset="0"/>
              </a:rPr>
              <a:t>int</a:t>
            </a:r>
            <a:r>
              <a:rPr lang="en-US" sz="2900" b="1" dirty="0">
                <a:latin typeface="Corbel" pitchFamily="34" charset="0"/>
              </a:rPr>
              <a:t>  b;</a:t>
            </a:r>
          </a:p>
          <a:p>
            <a:pPr marL="0" indent="0">
              <a:buNone/>
            </a:pPr>
            <a:r>
              <a:rPr lang="en-US" sz="2900" b="1" dirty="0">
                <a:latin typeface="Corbel" pitchFamily="34" charset="0"/>
              </a:rPr>
              <a:t>      b=a;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C00000"/>
                </a:solidFill>
                <a:latin typeface="Corbel" pitchFamily="34" charset="0"/>
              </a:rPr>
              <a:t>because range  of [short&lt;</a:t>
            </a:r>
            <a:r>
              <a:rPr lang="en-US" sz="2900" b="1" dirty="0" err="1">
                <a:solidFill>
                  <a:srgbClr val="C00000"/>
                </a:solidFill>
                <a:latin typeface="Corbel" pitchFamily="34" charset="0"/>
              </a:rPr>
              <a:t>int</a:t>
            </a:r>
            <a:r>
              <a:rPr lang="en-US" sz="2900" b="1" dirty="0">
                <a:solidFill>
                  <a:srgbClr val="C00000"/>
                </a:solidFill>
                <a:latin typeface="Corbel" pitchFamily="34" charset="0"/>
              </a:rPr>
              <a:t>]</a:t>
            </a:r>
          </a:p>
          <a:p>
            <a:pPr marL="0" indent="0">
              <a:buNone/>
            </a:pPr>
            <a:endParaRPr lang="en-US" sz="2900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2900" dirty="0">
                <a:latin typeface="Corbel" pitchFamily="34" charset="0"/>
              </a:rPr>
              <a:t>5</a:t>
            </a:r>
            <a:r>
              <a:rPr lang="en-US" sz="2900" b="1" dirty="0">
                <a:latin typeface="Corbel" pitchFamily="34" charset="0"/>
              </a:rPr>
              <a:t>.  </a:t>
            </a:r>
            <a:r>
              <a:rPr lang="en-US" sz="2900" b="1" dirty="0" err="1">
                <a:latin typeface="Corbel" pitchFamily="34" charset="0"/>
              </a:rPr>
              <a:t>int</a:t>
            </a:r>
            <a:r>
              <a:rPr lang="en-US" sz="2900" b="1" dirty="0">
                <a:latin typeface="Corbel" pitchFamily="34" charset="0"/>
              </a:rPr>
              <a:t> a =10;</a:t>
            </a:r>
          </a:p>
          <a:p>
            <a:pPr marL="0" indent="0">
              <a:buNone/>
            </a:pPr>
            <a:r>
              <a:rPr lang="en-US" sz="2900" b="1" dirty="0">
                <a:latin typeface="Corbel" pitchFamily="34" charset="0"/>
              </a:rPr>
              <a:t>   short b;</a:t>
            </a:r>
          </a:p>
          <a:p>
            <a:pPr marL="0" indent="0">
              <a:buNone/>
            </a:pPr>
            <a:r>
              <a:rPr lang="en-US" sz="2900" b="1" dirty="0">
                <a:latin typeface="Corbel" pitchFamily="34" charset="0"/>
              </a:rPr>
              <a:t>     b=a;  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900" b="1" dirty="0">
                <a:solidFill>
                  <a:srgbClr val="7030A0"/>
                </a:solidFill>
                <a:latin typeface="Corbel" pitchFamily="34" charset="0"/>
              </a:rPr>
              <a:t>because range of [</a:t>
            </a:r>
            <a:r>
              <a:rPr lang="en-US" sz="2900" b="1" dirty="0" err="1">
                <a:solidFill>
                  <a:srgbClr val="7030A0"/>
                </a:solidFill>
                <a:latin typeface="Corbel" pitchFamily="34" charset="0"/>
              </a:rPr>
              <a:t>int</a:t>
            </a:r>
            <a:r>
              <a:rPr lang="en-US" sz="2900" b="1" dirty="0">
                <a:solidFill>
                  <a:srgbClr val="7030A0"/>
                </a:solidFill>
                <a:latin typeface="Corbel" pitchFamily="34" charset="0"/>
              </a:rPr>
              <a:t>&gt;short]</a:t>
            </a:r>
          </a:p>
          <a:p>
            <a:pPr marL="0" indent="0">
              <a:buNone/>
            </a:pPr>
            <a:r>
              <a:rPr lang="en-US" sz="2900" b="1" dirty="0">
                <a:latin typeface="Corbel" pitchFamily="34" charset="0"/>
              </a:rPr>
              <a:t>     b=(short)a; 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C00000"/>
                </a:solidFill>
                <a:latin typeface="Corbel" pitchFamily="34" charset="0"/>
              </a:rPr>
              <a:t>(you have to do explicit conversion)</a:t>
            </a:r>
          </a:p>
          <a:p>
            <a:pPr marL="0" indent="0">
              <a:buNone/>
            </a:pPr>
            <a:endParaRPr lang="en-US" sz="2900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2900" dirty="0">
                <a:latin typeface="Corbel" pitchFamily="34" charset="0"/>
              </a:rPr>
              <a:t>6</a:t>
            </a:r>
            <a:r>
              <a:rPr lang="en-US" sz="2900" b="1" dirty="0">
                <a:latin typeface="Corbel" pitchFamily="34" charset="0"/>
              </a:rPr>
              <a:t>. </a:t>
            </a:r>
            <a:r>
              <a:rPr lang="en-US" sz="2900" b="1" dirty="0" err="1">
                <a:latin typeface="Corbel" pitchFamily="34" charset="0"/>
              </a:rPr>
              <a:t>int</a:t>
            </a:r>
            <a:r>
              <a:rPr lang="en-US" sz="2900" b="1" dirty="0">
                <a:latin typeface="Corbel" pitchFamily="34" charset="0"/>
              </a:rPr>
              <a:t> a=32768;</a:t>
            </a:r>
          </a:p>
          <a:p>
            <a:pPr marL="0" indent="0">
              <a:buNone/>
            </a:pPr>
            <a:r>
              <a:rPr lang="en-US" sz="2900" b="1" dirty="0">
                <a:latin typeface="Corbel" pitchFamily="34" charset="0"/>
              </a:rPr>
              <a:t>   short b;</a:t>
            </a:r>
          </a:p>
          <a:p>
            <a:pPr marL="0" indent="0">
              <a:buNone/>
            </a:pPr>
            <a:r>
              <a:rPr lang="en-US" sz="2900" b="1" dirty="0">
                <a:latin typeface="Corbel" pitchFamily="34" charset="0"/>
              </a:rPr>
              <a:t>   b=a;   </a:t>
            </a:r>
          </a:p>
          <a:p>
            <a:pPr marL="0" indent="0">
              <a:buNone/>
            </a:pPr>
            <a:r>
              <a:rPr lang="en-US" sz="2900" b="1" dirty="0">
                <a:latin typeface="Corbel" pitchFamily="34" charset="0"/>
              </a:rPr>
              <a:t>   b=(short)a;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C00000"/>
                </a:solidFill>
                <a:latin typeface="Corbel" pitchFamily="34" charset="0"/>
              </a:rPr>
              <a:t>But yet  value is also out of range java does rotation and assign the value  -32768 to the variable b</a:t>
            </a:r>
          </a:p>
          <a:p>
            <a:pPr marL="0" indent="0">
              <a:buNone/>
            </a:pPr>
            <a:r>
              <a:rPr lang="en-US" dirty="0">
                <a:latin typeface="Corbel" pitchFamily="34" charset="0"/>
              </a:rPr>
              <a:t>  </a:t>
            </a:r>
          </a:p>
        </p:txBody>
      </p:sp>
      <p:pic>
        <p:nvPicPr>
          <p:cNvPr id="4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80" y="3929066"/>
            <a:ext cx="457200" cy="21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290" y="2000240"/>
            <a:ext cx="457200" cy="23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52" y="3429000"/>
            <a:ext cx="416417" cy="21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" y="5357826"/>
            <a:ext cx="416417" cy="21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42" y="5572140"/>
            <a:ext cx="457200" cy="21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264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57298"/>
            <a:ext cx="8624918" cy="528641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rbel" pitchFamily="34" charset="0"/>
              </a:rPr>
              <a:t>7.   </a:t>
            </a:r>
            <a:r>
              <a:rPr lang="en-US" b="1" dirty="0" err="1">
                <a:latin typeface="Corbel" pitchFamily="34" charset="0"/>
              </a:rPr>
              <a:t>int</a:t>
            </a:r>
            <a:r>
              <a:rPr lang="en-US" b="1" dirty="0">
                <a:latin typeface="Corbel" pitchFamily="34" charset="0"/>
              </a:rPr>
              <a:t> a=10;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     long b;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      b=a;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      because range wise [long &gt;</a:t>
            </a:r>
            <a:r>
              <a:rPr lang="en-US" b="1" dirty="0" err="1">
                <a:solidFill>
                  <a:srgbClr val="C00000"/>
                </a:solidFill>
                <a:latin typeface="Corbel" pitchFamily="34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] so, its correct.</a:t>
            </a:r>
          </a:p>
          <a:p>
            <a:pPr marL="0" indent="0">
              <a:buNone/>
            </a:pPr>
            <a:r>
              <a:rPr lang="en-US" dirty="0">
                <a:latin typeface="Corbel" pitchFamily="34" charset="0"/>
              </a:rPr>
              <a:t>8.   </a:t>
            </a:r>
            <a:r>
              <a:rPr lang="en-US" b="1" dirty="0">
                <a:latin typeface="Corbel" pitchFamily="34" charset="0"/>
              </a:rPr>
              <a:t>long a=10;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     </a:t>
            </a:r>
            <a:r>
              <a:rPr lang="en-US" b="1" dirty="0" err="1">
                <a:latin typeface="Corbel" pitchFamily="34" charset="0"/>
              </a:rPr>
              <a:t>int</a:t>
            </a:r>
            <a:r>
              <a:rPr lang="en-US" b="1" dirty="0">
                <a:latin typeface="Corbel" pitchFamily="34" charset="0"/>
              </a:rPr>
              <a:t> b; 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     b=a;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because long value can’t assign to </a:t>
            </a:r>
            <a:r>
              <a:rPr lang="en-US" b="1" dirty="0" err="1">
                <a:solidFill>
                  <a:srgbClr val="7030A0"/>
                </a:solidFill>
                <a:latin typeface="Corbel" pitchFamily="34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 , it’s an error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     b=(</a:t>
            </a:r>
            <a:r>
              <a:rPr lang="en-US" b="1" dirty="0" err="1">
                <a:latin typeface="Corbel" pitchFamily="34" charset="0"/>
              </a:rPr>
              <a:t>int</a:t>
            </a:r>
            <a:r>
              <a:rPr lang="en-US" b="1" dirty="0">
                <a:latin typeface="Corbel" pitchFamily="34" charset="0"/>
              </a:rPr>
              <a:t>)a; </a:t>
            </a:r>
          </a:p>
          <a:p>
            <a:pPr marL="0" indent="0">
              <a:buNone/>
            </a:pPr>
            <a:r>
              <a:rPr lang="en-US" dirty="0">
                <a:latin typeface="Corbel" pitchFamily="34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you  have to do explicit conversion.</a:t>
            </a:r>
          </a:p>
          <a:p>
            <a:pPr marL="514350" indent="-514350">
              <a:buNone/>
            </a:pPr>
            <a:r>
              <a:rPr lang="en-US" dirty="0">
                <a:latin typeface="Corbel" pitchFamily="34" charset="0"/>
              </a:rPr>
              <a:t>9.   </a:t>
            </a:r>
            <a:r>
              <a:rPr lang="en-US" b="1" dirty="0">
                <a:latin typeface="Corbel" pitchFamily="34" charset="0"/>
              </a:rPr>
              <a:t>long a=2147483648;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      </a:t>
            </a:r>
            <a:r>
              <a:rPr lang="en-US" b="1" dirty="0" err="1">
                <a:latin typeface="Corbel" pitchFamily="34" charset="0"/>
              </a:rPr>
              <a:t>int</a:t>
            </a:r>
            <a:r>
              <a:rPr lang="en-US" b="1" dirty="0">
                <a:latin typeface="Corbel" pitchFamily="34" charset="0"/>
              </a:rPr>
              <a:t> b;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      b=a;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because if  any integer constant crosses the range of </a:t>
            </a:r>
            <a:r>
              <a:rPr lang="en-US" b="1" dirty="0" err="1">
                <a:solidFill>
                  <a:srgbClr val="C00000"/>
                </a:solidFill>
                <a:latin typeface="Corbel" pitchFamily="34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 data type then it has no meaning for java compiler.</a:t>
            </a:r>
          </a:p>
          <a:p>
            <a:pPr marL="0" indent="0">
              <a:buNone/>
            </a:pPr>
            <a:r>
              <a:rPr lang="en-US" dirty="0">
                <a:latin typeface="Corbel" pitchFamily="34" charset="0"/>
              </a:rPr>
              <a:t>      </a:t>
            </a:r>
            <a:r>
              <a:rPr lang="en-US" b="1" dirty="0">
                <a:latin typeface="Corbel" pitchFamily="34" charset="0"/>
              </a:rPr>
              <a:t>long a=2147483648L;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      </a:t>
            </a:r>
            <a:r>
              <a:rPr lang="en-US" b="1" dirty="0" err="1">
                <a:latin typeface="Corbel" pitchFamily="34" charset="0"/>
              </a:rPr>
              <a:t>int</a:t>
            </a:r>
            <a:r>
              <a:rPr lang="en-US" b="1" dirty="0">
                <a:latin typeface="Corbel" pitchFamily="34" charset="0"/>
              </a:rPr>
              <a:t> b;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      b=a;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because long is assigned to integer  </a:t>
            </a:r>
            <a:r>
              <a:rPr lang="en-US" b="1" dirty="0" err="1">
                <a:solidFill>
                  <a:srgbClr val="7030A0"/>
                </a:solidFill>
                <a:latin typeface="Corbel" pitchFamily="34" charset="0"/>
              </a:rPr>
              <a:t>so,error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: </a:t>
            </a:r>
            <a:r>
              <a:rPr lang="en-US" b="1" dirty="0" err="1">
                <a:solidFill>
                  <a:srgbClr val="7030A0"/>
                </a:solidFill>
                <a:latin typeface="Corbel" pitchFamily="34" charset="0"/>
              </a:rPr>
              <a:t>lossy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 conversion.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       b=(</a:t>
            </a:r>
            <a:r>
              <a:rPr lang="en-US" b="1" dirty="0" err="1">
                <a:latin typeface="Corbel" pitchFamily="34" charset="0"/>
              </a:rPr>
              <a:t>int</a:t>
            </a:r>
            <a:r>
              <a:rPr lang="en-US" b="1" dirty="0">
                <a:latin typeface="Corbel" pitchFamily="34" charset="0"/>
              </a:rPr>
              <a:t>)a;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value is out of range so, compiler rotates it’s values(-2147483648)</a:t>
            </a:r>
          </a:p>
        </p:txBody>
      </p:sp>
      <p:pic>
        <p:nvPicPr>
          <p:cNvPr id="5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52" y="2714620"/>
            <a:ext cx="419123" cy="21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04" y="1785926"/>
            <a:ext cx="457200" cy="21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42" y="3143248"/>
            <a:ext cx="457200" cy="23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50" y="3643314"/>
            <a:ext cx="381000" cy="21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66" y="5214950"/>
            <a:ext cx="415495" cy="23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26" y="4714884"/>
            <a:ext cx="457200" cy="21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794" y="5643578"/>
            <a:ext cx="457200" cy="21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214678" y="3643314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error: Integer number too large</a:t>
            </a:r>
            <a:endParaRPr lang="en-IN" dirty="0">
              <a:solidFill>
                <a:srgbClr val="7030A0"/>
              </a:solidFill>
              <a:latin typeface="Corbel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Examples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81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57298"/>
            <a:ext cx="8624918" cy="52864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rbel" pitchFamily="34" charset="0"/>
              </a:rPr>
              <a:t>10.   </a:t>
            </a:r>
            <a:r>
              <a:rPr lang="en-US" sz="1200" b="1" dirty="0">
                <a:latin typeface="Corbel" pitchFamily="34" charset="0"/>
              </a:rPr>
              <a:t>byte a=10;</a:t>
            </a:r>
          </a:p>
          <a:p>
            <a:pPr marL="0" indent="0">
              <a:buNone/>
            </a:pPr>
            <a:r>
              <a:rPr lang="en-US" sz="1200" b="1" dirty="0">
                <a:latin typeface="Corbel" pitchFamily="34" charset="0"/>
              </a:rPr>
              <a:t>      char b;</a:t>
            </a:r>
          </a:p>
          <a:p>
            <a:pPr marL="0" indent="0">
              <a:buNone/>
            </a:pPr>
            <a:r>
              <a:rPr lang="en-US" sz="1200" b="1" dirty="0">
                <a:latin typeface="Corbel" pitchFamily="34" charset="0"/>
              </a:rPr>
              <a:t>       b=a;</a:t>
            </a:r>
          </a:p>
          <a:p>
            <a:pPr marL="0" indent="0">
              <a:buNone/>
            </a:pPr>
            <a:r>
              <a:rPr lang="en-US" sz="1200" dirty="0">
                <a:latin typeface="Corbel" pitchFamily="34" charset="0"/>
              </a:rPr>
              <a:t> </a:t>
            </a:r>
            <a:r>
              <a:rPr lang="en-US" sz="1200" b="1" dirty="0">
                <a:solidFill>
                  <a:srgbClr val="7030A0"/>
                </a:solidFill>
                <a:latin typeface="Corbel" pitchFamily="34" charset="0"/>
              </a:rPr>
              <a:t>because range wise char is not &gt; than byte as char starts from 0 and byte starts from -128.</a:t>
            </a:r>
          </a:p>
          <a:p>
            <a:pPr marL="0" indent="0">
              <a:buNone/>
            </a:pPr>
            <a:r>
              <a:rPr lang="en-US" sz="1200" dirty="0">
                <a:latin typeface="Corbel" pitchFamily="34" charset="0"/>
              </a:rPr>
              <a:t>11.   </a:t>
            </a:r>
            <a:r>
              <a:rPr lang="en-US" sz="1200" b="1" dirty="0">
                <a:latin typeface="Corbel" pitchFamily="34" charset="0"/>
              </a:rPr>
              <a:t>char a=‘x’;</a:t>
            </a:r>
          </a:p>
          <a:p>
            <a:pPr marL="0" indent="0">
              <a:buNone/>
            </a:pPr>
            <a:r>
              <a:rPr lang="en-US" sz="1200" b="1" dirty="0">
                <a:latin typeface="Corbel" pitchFamily="34" charset="0"/>
              </a:rPr>
              <a:t>      byte b; </a:t>
            </a:r>
          </a:p>
          <a:p>
            <a:pPr marL="0" indent="0">
              <a:buNone/>
            </a:pPr>
            <a:r>
              <a:rPr lang="en-US" sz="1200" b="1" dirty="0">
                <a:latin typeface="Corbel" pitchFamily="34" charset="0"/>
              </a:rPr>
              <a:t>      b=a; 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030A0"/>
                </a:solidFill>
                <a:latin typeface="Corbel" pitchFamily="34" charset="0"/>
              </a:rPr>
              <a:t>because range wise byte is not &gt; than char as byte ends at 127 while char ends at 65535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1200" dirty="0">
                <a:latin typeface="Corbel" pitchFamily="34" charset="0"/>
              </a:rPr>
              <a:t>12.   </a:t>
            </a:r>
            <a:r>
              <a:rPr lang="en-US" sz="1200" b="1" dirty="0">
                <a:latin typeface="Corbel" pitchFamily="34" charset="0"/>
              </a:rPr>
              <a:t>short a=10;</a:t>
            </a:r>
          </a:p>
          <a:p>
            <a:pPr marL="0" indent="0">
              <a:buNone/>
            </a:pPr>
            <a:r>
              <a:rPr lang="en-US" sz="1200" b="1" dirty="0">
                <a:latin typeface="Corbel" pitchFamily="34" charset="0"/>
              </a:rPr>
              <a:t>      char b;</a:t>
            </a:r>
          </a:p>
          <a:p>
            <a:pPr marL="0" indent="0">
              <a:buNone/>
            </a:pPr>
            <a:r>
              <a:rPr lang="en-US" sz="1200" b="1" dirty="0">
                <a:latin typeface="Corbel" pitchFamily="34" charset="0"/>
              </a:rPr>
              <a:t>       b=a;</a:t>
            </a:r>
          </a:p>
          <a:p>
            <a:pPr marL="0" indent="0">
              <a:buNone/>
            </a:pPr>
            <a:r>
              <a:rPr lang="en-US" sz="1200" dirty="0">
                <a:latin typeface="Corbel" pitchFamily="34" charset="0"/>
              </a:rPr>
              <a:t> </a:t>
            </a:r>
            <a:r>
              <a:rPr lang="en-US" sz="1200" b="1" dirty="0">
                <a:solidFill>
                  <a:srgbClr val="7030A0"/>
                </a:solidFill>
                <a:latin typeface="Corbel" pitchFamily="34" charset="0"/>
              </a:rPr>
              <a:t>because range wise char is not &gt; than short as char starts from 0 and short starts from -32768.</a:t>
            </a:r>
          </a:p>
          <a:p>
            <a:pPr marL="0" indent="0">
              <a:buNone/>
            </a:pPr>
            <a:r>
              <a:rPr lang="en-US" sz="1200" dirty="0">
                <a:latin typeface="Corbel" pitchFamily="34" charset="0"/>
              </a:rPr>
              <a:t> 13.   </a:t>
            </a:r>
            <a:r>
              <a:rPr lang="en-US" sz="1200" b="1" dirty="0">
                <a:latin typeface="Corbel" pitchFamily="34" charset="0"/>
              </a:rPr>
              <a:t>char b=‘x’;</a:t>
            </a:r>
          </a:p>
          <a:p>
            <a:pPr marL="0" indent="0">
              <a:buNone/>
            </a:pPr>
            <a:r>
              <a:rPr lang="en-US" sz="1200" b="1" dirty="0">
                <a:latin typeface="Corbel" pitchFamily="34" charset="0"/>
              </a:rPr>
              <a:t>         short a;</a:t>
            </a:r>
          </a:p>
          <a:p>
            <a:pPr marL="0" indent="0">
              <a:buNone/>
            </a:pPr>
            <a:r>
              <a:rPr lang="en-US" sz="1200" b="1" dirty="0">
                <a:latin typeface="Corbel" pitchFamily="34" charset="0"/>
              </a:rPr>
              <a:t>         a=b;</a:t>
            </a:r>
          </a:p>
          <a:p>
            <a:pPr marL="0" indent="0">
              <a:buNone/>
            </a:pPr>
            <a:r>
              <a:rPr lang="en-US" sz="1200" dirty="0">
                <a:latin typeface="Corbel" pitchFamily="34" charset="0"/>
              </a:rPr>
              <a:t> </a:t>
            </a:r>
            <a:r>
              <a:rPr lang="en-US" sz="1200" b="1" dirty="0">
                <a:solidFill>
                  <a:srgbClr val="7030A0"/>
                </a:solidFill>
                <a:latin typeface="Corbel" pitchFamily="34" charset="0"/>
              </a:rPr>
              <a:t>because range wise short is not &gt; than char as short ends at 32767 while char ends at 65535.</a:t>
            </a:r>
          </a:p>
          <a:p>
            <a:pPr marL="0" indent="0">
              <a:buNone/>
            </a:pPr>
            <a:r>
              <a:rPr lang="en-US" sz="1200" dirty="0">
                <a:latin typeface="Corbel" pitchFamily="34" charset="0"/>
              </a:rPr>
              <a:t>14. </a:t>
            </a:r>
            <a:r>
              <a:rPr lang="en-US" sz="1200" b="1" dirty="0" err="1">
                <a:latin typeface="Corbel" pitchFamily="34" charset="0"/>
              </a:rPr>
              <a:t>int</a:t>
            </a:r>
            <a:r>
              <a:rPr lang="en-US" sz="1200" b="1" dirty="0">
                <a:latin typeface="Corbel" pitchFamily="34" charset="0"/>
              </a:rPr>
              <a:t> a=10;</a:t>
            </a:r>
          </a:p>
          <a:p>
            <a:pPr marL="0" indent="0">
              <a:buNone/>
            </a:pPr>
            <a:r>
              <a:rPr lang="en-US" sz="1200" b="1" dirty="0">
                <a:latin typeface="Corbel" pitchFamily="34" charset="0"/>
              </a:rPr>
              <a:t>        char b;</a:t>
            </a:r>
          </a:p>
          <a:p>
            <a:pPr marL="0" indent="0">
              <a:buNone/>
            </a:pPr>
            <a:r>
              <a:rPr lang="en-US" sz="1200" b="1" dirty="0">
                <a:latin typeface="Corbel" pitchFamily="34" charset="0"/>
              </a:rPr>
              <a:t>         b=a;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030A0"/>
                </a:solidFill>
                <a:latin typeface="Corbel" pitchFamily="34" charset="0"/>
              </a:rPr>
              <a:t>because range wise char is smaller than int.</a:t>
            </a:r>
          </a:p>
          <a:p>
            <a:pPr marL="514350" indent="-514350">
              <a:buNone/>
            </a:pPr>
            <a:r>
              <a:rPr lang="en-US" sz="1200" dirty="0">
                <a:latin typeface="Corbel" pitchFamily="34" charset="0"/>
              </a:rPr>
              <a:t>15. </a:t>
            </a:r>
            <a:r>
              <a:rPr lang="en-US" sz="1200" b="1" dirty="0">
                <a:latin typeface="Corbel" pitchFamily="34" charset="0"/>
              </a:rPr>
              <a:t>char b=‘x’;</a:t>
            </a:r>
          </a:p>
          <a:p>
            <a:pPr marL="514350" indent="-514350">
              <a:buNone/>
            </a:pPr>
            <a:r>
              <a:rPr lang="en-US" sz="1200" b="1" dirty="0">
                <a:latin typeface="Corbel" pitchFamily="34" charset="0"/>
              </a:rPr>
              <a:t>       </a:t>
            </a:r>
            <a:r>
              <a:rPr lang="en-US" sz="1200" b="1" dirty="0" err="1">
                <a:latin typeface="Corbel" pitchFamily="34" charset="0"/>
              </a:rPr>
              <a:t>int</a:t>
            </a:r>
            <a:r>
              <a:rPr lang="en-US" sz="1200" b="1" dirty="0">
                <a:latin typeface="Corbel" pitchFamily="34" charset="0"/>
              </a:rPr>
              <a:t> a;</a:t>
            </a:r>
          </a:p>
          <a:p>
            <a:pPr marL="514350" indent="-514350">
              <a:buNone/>
            </a:pPr>
            <a:r>
              <a:rPr lang="en-US" sz="1200" b="1" dirty="0">
                <a:latin typeface="Corbel" pitchFamily="34" charset="0"/>
              </a:rPr>
              <a:t>       a=b;</a:t>
            </a:r>
            <a:endParaRPr lang="en-US" sz="1200" b="1" dirty="0">
              <a:solidFill>
                <a:srgbClr val="FF000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7030A0"/>
                </a:solidFill>
                <a:latin typeface="Corbel" pitchFamily="34" charset="0"/>
              </a:rPr>
              <a:t>because range wise </a:t>
            </a:r>
            <a:r>
              <a:rPr lang="en-US" sz="1200" b="1" dirty="0" err="1">
                <a:solidFill>
                  <a:srgbClr val="7030A0"/>
                </a:solidFill>
                <a:latin typeface="Corbel" pitchFamily="34" charset="0"/>
              </a:rPr>
              <a:t>int</a:t>
            </a:r>
            <a:r>
              <a:rPr lang="en-US" sz="1200" b="1" dirty="0">
                <a:solidFill>
                  <a:srgbClr val="7030A0"/>
                </a:solidFill>
                <a:latin typeface="Corbel" pitchFamily="34" charset="0"/>
              </a:rPr>
              <a:t> is &gt; than char</a:t>
            </a:r>
          </a:p>
        </p:txBody>
      </p:sp>
      <p:pic>
        <p:nvPicPr>
          <p:cNvPr id="11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38" y="6215082"/>
            <a:ext cx="457200" cy="21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Examples</a:t>
            </a:r>
          </a:p>
        </p:txBody>
      </p:sp>
      <p:pic>
        <p:nvPicPr>
          <p:cNvPr id="14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" y="1857364"/>
            <a:ext cx="419123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" y="2786058"/>
            <a:ext cx="419123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" y="4500570"/>
            <a:ext cx="419123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" y="5357826"/>
            <a:ext cx="419123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38" y="3643314"/>
            <a:ext cx="419123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81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3044" y="1428736"/>
            <a:ext cx="8558112" cy="54292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rbel" pitchFamily="34" charset="0"/>
              </a:rPr>
              <a:t>16.  </a:t>
            </a:r>
            <a:r>
              <a:rPr lang="en-US" b="1" dirty="0">
                <a:latin typeface="Corbel" pitchFamily="34" charset="0"/>
              </a:rPr>
              <a:t>double a=1.7;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      float b;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      b=a;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because [double&gt;float] possible loss of precision.</a:t>
            </a:r>
          </a:p>
          <a:p>
            <a:pPr marL="0" indent="0">
              <a:buNone/>
            </a:pPr>
            <a:r>
              <a:rPr lang="en-US" dirty="0">
                <a:latin typeface="Corbel" pitchFamily="34" charset="0"/>
              </a:rPr>
              <a:t>       </a:t>
            </a:r>
            <a:r>
              <a:rPr lang="en-US" b="1" dirty="0">
                <a:latin typeface="Corbel" pitchFamily="34" charset="0"/>
              </a:rPr>
              <a:t>b=(float)a;</a:t>
            </a:r>
          </a:p>
          <a:p>
            <a:pPr marL="514350" indent="-514350">
              <a:buNone/>
            </a:pPr>
            <a:r>
              <a:rPr lang="en-US" dirty="0">
                <a:latin typeface="Corbel" pitchFamily="34" charset="0"/>
              </a:rPr>
              <a:t>17.  </a:t>
            </a:r>
            <a:r>
              <a:rPr lang="en-US" b="1" dirty="0">
                <a:latin typeface="Corbel" pitchFamily="34" charset="0"/>
              </a:rPr>
              <a:t>float  a=1.7;  	</a:t>
            </a:r>
          </a:p>
          <a:p>
            <a:pPr marL="514350" indent="-514350">
              <a:buNone/>
            </a:pP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because every decimal constant by default is a double and </a:t>
            </a:r>
          </a:p>
          <a:p>
            <a:pPr marL="514350" indent="-514350">
              <a:buNone/>
            </a:pP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double is &gt; than float . </a:t>
            </a:r>
          </a:p>
          <a:p>
            <a:pPr marL="514350" indent="-514350">
              <a:buNone/>
            </a:pP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Solution is to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suffix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 it with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f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 or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F 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</a:t>
            </a:r>
            <a:r>
              <a:rPr lang="en-US" dirty="0">
                <a:latin typeface="Corbel" pitchFamily="34" charset="0"/>
              </a:rPr>
              <a:t>18. </a:t>
            </a:r>
            <a:r>
              <a:rPr lang="en-US" b="1" dirty="0">
                <a:latin typeface="Corbel" pitchFamily="34" charset="0"/>
              </a:rPr>
              <a:t>float  a=1.7f;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     double b;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      b=a;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56" y="2428868"/>
            <a:ext cx="381000" cy="23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1024">
            <a:off x="2933633" y="3153179"/>
            <a:ext cx="457200" cy="22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64" y="3643314"/>
            <a:ext cx="381000" cy="21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794" y="6072206"/>
            <a:ext cx="457200" cy="28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40" y="5286388"/>
            <a:ext cx="457200" cy="23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80" cy="6397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607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500174"/>
            <a:ext cx="8572560" cy="497377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19. </a:t>
            </a:r>
            <a:r>
              <a:rPr lang="en-US" b="1" dirty="0" err="1"/>
              <a:t>boolean</a:t>
            </a:r>
            <a:r>
              <a:rPr lang="en-US" b="1" dirty="0"/>
              <a:t> a=true;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     </a:t>
            </a:r>
            <a:r>
              <a:rPr lang="en-US" b="1" dirty="0" err="1">
                <a:latin typeface="Corbel" pitchFamily="34" charset="0"/>
              </a:rPr>
              <a:t>int</a:t>
            </a:r>
            <a:r>
              <a:rPr lang="en-US" b="1" dirty="0">
                <a:latin typeface="Corbel" pitchFamily="34" charset="0"/>
              </a:rPr>
              <a:t> b;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      b=a;</a:t>
            </a:r>
          </a:p>
          <a:p>
            <a:pPr marL="0" indent="0">
              <a:buNone/>
            </a:pPr>
            <a:endParaRPr lang="en-US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orbel" pitchFamily="34" charset="0"/>
              </a:rPr>
              <a:t>20. </a:t>
            </a:r>
            <a:r>
              <a:rPr lang="en-US" b="1" dirty="0" err="1">
                <a:latin typeface="Corbel" pitchFamily="34" charset="0"/>
              </a:rPr>
              <a:t>boolean</a:t>
            </a:r>
            <a:r>
              <a:rPr lang="en-US" b="1" dirty="0">
                <a:latin typeface="Corbel" pitchFamily="34" charset="0"/>
              </a:rPr>
              <a:t> a=true;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      </a:t>
            </a:r>
            <a:r>
              <a:rPr lang="en-US" b="1" dirty="0" err="1">
                <a:latin typeface="Corbel" pitchFamily="34" charset="0"/>
              </a:rPr>
              <a:t>int</a:t>
            </a:r>
            <a:r>
              <a:rPr lang="en-US" b="1" dirty="0">
                <a:latin typeface="Corbel" pitchFamily="34" charset="0"/>
              </a:rPr>
              <a:t> b;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     b=a;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Corbel" pitchFamily="34" charset="0"/>
              </a:rPr>
              <a:t>21. </a:t>
            </a:r>
            <a:r>
              <a:rPr lang="en-US" b="1" dirty="0" err="1">
                <a:latin typeface="Corbel" pitchFamily="34" charset="0"/>
              </a:rPr>
              <a:t>int</a:t>
            </a:r>
            <a:r>
              <a:rPr lang="en-US" b="1" dirty="0">
                <a:latin typeface="Corbel" pitchFamily="34" charset="0"/>
              </a:rPr>
              <a:t> a=1;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    </a:t>
            </a:r>
            <a:r>
              <a:rPr lang="en-US" b="1" dirty="0" err="1">
                <a:latin typeface="Corbel" pitchFamily="34" charset="0"/>
              </a:rPr>
              <a:t>boolean</a:t>
            </a:r>
            <a:r>
              <a:rPr lang="en-US" b="1" dirty="0">
                <a:latin typeface="Corbel" pitchFamily="34" charset="0"/>
              </a:rPr>
              <a:t> b;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    b=(</a:t>
            </a:r>
            <a:r>
              <a:rPr lang="en-US" b="1" dirty="0" err="1">
                <a:latin typeface="Corbel" pitchFamily="34" charset="0"/>
              </a:rPr>
              <a:t>boolean</a:t>
            </a:r>
            <a:r>
              <a:rPr lang="en-US" b="1" dirty="0">
                <a:latin typeface="Corbel" pitchFamily="34" charset="0"/>
              </a:rPr>
              <a:t>)a;</a:t>
            </a:r>
          </a:p>
          <a:p>
            <a:pPr marL="0" indent="0">
              <a:buNone/>
            </a:pPr>
            <a:endParaRPr lang="en-US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orbel" pitchFamily="34" charset="0"/>
              </a:rPr>
              <a:t>22. </a:t>
            </a:r>
            <a:r>
              <a:rPr lang="en-US" b="1" dirty="0" err="1">
                <a:latin typeface="Corbel" pitchFamily="34" charset="0"/>
              </a:rPr>
              <a:t>int</a:t>
            </a:r>
            <a:r>
              <a:rPr lang="en-US" b="1" dirty="0">
                <a:latin typeface="Corbel" pitchFamily="34" charset="0"/>
              </a:rPr>
              <a:t> a=1;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     </a:t>
            </a:r>
            <a:r>
              <a:rPr lang="en-US" b="1" dirty="0" err="1">
                <a:latin typeface="Corbel" pitchFamily="34" charset="0"/>
              </a:rPr>
              <a:t>boolean</a:t>
            </a:r>
            <a:r>
              <a:rPr lang="en-US" b="1" dirty="0">
                <a:latin typeface="Corbel" pitchFamily="34" charset="0"/>
              </a:rPr>
              <a:t> b;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     b=(</a:t>
            </a:r>
            <a:r>
              <a:rPr lang="en-US" b="1" dirty="0" err="1">
                <a:latin typeface="Corbel" pitchFamily="34" charset="0"/>
              </a:rPr>
              <a:t>boolean</a:t>
            </a:r>
            <a:r>
              <a:rPr lang="en-US" b="1" dirty="0">
                <a:latin typeface="Corbel" pitchFamily="34" charset="0"/>
              </a:rPr>
              <a:t>)a;</a:t>
            </a:r>
          </a:p>
          <a:p>
            <a:pPr marL="0" indent="0">
              <a:buNone/>
            </a:pPr>
            <a:endParaRPr lang="en-US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rbel" pitchFamily="34" charset="0"/>
              </a:rPr>
              <a:t>Error Message :- Incompatible Types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because </a:t>
            </a:r>
            <a:r>
              <a:rPr lang="en-US" b="1" dirty="0" err="1">
                <a:solidFill>
                  <a:srgbClr val="7030A0"/>
                </a:solidFill>
                <a:latin typeface="Corbel" pitchFamily="34" charset="0"/>
              </a:rPr>
              <a:t>boolean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 cannot be converted into any type implicitly or explicitly.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28" y="2000240"/>
            <a:ext cx="381000" cy="28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290" y="3071810"/>
            <a:ext cx="381000" cy="30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4" y="4071942"/>
            <a:ext cx="381000" cy="30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4" y="5072074"/>
            <a:ext cx="381000" cy="30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Examples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187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Conversion Diagram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0" y="1428736"/>
            <a:ext cx="9144000" cy="5429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65165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Type Conversion In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5800" cy="487375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400" dirty="0">
                <a:latin typeface="Corbel" pitchFamily="34" charset="0"/>
              </a:rPr>
              <a:t>Previous </a:t>
            </a:r>
            <a:r>
              <a:rPr lang="en-US" sz="4400" b="1" dirty="0">
                <a:solidFill>
                  <a:srgbClr val="7030A0"/>
                </a:solidFill>
                <a:latin typeface="Corbel" pitchFamily="34" charset="0"/>
              </a:rPr>
              <a:t>type conversion </a:t>
            </a:r>
            <a:r>
              <a:rPr lang="en-US" sz="4400" dirty="0">
                <a:latin typeface="Corbel" pitchFamily="34" charset="0"/>
              </a:rPr>
              <a:t>is called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type conversion in assignment.</a:t>
            </a:r>
          </a:p>
          <a:p>
            <a:pPr marL="0" indent="0">
              <a:buNone/>
            </a:pPr>
            <a:endParaRPr lang="en-US" sz="4400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4400" b="1" dirty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4400" dirty="0">
                <a:latin typeface="Corbel" pitchFamily="34" charset="0"/>
              </a:rPr>
              <a:t> follows another </a:t>
            </a:r>
            <a:r>
              <a:rPr lang="en-US" sz="4400" b="1" dirty="0">
                <a:solidFill>
                  <a:srgbClr val="7030A0"/>
                </a:solidFill>
                <a:latin typeface="Corbel" pitchFamily="34" charset="0"/>
              </a:rPr>
              <a:t>type conversion </a:t>
            </a:r>
            <a:r>
              <a:rPr lang="en-US" sz="4400" dirty="0">
                <a:latin typeface="Corbel" pitchFamily="34" charset="0"/>
              </a:rPr>
              <a:t>called</a:t>
            </a:r>
            <a:r>
              <a:rPr lang="en-US" sz="4400" b="1" dirty="0">
                <a:latin typeface="Corbel" pitchFamily="34" charset="0"/>
              </a:rPr>
              <a:t>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type conversion in expression.</a:t>
            </a:r>
          </a:p>
          <a:p>
            <a:pPr marL="0" indent="0">
              <a:buNone/>
            </a:pPr>
            <a:endParaRPr lang="en-US" sz="4400" b="1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4400" b="1" dirty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4400" dirty="0">
                <a:latin typeface="Corbel" pitchFamily="34" charset="0"/>
              </a:rPr>
              <a:t> follows this rule in arithmetic expressions and converts a lower type value to higher type as per the operands involved</a:t>
            </a:r>
          </a:p>
          <a:p>
            <a:pPr marL="0" indent="0">
              <a:buNone/>
            </a:pPr>
            <a:r>
              <a:rPr lang="en-US" sz="4400" b="1" dirty="0">
                <a:latin typeface="Corbel" pitchFamily="34" charset="0"/>
              </a:rPr>
              <a:t> </a:t>
            </a:r>
            <a:endParaRPr lang="en-US" sz="4400" dirty="0">
              <a:latin typeface="Corbel" pitchFamily="34" charset="0"/>
            </a:endParaRPr>
          </a:p>
          <a:p>
            <a:pPr marL="0" indent="0">
              <a:buNone/>
            </a:pPr>
            <a:endParaRPr lang="en-US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3800" b="1" dirty="0">
                <a:solidFill>
                  <a:srgbClr val="FF0000"/>
                </a:solidFill>
                <a:latin typeface="Corbel" pitchFamily="34" charset="0"/>
              </a:rPr>
              <a:t>byte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FF0000"/>
                </a:solidFill>
                <a:latin typeface="Corbel" pitchFamily="34" charset="0"/>
              </a:rPr>
              <a:t>short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FF0000"/>
                </a:solidFill>
                <a:latin typeface="Corbel" pitchFamily="34" charset="0"/>
              </a:rPr>
              <a:t>char               int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FF0000"/>
                </a:solidFill>
                <a:latin typeface="Corbel" pitchFamily="34" charset="0"/>
              </a:rPr>
              <a:t>int </a:t>
            </a:r>
            <a:r>
              <a:rPr lang="en-US" sz="3800" dirty="0">
                <a:solidFill>
                  <a:srgbClr val="FF0000"/>
                </a:solidFill>
                <a:latin typeface="Corbel" pitchFamily="34" charset="0"/>
              </a:rPr>
              <a:t>                 </a:t>
            </a:r>
            <a:r>
              <a:rPr lang="en-US" sz="3800" b="1" dirty="0">
                <a:solidFill>
                  <a:srgbClr val="002060"/>
                </a:solidFill>
                <a:latin typeface="Corbel" pitchFamily="34" charset="0"/>
              </a:rPr>
              <a:t>long</a:t>
            </a:r>
            <a:r>
              <a:rPr lang="en-US" sz="3800" dirty="0">
                <a:latin typeface="Corbel" pitchFamily="34" charset="0"/>
              </a:rPr>
              <a:t>            </a:t>
            </a:r>
            <a:r>
              <a:rPr lang="en-US" sz="3800" b="1" dirty="0" err="1">
                <a:solidFill>
                  <a:srgbClr val="002060"/>
                </a:solidFill>
                <a:latin typeface="Corbel" pitchFamily="34" charset="0"/>
              </a:rPr>
              <a:t>long</a:t>
            </a:r>
            <a:endParaRPr lang="en-US" sz="3800" b="1" dirty="0">
              <a:solidFill>
                <a:srgbClr val="00206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3800" dirty="0">
                <a:latin typeface="Corbel" pitchFamily="34" charset="0"/>
              </a:rPr>
              <a:t>                                               </a:t>
            </a:r>
            <a:r>
              <a:rPr lang="en-US" sz="3800" b="1" dirty="0">
                <a:solidFill>
                  <a:srgbClr val="00B050"/>
                </a:solidFill>
                <a:latin typeface="Corbel" pitchFamily="34" charset="0"/>
              </a:rPr>
              <a:t>float         </a:t>
            </a:r>
            <a:r>
              <a:rPr lang="en-US" sz="3800" b="1" dirty="0" err="1">
                <a:solidFill>
                  <a:srgbClr val="00B050"/>
                </a:solidFill>
                <a:latin typeface="Corbel" pitchFamily="34" charset="0"/>
              </a:rPr>
              <a:t>float</a:t>
            </a:r>
            <a:endParaRPr lang="en-US" sz="3800" b="1" dirty="0">
              <a:solidFill>
                <a:srgbClr val="00B05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3800" dirty="0">
                <a:latin typeface="Corbel" pitchFamily="34" charset="0"/>
              </a:rPr>
              <a:t>                                                                  </a:t>
            </a:r>
            <a:r>
              <a:rPr lang="en-US" sz="3800" b="1" dirty="0">
                <a:solidFill>
                  <a:srgbClr val="C00000"/>
                </a:solidFill>
                <a:latin typeface="Corbel" pitchFamily="34" charset="0"/>
              </a:rPr>
              <a:t>double </a:t>
            </a:r>
            <a:r>
              <a:rPr lang="en-US" sz="3800" dirty="0">
                <a:latin typeface="Corbel" pitchFamily="34" charset="0"/>
              </a:rPr>
              <a:t>       </a:t>
            </a:r>
            <a:r>
              <a:rPr lang="en-US" sz="3800" b="1" dirty="0" err="1">
                <a:solidFill>
                  <a:srgbClr val="C00000"/>
                </a:solidFill>
                <a:latin typeface="Corbel" pitchFamily="34" charset="0"/>
              </a:rPr>
              <a:t>double</a:t>
            </a:r>
            <a:endParaRPr lang="en-US" sz="3800" b="1" dirty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3800" dirty="0">
                <a:latin typeface="Corbel" pitchFamily="34" charset="0"/>
              </a:rPr>
              <a:t>                               </a:t>
            </a:r>
          </a:p>
        </p:txBody>
      </p:sp>
      <p:sp>
        <p:nvSpPr>
          <p:cNvPr id="4" name="Right Brace 3"/>
          <p:cNvSpPr/>
          <p:nvPr/>
        </p:nvSpPr>
        <p:spPr>
          <a:xfrm>
            <a:off x="1071538" y="4286256"/>
            <a:ext cx="457200" cy="1643074"/>
          </a:xfrm>
          <a:prstGeom prst="rightBrace">
            <a:avLst>
              <a:gd name="adj1" fmla="val 8333"/>
              <a:gd name="adj2" fmla="val 461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2071670" y="4857760"/>
            <a:ext cx="685800" cy="5000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3143240" y="5072074"/>
            <a:ext cx="457200" cy="428628"/>
          </a:xfrm>
          <a:prstGeom prst="rightBrace">
            <a:avLst>
              <a:gd name="adj1" fmla="val 8333"/>
              <a:gd name="adj2" fmla="val 587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4143372" y="5214950"/>
            <a:ext cx="457200" cy="8000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053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/>
              <a:t>Categorization Of </a:t>
            </a:r>
            <a:br>
              <a:rPr lang="en-US" sz="3000" b="1" dirty="0"/>
            </a:br>
            <a:r>
              <a:rPr lang="en-US" sz="3000" b="1" dirty="0"/>
              <a:t>Primitive Data Types</a:t>
            </a:r>
            <a:endParaRPr lang="en-IN" sz="30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getfile (18)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142844" y="1428736"/>
            <a:ext cx="8858312" cy="4929222"/>
          </a:xfr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00174"/>
            <a:ext cx="8472518" cy="49737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byte a=10,b=20;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byte c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c = a + b;</a:t>
            </a:r>
            <a:r>
              <a:rPr lang="en-US" dirty="0">
                <a:latin typeface="Corbel" pitchFamily="34" charset="0"/>
              </a:rPr>
              <a:t>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possible loss of precision. </a:t>
            </a:r>
            <a:r>
              <a:rPr lang="en-US" b="1" dirty="0">
                <a:latin typeface="Corbel" pitchFamily="34" charset="0"/>
              </a:rPr>
              <a:t>[byte &lt; </a:t>
            </a:r>
            <a:r>
              <a:rPr lang="en-US" b="1" dirty="0" err="1">
                <a:latin typeface="Corbel" pitchFamily="34" charset="0"/>
              </a:rPr>
              <a:t>int</a:t>
            </a:r>
            <a:r>
              <a:rPr lang="en-US" b="1" dirty="0">
                <a:latin typeface="Corbel" pitchFamily="34" charset="0"/>
              </a:rPr>
              <a:t>]</a:t>
            </a:r>
            <a:r>
              <a:rPr lang="en-US" dirty="0">
                <a:latin typeface="Corbel" pitchFamily="34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Corbel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because  both a and b are bytes java converts them to </a:t>
            </a:r>
            <a:r>
              <a:rPr lang="en-US" b="1" dirty="0" err="1">
                <a:solidFill>
                  <a:srgbClr val="7030A0"/>
                </a:solidFill>
                <a:latin typeface="Corbel" pitchFamily="34" charset="0"/>
              </a:rPr>
              <a:t>int</a:t>
            </a:r>
            <a:endParaRPr lang="en-US" b="1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u="sng" dirty="0">
                <a:solidFill>
                  <a:srgbClr val="00B050"/>
                </a:solidFill>
                <a:latin typeface="Corbel" pitchFamily="34" charset="0"/>
              </a:rPr>
              <a:t>   Sol:-1</a:t>
            </a:r>
          </a:p>
          <a:p>
            <a:pPr marL="0" indent="0">
              <a:buNone/>
            </a:pPr>
            <a:r>
              <a:rPr lang="en-US" dirty="0">
                <a:latin typeface="Corbel" pitchFamily="34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c=(byte)(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a+b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not reliable as byte is &lt; </a:t>
            </a:r>
            <a:r>
              <a:rPr lang="en-US" sz="2200" b="1" dirty="0" err="1">
                <a:solidFill>
                  <a:srgbClr val="7030A0"/>
                </a:solidFill>
                <a:latin typeface="Corbel" pitchFamily="34" charset="0"/>
              </a:rPr>
              <a:t>int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 so there maybe           			        rotation of value.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00B050"/>
                </a:solidFill>
                <a:latin typeface="Corbel" pitchFamily="34" charset="0"/>
              </a:rPr>
              <a:t>   Sol:-2                	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Corbel" pitchFamily="34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byte a=10,b=20;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c;        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c=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a+b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;   </a:t>
            </a:r>
            <a:r>
              <a:rPr lang="en-US" b="1" dirty="0">
                <a:latin typeface="Corbel" pitchFamily="34" charset="0"/>
              </a:rPr>
              <a:t>     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more reliable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08" y="2285992"/>
            <a:ext cx="384175" cy="214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40" y="3786190"/>
            <a:ext cx="457200" cy="285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66" y="5857892"/>
            <a:ext cx="457200" cy="285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Type Conversion In Expression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425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latin typeface="Corbel" pitchFamily="34" charset="0"/>
              </a:rPr>
              <a:t>Which of these is necessary condition for  automatic type conversion in Java?</a:t>
            </a:r>
            <a:endParaRPr lang="en-US" sz="2400" dirty="0">
              <a:latin typeface="Corbel" pitchFamily="34" charset="0"/>
            </a:endParaRPr>
          </a:p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rbel" pitchFamily="34" charset="0"/>
              </a:rPr>
              <a:t>A.</a:t>
            </a:r>
            <a:r>
              <a:rPr lang="en-US" sz="2400" dirty="0">
                <a:latin typeface="Corbel" pitchFamily="34" charset="0"/>
              </a:rPr>
              <a:t>  The destination type is smaller than source type.</a:t>
            </a:r>
          </a:p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rbel" pitchFamily="34" charset="0"/>
              </a:rPr>
              <a:t>B.</a:t>
            </a:r>
            <a:r>
              <a:rPr lang="en-US" sz="2400" dirty="0">
                <a:latin typeface="Corbel" pitchFamily="34" charset="0"/>
              </a:rPr>
              <a:t>  The destination type is larger than source type.</a:t>
            </a:r>
          </a:p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  <a:p>
            <a:pPr marL="457200" indent="-457200">
              <a:buNone/>
            </a:pPr>
            <a:r>
              <a:rPr lang="en-US" sz="2400" b="1" dirty="0">
                <a:latin typeface="Corbel" pitchFamily="34" charset="0"/>
              </a:rPr>
              <a:t>C.  </a:t>
            </a:r>
            <a:r>
              <a:rPr lang="en-US" sz="2400" dirty="0">
                <a:latin typeface="Corbel" pitchFamily="34" charset="0"/>
              </a:rPr>
              <a:t>The destination type can be larger or smaller than source 	</a:t>
            </a:r>
          </a:p>
          <a:p>
            <a:pPr marL="457200" indent="-457200">
              <a:buNone/>
            </a:pPr>
            <a:r>
              <a:rPr lang="en-US" sz="2400" dirty="0">
                <a:latin typeface="Corbel" pitchFamily="34" charset="0"/>
              </a:rPr>
              <a:t>       type.</a:t>
            </a:r>
          </a:p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rbel" pitchFamily="34" charset="0"/>
              </a:rPr>
              <a:t>D.  </a:t>
            </a:r>
            <a:r>
              <a:rPr lang="en-US" sz="2400" dirty="0">
                <a:latin typeface="Corbel" pitchFamily="34" charset="0"/>
              </a:rPr>
              <a:t>None of the mentioned.</a:t>
            </a:r>
          </a:p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u="sng" dirty="0">
                <a:solidFill>
                  <a:srgbClr val="002060"/>
                </a:solidFill>
                <a:latin typeface="Corbel" pitchFamily="34" charset="0"/>
              </a:rPr>
              <a:t>Answer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B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312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499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>
                <a:latin typeface="Corbel" pitchFamily="34" charset="0"/>
              </a:rPr>
              <a:t>What is the error in this code?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	byte b = 50;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	b = b * 50;</a:t>
            </a:r>
            <a:endParaRPr lang="en-US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A.</a:t>
            </a:r>
            <a:r>
              <a:rPr lang="en-US" dirty="0">
                <a:latin typeface="Corbel" pitchFamily="34" charset="0"/>
              </a:rPr>
              <a:t>  b can not contain value 2500, limited by its range.</a:t>
            </a:r>
          </a:p>
          <a:p>
            <a:pPr marL="0" indent="0">
              <a:buNone/>
            </a:pPr>
            <a:endParaRPr lang="en-US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B.</a:t>
            </a:r>
            <a:r>
              <a:rPr lang="en-US" dirty="0">
                <a:latin typeface="Corbel" pitchFamily="34" charset="0"/>
              </a:rPr>
              <a:t>   * operator has converted b * 50 into </a:t>
            </a:r>
            <a:r>
              <a:rPr lang="en-US" dirty="0" err="1">
                <a:latin typeface="Corbel" pitchFamily="34" charset="0"/>
              </a:rPr>
              <a:t>int</a:t>
            </a:r>
            <a:r>
              <a:rPr lang="en-US" dirty="0">
                <a:latin typeface="Corbel" pitchFamily="34" charset="0"/>
              </a:rPr>
              <a:t>, which can not   	be converted to byte without casting.</a:t>
            </a:r>
          </a:p>
          <a:p>
            <a:pPr marL="0" indent="0">
              <a:buNone/>
            </a:pPr>
            <a:endParaRPr lang="en-US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C.   </a:t>
            </a:r>
            <a:r>
              <a:rPr lang="en-US" dirty="0">
                <a:latin typeface="Corbel" pitchFamily="34" charset="0"/>
              </a:rPr>
              <a:t>b can not contain value 50.</a:t>
            </a:r>
          </a:p>
          <a:p>
            <a:pPr marL="0" indent="0">
              <a:buNone/>
            </a:pPr>
            <a:endParaRPr lang="en-US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D.   </a:t>
            </a:r>
            <a:r>
              <a:rPr lang="en-US" dirty="0">
                <a:latin typeface="Corbel" pitchFamily="34" charset="0"/>
              </a:rPr>
              <a:t>No error in this code.</a:t>
            </a:r>
          </a:p>
          <a:p>
            <a:pPr marL="0" indent="0">
              <a:buNone/>
            </a:pPr>
            <a:endParaRPr lang="en-US" u="sng" dirty="0">
              <a:solidFill>
                <a:srgbClr val="00206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u="sng" dirty="0">
                <a:solidFill>
                  <a:srgbClr val="002060"/>
                </a:solidFill>
                <a:latin typeface="Corbel" pitchFamily="34" charset="0"/>
              </a:rPr>
              <a:t>Answer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B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85247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QUIZ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036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>
                <a:latin typeface="Corbel" pitchFamily="34" charset="0"/>
              </a:rPr>
              <a:t>If an expression contains double, </a:t>
            </a:r>
            <a:r>
              <a:rPr lang="en-US" sz="2800" b="1" dirty="0" err="1">
                <a:latin typeface="Corbel" pitchFamily="34" charset="0"/>
              </a:rPr>
              <a:t>int</a:t>
            </a:r>
            <a:r>
              <a:rPr lang="en-US" sz="2800" b="1" dirty="0">
                <a:latin typeface="Corbel" pitchFamily="34" charset="0"/>
              </a:rPr>
              <a:t>, float, long, then 	whole expression will promoted into which of these   data  types ?</a:t>
            </a:r>
            <a:endParaRPr lang="en-US" dirty="0">
              <a:latin typeface="Corbel" pitchFamily="34" charset="0"/>
            </a:endParaRPr>
          </a:p>
          <a:p>
            <a:pPr marL="0" indent="0">
              <a:buNone/>
            </a:pPr>
            <a:endParaRPr lang="en-US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A.  </a:t>
            </a:r>
            <a:r>
              <a:rPr lang="en-US" dirty="0">
                <a:latin typeface="Corbel" pitchFamily="34" charset="0"/>
              </a:rPr>
              <a:t>long</a:t>
            </a:r>
          </a:p>
          <a:p>
            <a:pPr marL="0" indent="0">
              <a:buNone/>
            </a:pPr>
            <a:endParaRPr lang="en-US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B.  </a:t>
            </a:r>
            <a:r>
              <a:rPr lang="en-US" dirty="0" err="1">
                <a:latin typeface="Corbel" pitchFamily="34" charset="0"/>
              </a:rPr>
              <a:t>int</a:t>
            </a:r>
            <a:endParaRPr lang="en-US" dirty="0">
              <a:latin typeface="Corbel" pitchFamily="34" charset="0"/>
            </a:endParaRPr>
          </a:p>
          <a:p>
            <a:pPr marL="0" indent="0">
              <a:buNone/>
            </a:pPr>
            <a:endParaRPr lang="en-US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C.  </a:t>
            </a:r>
            <a:r>
              <a:rPr lang="en-US" dirty="0">
                <a:latin typeface="Corbel" pitchFamily="34" charset="0"/>
              </a:rPr>
              <a:t>double</a:t>
            </a:r>
          </a:p>
          <a:p>
            <a:pPr marL="0" indent="0">
              <a:buNone/>
            </a:pPr>
            <a:endParaRPr lang="en-US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D.</a:t>
            </a:r>
            <a:r>
              <a:rPr lang="en-US" dirty="0">
                <a:latin typeface="Corbel" pitchFamily="34" charset="0"/>
              </a:rPr>
              <a:t>  float</a:t>
            </a:r>
          </a:p>
          <a:p>
            <a:pPr marL="0" indent="0">
              <a:buNone/>
            </a:pPr>
            <a:endParaRPr lang="en-US" u="sng" dirty="0">
              <a:solidFill>
                <a:srgbClr val="00206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u="sng" dirty="0">
                <a:solidFill>
                  <a:srgbClr val="002060"/>
                </a:solidFill>
                <a:latin typeface="Corbel" pitchFamily="34" charset="0"/>
              </a:rPr>
              <a:t>Answer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C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1625" y="152400"/>
            <a:ext cx="8534400" cy="77627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QUIZ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000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Numeric Data Types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The </a:t>
            </a:r>
            <a:r>
              <a:rPr lang="en-US" altLang="en-US" sz="2400" b="1" dirty="0">
                <a:solidFill>
                  <a:srgbClr val="0070C0"/>
                </a:solidFill>
              </a:rPr>
              <a:t>numeric category </a:t>
            </a:r>
            <a:r>
              <a:rPr lang="en-US" altLang="en-US" sz="2400" dirty="0"/>
              <a:t>defines two </a:t>
            </a:r>
            <a:r>
              <a:rPr lang="en-US" altLang="en-US" sz="2400" b="1" dirty="0">
                <a:solidFill>
                  <a:srgbClr val="7030A0"/>
                </a:solidFill>
              </a:rPr>
              <a:t>subcategories:</a:t>
            </a: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rgbClr val="00B050"/>
                </a:solidFill>
              </a:rPr>
              <a:t>integers</a:t>
            </a:r>
            <a:r>
              <a:rPr lang="en-US" altLang="en-US" sz="2400" dirty="0"/>
              <a:t> and </a:t>
            </a:r>
            <a:r>
              <a:rPr lang="en-US" altLang="en-US" sz="2400" b="1" dirty="0">
                <a:solidFill>
                  <a:srgbClr val="00B050"/>
                </a:solidFill>
              </a:rPr>
              <a:t>floating point </a:t>
            </a:r>
            <a:r>
              <a:rPr lang="en-US" altLang="en-US" sz="2400" dirty="0"/>
              <a:t>(also called decimals). 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b="1" dirty="0">
                <a:solidFill>
                  <a:srgbClr val="00B050"/>
                </a:solidFill>
              </a:rPr>
              <a:t>Integers</a:t>
            </a:r>
            <a:r>
              <a:rPr lang="en-US" altLang="en-US" sz="2400" dirty="0"/>
              <a:t>: </a:t>
            </a:r>
            <a:r>
              <a:rPr lang="en-US" sz="2400" b="1" dirty="0">
                <a:solidFill>
                  <a:srgbClr val="0070C0"/>
                </a:solidFill>
              </a:rPr>
              <a:t>b</a:t>
            </a:r>
            <a:r>
              <a:rPr lang="en-US" altLang="en-US" sz="2400" b="1" dirty="0">
                <a:solidFill>
                  <a:srgbClr val="0070C0"/>
                </a:solidFill>
              </a:rPr>
              <a:t>yte</a:t>
            </a:r>
            <a:r>
              <a:rPr lang="en-US" altLang="en-US" sz="2400" b="1" dirty="0"/>
              <a:t>,</a:t>
            </a:r>
            <a:r>
              <a:rPr lang="en-US" alt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i</a:t>
            </a:r>
            <a:r>
              <a:rPr lang="en-US" altLang="en-US" sz="2400" b="1" dirty="0" err="1">
                <a:solidFill>
                  <a:srgbClr val="C00000"/>
                </a:solidFill>
              </a:rPr>
              <a:t>nt</a:t>
            </a:r>
            <a:r>
              <a:rPr lang="en-US" altLang="en-US" sz="2400" b="1" dirty="0"/>
              <a:t>, </a:t>
            </a:r>
            <a:r>
              <a:rPr lang="en-US" sz="2400" b="1" dirty="0">
                <a:solidFill>
                  <a:srgbClr val="7030A0"/>
                </a:solidFill>
              </a:rPr>
              <a:t>s</a:t>
            </a:r>
            <a:r>
              <a:rPr lang="en-US" altLang="en-US" sz="2400" b="1" dirty="0">
                <a:solidFill>
                  <a:srgbClr val="7030A0"/>
                </a:solidFill>
              </a:rPr>
              <a:t>hort</a:t>
            </a:r>
            <a:r>
              <a:rPr lang="en-US" altLang="en-US" sz="2400" b="1" dirty="0"/>
              <a:t>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</a:rPr>
              <a:t>ong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When </a:t>
            </a:r>
            <a:r>
              <a:rPr lang="en-US" altLang="en-US" sz="2400" b="1" dirty="0">
                <a:solidFill>
                  <a:srgbClr val="002060"/>
                </a:solidFill>
              </a:rPr>
              <a:t>we can count </a:t>
            </a:r>
            <a:r>
              <a:rPr lang="en-US" altLang="en-US" sz="2400" dirty="0"/>
              <a:t>a </a:t>
            </a:r>
            <a:r>
              <a:rPr lang="en-US" altLang="en-US" sz="2400" b="1" dirty="0">
                <a:solidFill>
                  <a:srgbClr val="C00000"/>
                </a:solidFill>
              </a:rPr>
              <a:t>value</a:t>
            </a:r>
            <a:r>
              <a:rPr lang="en-US" altLang="en-US" sz="2400" dirty="0"/>
              <a:t> in </a:t>
            </a:r>
            <a:r>
              <a:rPr lang="en-US" altLang="en-US" sz="2400" b="1" dirty="0">
                <a:solidFill>
                  <a:srgbClr val="7030A0"/>
                </a:solidFill>
              </a:rPr>
              <a:t>whole numbers</a:t>
            </a:r>
            <a:r>
              <a:rPr lang="en-US" altLang="en-US" sz="2400" dirty="0"/>
              <a:t>, the 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</a:rPr>
              <a:t>result</a:t>
            </a:r>
            <a:r>
              <a:rPr lang="en-US" altLang="en-US" sz="2400" dirty="0"/>
              <a:t> is an </a:t>
            </a:r>
            <a:r>
              <a:rPr lang="en-US" altLang="en-US" sz="2400" b="1" dirty="0">
                <a:solidFill>
                  <a:srgbClr val="0070C0"/>
                </a:solidFill>
              </a:rPr>
              <a:t>integer</a:t>
            </a:r>
            <a:r>
              <a:rPr lang="en-US" altLang="en-US" sz="2400" dirty="0"/>
              <a:t>. </a:t>
            </a:r>
          </a:p>
          <a:p>
            <a:endParaRPr lang="en-US" altLang="en-US" sz="2400" dirty="0"/>
          </a:p>
          <a:p>
            <a:r>
              <a:rPr lang="en-US" altLang="en-US" sz="2400" dirty="0"/>
              <a:t>It </a:t>
            </a: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</a:rPr>
              <a:t>includes</a:t>
            </a:r>
            <a:r>
              <a:rPr lang="en-US" altLang="en-US" sz="2400" dirty="0"/>
              <a:t> both </a:t>
            </a:r>
            <a:r>
              <a:rPr lang="en-US" altLang="en-US" sz="2400" b="1" dirty="0">
                <a:solidFill>
                  <a:schemeClr val="accent1"/>
                </a:solidFill>
              </a:rPr>
              <a:t>negative</a:t>
            </a:r>
            <a:r>
              <a:rPr lang="en-US" altLang="en-US" sz="2400" dirty="0"/>
              <a:t> and </a:t>
            </a:r>
            <a:r>
              <a:rPr lang="en-US" altLang="en-US" sz="2400" b="1" dirty="0">
                <a:solidFill>
                  <a:schemeClr val="accent1"/>
                </a:solidFill>
              </a:rPr>
              <a:t>positive</a:t>
            </a:r>
            <a:r>
              <a:rPr lang="en-US" altLang="en-US" sz="2400" dirty="0"/>
              <a:t> numbers.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Integers 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Integer Types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4283" y="2071678"/>
          <a:ext cx="8715434" cy="42862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05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6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6787">
                <a:tc>
                  <a:txBody>
                    <a:bodyPr/>
                    <a:lstStyle/>
                    <a:p>
                      <a:r>
                        <a:rPr lang="en-US" sz="2400" dirty="0"/>
                        <a:t>Type</a:t>
                      </a:r>
                      <a:endParaRPr lang="en-IN" sz="24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Size</a:t>
                      </a:r>
                    </a:p>
                    <a:p>
                      <a:r>
                        <a:rPr lang="en-US" sz="2400" dirty="0"/>
                        <a:t>(In Bytes)</a:t>
                      </a:r>
                      <a:endParaRPr lang="en-IN" sz="24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Range</a:t>
                      </a:r>
                      <a:endParaRPr lang="en-IN" sz="2400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396">
                <a:tc>
                  <a:txBody>
                    <a:bodyPr/>
                    <a:lstStyle/>
                    <a:p>
                      <a:r>
                        <a:rPr lang="en-US" sz="2400" dirty="0"/>
                        <a:t>byte</a:t>
                      </a:r>
                      <a:endParaRPr lang="en-IN" sz="24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IN" sz="24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-128 to 127</a:t>
                      </a:r>
                      <a:endParaRPr lang="en-IN" sz="2400" b="1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396">
                <a:tc>
                  <a:txBody>
                    <a:bodyPr/>
                    <a:lstStyle/>
                    <a:p>
                      <a:r>
                        <a:rPr lang="en-US" sz="2400" dirty="0"/>
                        <a:t>short</a:t>
                      </a:r>
                      <a:endParaRPr lang="en-IN" sz="24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endParaRPr lang="en-IN" sz="24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-32768 to 32767</a:t>
                      </a:r>
                      <a:endParaRPr lang="en-IN" sz="2400" b="1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3396">
                <a:tc>
                  <a:txBody>
                    <a:bodyPr/>
                    <a:lstStyle/>
                    <a:p>
                      <a:r>
                        <a:rPr lang="en-US" sz="2400" dirty="0" err="1"/>
                        <a:t>int</a:t>
                      </a:r>
                      <a:endParaRPr lang="en-IN" sz="24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  <a:endParaRPr lang="en-IN" sz="24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-2147483648 to 2147483647</a:t>
                      </a:r>
                      <a:endParaRPr lang="en-IN" sz="2400" b="1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9304">
                <a:tc>
                  <a:txBody>
                    <a:bodyPr/>
                    <a:lstStyle/>
                    <a:p>
                      <a:r>
                        <a:rPr lang="en-US" sz="2400" dirty="0"/>
                        <a:t>long</a:t>
                      </a:r>
                      <a:endParaRPr lang="en-IN" sz="24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  <a:endParaRPr lang="en-IN" sz="24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-9223,372,036,854,775,808 </a:t>
                      </a:r>
                    </a:p>
                    <a:p>
                      <a:r>
                        <a:rPr lang="en-US" sz="2400" dirty="0"/>
                        <a:t>to</a:t>
                      </a:r>
                    </a:p>
                    <a:p>
                      <a:r>
                        <a:rPr lang="en-US" sz="2400" dirty="0"/>
                        <a:t>9223,372,036,854,775,807</a:t>
                      </a:r>
                      <a:endParaRPr lang="en-IN" sz="2400" b="1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Flavors Of Integer Literals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70C0"/>
                </a:solidFill>
              </a:rPr>
              <a:t>Integer literal values </a:t>
            </a:r>
            <a:r>
              <a:rPr lang="en-US" sz="2400" dirty="0"/>
              <a:t>come in </a:t>
            </a:r>
            <a:r>
              <a:rPr lang="en-US" sz="2400" b="1" dirty="0">
                <a:solidFill>
                  <a:srgbClr val="C00000"/>
                </a:solidFill>
              </a:rPr>
              <a:t>four flavors</a:t>
            </a:r>
            <a:r>
              <a:rPr lang="en-US" sz="2400" dirty="0"/>
              <a:t>: </a:t>
            </a:r>
            <a:r>
              <a:rPr lang="en-US" sz="2400" b="1" dirty="0">
                <a:solidFill>
                  <a:srgbClr val="7030A0"/>
                </a:solidFill>
              </a:rPr>
              <a:t>binary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chemeClr val="accent1"/>
                </a:solidFill>
              </a:rPr>
              <a:t>decimal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octal</a:t>
            </a:r>
            <a:r>
              <a:rPr lang="en-US" sz="2400" b="1" dirty="0"/>
              <a:t>, </a:t>
            </a:r>
            <a:r>
              <a:rPr lang="en-US" sz="2400" dirty="0"/>
              <a:t>and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B050"/>
                </a:solidFill>
              </a:rPr>
              <a:t>hexadecimal</a:t>
            </a:r>
            <a:r>
              <a:rPr lang="en-US" sz="2400" b="1" dirty="0"/>
              <a:t>.</a:t>
            </a:r>
          </a:p>
          <a:p>
            <a:pPr>
              <a:lnSpc>
                <a:spcPct val="90000"/>
              </a:lnSpc>
            </a:pPr>
            <a:endParaRPr lang="en-US" sz="2400" b="1" dirty="0"/>
          </a:p>
          <a:p>
            <a:pPr lvl="1">
              <a:lnSpc>
                <a:spcPct val="90000"/>
              </a:lnSpc>
            </a:pPr>
            <a:endParaRPr lang="en-US" sz="1900" b="1" dirty="0"/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2060"/>
                </a:solidFill>
              </a:rPr>
              <a:t>Binary number system</a:t>
            </a:r>
            <a:r>
              <a:rPr lang="en-US" dirty="0"/>
              <a:t>— A </a:t>
            </a:r>
            <a:r>
              <a:rPr lang="en-US" b="1" dirty="0">
                <a:solidFill>
                  <a:srgbClr val="0070C0"/>
                </a:solidFill>
              </a:rPr>
              <a:t>base-2</a:t>
            </a:r>
            <a:r>
              <a:rPr lang="en-US" dirty="0"/>
              <a:t> system, which uses </a:t>
            </a:r>
            <a:r>
              <a:rPr lang="en-US" b="1" dirty="0">
                <a:solidFill>
                  <a:srgbClr val="7030A0"/>
                </a:solidFill>
              </a:rPr>
              <a:t>only 2 digits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0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1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endParaRPr lang="en-US" sz="2200" dirty="0"/>
          </a:p>
          <a:p>
            <a:pPr lvl="1">
              <a:lnSpc>
                <a:spcPct val="90000"/>
              </a:lnSpc>
            </a:pPr>
            <a:endParaRPr lang="en-US" b="1" dirty="0"/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2060"/>
                </a:solidFill>
              </a:rPr>
              <a:t>Octal number system</a:t>
            </a:r>
            <a:r>
              <a:rPr lang="en-US" dirty="0"/>
              <a:t>— A </a:t>
            </a:r>
            <a:r>
              <a:rPr lang="en-US" b="1" dirty="0">
                <a:solidFill>
                  <a:srgbClr val="0070C0"/>
                </a:solidFill>
              </a:rPr>
              <a:t>base-8 </a:t>
            </a:r>
            <a:r>
              <a:rPr lang="en-US" dirty="0"/>
              <a:t>system, which </a:t>
            </a:r>
            <a:r>
              <a:rPr lang="en-US" b="1" dirty="0">
                <a:solidFill>
                  <a:srgbClr val="7030A0"/>
                </a:solidFill>
              </a:rPr>
              <a:t>uses</a:t>
            </a:r>
            <a:r>
              <a:rPr lang="en-US" dirty="0"/>
              <a:t> digits </a:t>
            </a:r>
            <a:r>
              <a:rPr lang="en-US" b="1" dirty="0">
                <a:solidFill>
                  <a:srgbClr val="C00000"/>
                </a:solidFill>
              </a:rPr>
              <a:t>0 </a:t>
            </a:r>
            <a:r>
              <a:rPr lang="en-US" dirty="0"/>
              <a:t>through </a:t>
            </a:r>
            <a:r>
              <a:rPr lang="en-US" b="1" dirty="0">
                <a:solidFill>
                  <a:srgbClr val="C00000"/>
                </a:solidFill>
              </a:rPr>
              <a:t>7</a:t>
            </a:r>
            <a:r>
              <a:rPr lang="en-US" dirty="0"/>
              <a:t> (a total of 8 digits). Here the </a:t>
            </a:r>
            <a:r>
              <a:rPr lang="en-US" b="1" dirty="0">
                <a:solidFill>
                  <a:srgbClr val="00B050"/>
                </a:solidFill>
              </a:rPr>
              <a:t>decimal number 8 </a:t>
            </a:r>
            <a:r>
              <a:rPr lang="en-US" dirty="0"/>
              <a:t>is represented as </a:t>
            </a:r>
            <a:r>
              <a:rPr lang="en-US" b="1" dirty="0">
                <a:solidFill>
                  <a:srgbClr val="C00000"/>
                </a:solidFill>
              </a:rPr>
              <a:t>octal 10</a:t>
            </a:r>
            <a:r>
              <a:rPr lang="en-US" dirty="0"/>
              <a:t>, </a:t>
            </a:r>
            <a:r>
              <a:rPr lang="en-US" b="1" dirty="0">
                <a:solidFill>
                  <a:srgbClr val="00B050"/>
                </a:solidFill>
              </a:rPr>
              <a:t>decimal 9</a:t>
            </a:r>
            <a:r>
              <a:rPr lang="en-US" dirty="0"/>
              <a:t> as </a:t>
            </a:r>
            <a:r>
              <a:rPr lang="en-US" b="1" dirty="0">
                <a:solidFill>
                  <a:srgbClr val="C00000"/>
                </a:solidFill>
              </a:rPr>
              <a:t>11</a:t>
            </a:r>
            <a:r>
              <a:rPr lang="en-US" dirty="0"/>
              <a:t>, and so on.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Flavors Of Integer Literals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endParaRPr lang="en-US" sz="1900" b="1" dirty="0"/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2060"/>
                </a:solidFill>
              </a:rPr>
              <a:t>Decimal number system</a:t>
            </a:r>
            <a:r>
              <a:rPr lang="en-US" dirty="0"/>
              <a:t>— The </a:t>
            </a:r>
            <a:r>
              <a:rPr lang="en-US" b="1" dirty="0">
                <a:solidFill>
                  <a:srgbClr val="0070C0"/>
                </a:solidFill>
              </a:rPr>
              <a:t>base-10</a:t>
            </a:r>
            <a:r>
              <a:rPr lang="en-US" dirty="0"/>
              <a:t> number system that we use every day. It’s based on </a:t>
            </a:r>
            <a:r>
              <a:rPr lang="en-US" b="1" dirty="0">
                <a:solidFill>
                  <a:srgbClr val="7030A0"/>
                </a:solidFill>
              </a:rPr>
              <a:t>10 digits</a:t>
            </a:r>
            <a:r>
              <a:rPr lang="en-US" dirty="0"/>
              <a:t>, from </a:t>
            </a:r>
            <a:r>
              <a:rPr lang="en-US" b="1" dirty="0">
                <a:solidFill>
                  <a:srgbClr val="C00000"/>
                </a:solidFill>
              </a:rPr>
              <a:t>0 </a:t>
            </a:r>
            <a:r>
              <a:rPr lang="en-US" dirty="0"/>
              <a:t>through </a:t>
            </a:r>
            <a:r>
              <a:rPr lang="en-US" b="1" dirty="0">
                <a:solidFill>
                  <a:srgbClr val="C00000"/>
                </a:solidFill>
              </a:rPr>
              <a:t>9</a:t>
            </a:r>
            <a:r>
              <a:rPr lang="en-US" dirty="0"/>
              <a:t> (a total of 10 digits).</a:t>
            </a:r>
          </a:p>
          <a:p>
            <a:pPr>
              <a:lnSpc>
                <a:spcPct val="90000"/>
              </a:lnSpc>
            </a:pP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2060"/>
                </a:solidFill>
              </a:rPr>
              <a:t>Hexadecimal number system</a:t>
            </a:r>
            <a:r>
              <a:rPr lang="en-US" dirty="0"/>
              <a:t>— A </a:t>
            </a:r>
            <a:r>
              <a:rPr lang="en-US" b="1" dirty="0">
                <a:solidFill>
                  <a:srgbClr val="0070C0"/>
                </a:solidFill>
              </a:rPr>
              <a:t>base-16</a:t>
            </a:r>
            <a:r>
              <a:rPr lang="en-US" dirty="0"/>
              <a:t> system, which </a:t>
            </a:r>
            <a:r>
              <a:rPr lang="en-US" b="1" dirty="0">
                <a:solidFill>
                  <a:srgbClr val="7030A0"/>
                </a:solidFill>
              </a:rPr>
              <a:t>uses</a:t>
            </a:r>
            <a:r>
              <a:rPr lang="en-US" dirty="0"/>
              <a:t> digits </a:t>
            </a:r>
            <a:r>
              <a:rPr lang="en-US" b="1" dirty="0">
                <a:solidFill>
                  <a:srgbClr val="C00000"/>
                </a:solidFill>
              </a:rPr>
              <a:t>0</a:t>
            </a:r>
            <a:r>
              <a:rPr lang="en-US" dirty="0"/>
              <a:t> through </a:t>
            </a:r>
            <a:r>
              <a:rPr lang="en-US" b="1" dirty="0">
                <a:solidFill>
                  <a:srgbClr val="C00000"/>
                </a:solidFill>
              </a:rPr>
              <a:t>9 </a:t>
            </a:r>
            <a:r>
              <a:rPr lang="en-US" dirty="0"/>
              <a:t>and the letters 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dirty="0"/>
              <a:t> through </a:t>
            </a:r>
            <a:r>
              <a:rPr lang="en-US" b="1" dirty="0">
                <a:solidFill>
                  <a:srgbClr val="C00000"/>
                </a:solidFill>
              </a:rPr>
              <a:t>F</a:t>
            </a:r>
            <a:r>
              <a:rPr lang="en-US" dirty="0"/>
              <a:t> (a total of </a:t>
            </a:r>
            <a:r>
              <a:rPr lang="en-US" b="1" dirty="0">
                <a:solidFill>
                  <a:srgbClr val="0070C0"/>
                </a:solidFill>
              </a:rPr>
              <a:t>16 digits </a:t>
            </a:r>
            <a:r>
              <a:rPr lang="en-US" dirty="0"/>
              <a:t>and </a:t>
            </a:r>
            <a:r>
              <a:rPr lang="en-US" b="1" dirty="0">
                <a:solidFill>
                  <a:srgbClr val="0070C0"/>
                </a:solidFill>
              </a:rPr>
              <a:t>letters</a:t>
            </a:r>
            <a:r>
              <a:rPr lang="en-US" dirty="0"/>
              <a:t>). Here the number </a:t>
            </a:r>
            <a:r>
              <a:rPr lang="en-US" b="1" dirty="0">
                <a:solidFill>
                  <a:srgbClr val="00B050"/>
                </a:solidFill>
              </a:rPr>
              <a:t>10 </a:t>
            </a:r>
            <a:r>
              <a:rPr lang="en-US" dirty="0"/>
              <a:t>is represented as 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rgbClr val="00B050"/>
                </a:solidFill>
              </a:rPr>
              <a:t>11</a:t>
            </a:r>
            <a:r>
              <a:rPr lang="en-US" dirty="0"/>
              <a:t> as </a:t>
            </a:r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rgbClr val="00B050"/>
                </a:solidFill>
              </a:rPr>
              <a:t>12</a:t>
            </a:r>
            <a:r>
              <a:rPr lang="en-US" dirty="0"/>
              <a:t> as </a:t>
            </a:r>
            <a:r>
              <a:rPr lang="en-US" b="1" dirty="0">
                <a:solidFill>
                  <a:srgbClr val="C00000"/>
                </a:solidFill>
              </a:rPr>
              <a:t>C</a:t>
            </a:r>
            <a:r>
              <a:rPr lang="en-US" dirty="0"/>
              <a:t>, </a:t>
            </a:r>
            <a:r>
              <a:rPr lang="en-US" b="1" dirty="0">
                <a:solidFill>
                  <a:srgbClr val="00B050"/>
                </a:solidFill>
              </a:rPr>
              <a:t>13 </a:t>
            </a:r>
            <a:r>
              <a:rPr lang="en-US" dirty="0"/>
              <a:t>as </a:t>
            </a:r>
            <a:r>
              <a:rPr lang="en-US" b="1" dirty="0">
                <a:solidFill>
                  <a:srgbClr val="C00000"/>
                </a:solidFill>
              </a:rPr>
              <a:t>D</a:t>
            </a:r>
            <a:r>
              <a:rPr lang="en-US" dirty="0"/>
              <a:t>, </a:t>
            </a:r>
            <a:r>
              <a:rPr lang="en-US" b="1" dirty="0">
                <a:solidFill>
                  <a:srgbClr val="00B050"/>
                </a:solidFill>
              </a:rPr>
              <a:t>14 </a:t>
            </a:r>
            <a:r>
              <a:rPr lang="en-US" dirty="0"/>
              <a:t>as </a:t>
            </a:r>
            <a:r>
              <a:rPr lang="en-US" b="1" dirty="0">
                <a:solidFill>
                  <a:srgbClr val="C00000"/>
                </a:solidFill>
              </a:rPr>
              <a:t>E</a:t>
            </a:r>
            <a:r>
              <a:rPr lang="en-US" dirty="0"/>
              <a:t>, and </a:t>
            </a:r>
            <a:r>
              <a:rPr lang="en-US" b="1" dirty="0">
                <a:solidFill>
                  <a:srgbClr val="00B050"/>
                </a:solidFill>
              </a:rPr>
              <a:t>15</a:t>
            </a:r>
            <a:r>
              <a:rPr lang="en-US" dirty="0"/>
              <a:t> as </a:t>
            </a:r>
            <a:r>
              <a:rPr lang="en-US" b="1" dirty="0">
                <a:solidFill>
                  <a:srgbClr val="C00000"/>
                </a:solidFill>
              </a:rPr>
              <a:t>F</a:t>
            </a:r>
            <a:r>
              <a:rPr lang="en-US" dirty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Flavors Of Integer Literals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400" dirty="0"/>
              <a:t>For </a:t>
            </a:r>
            <a:r>
              <a:rPr lang="en-IN" sz="2400" b="1" dirty="0">
                <a:solidFill>
                  <a:srgbClr val="7030A0"/>
                </a:solidFill>
              </a:rPr>
              <a:t>octal literals</a:t>
            </a:r>
            <a:r>
              <a:rPr lang="en-IN" sz="2400" dirty="0"/>
              <a:t>, use the prefix </a:t>
            </a:r>
            <a:r>
              <a:rPr lang="en-IN" sz="2400" b="1" dirty="0">
                <a:solidFill>
                  <a:srgbClr val="C00000"/>
                </a:solidFill>
              </a:rPr>
              <a:t>0</a:t>
            </a:r>
            <a:r>
              <a:rPr lang="en-IN" sz="2400" dirty="0"/>
              <a:t>; for </a:t>
            </a:r>
            <a:r>
              <a:rPr lang="en-IN" sz="2400" b="1" dirty="0">
                <a:solidFill>
                  <a:srgbClr val="7030A0"/>
                </a:solidFill>
              </a:rPr>
              <a:t>binary</a:t>
            </a:r>
            <a:r>
              <a:rPr lang="en-IN" sz="2400" dirty="0"/>
              <a:t>, use the prefix </a:t>
            </a:r>
            <a:r>
              <a:rPr lang="en-IN" sz="2400" b="1" dirty="0">
                <a:solidFill>
                  <a:srgbClr val="C00000"/>
                </a:solidFill>
              </a:rPr>
              <a:t>0B</a:t>
            </a:r>
            <a:r>
              <a:rPr lang="en-IN" sz="2400" dirty="0"/>
              <a:t> or </a:t>
            </a:r>
            <a:r>
              <a:rPr lang="en-IN" sz="2400" b="1" dirty="0">
                <a:solidFill>
                  <a:srgbClr val="C00000"/>
                </a:solidFill>
              </a:rPr>
              <a:t>0b</a:t>
            </a:r>
            <a:r>
              <a:rPr lang="en-IN" sz="2400" dirty="0"/>
              <a:t> and for </a:t>
            </a:r>
            <a:r>
              <a:rPr lang="en-IN" sz="2400" b="1" dirty="0">
                <a:solidFill>
                  <a:srgbClr val="7030A0"/>
                </a:solidFill>
              </a:rPr>
              <a:t>hexadecimal</a:t>
            </a:r>
            <a:r>
              <a:rPr lang="en-IN" sz="2400" dirty="0"/>
              <a:t>, use the prefix </a:t>
            </a:r>
            <a:r>
              <a:rPr lang="en-IN" sz="2400" b="1" dirty="0">
                <a:solidFill>
                  <a:srgbClr val="C00000"/>
                </a:solidFill>
              </a:rPr>
              <a:t>0x</a:t>
            </a:r>
            <a:r>
              <a:rPr lang="en-IN" sz="2400" dirty="0"/>
              <a:t> or </a:t>
            </a:r>
            <a:r>
              <a:rPr lang="en-IN" sz="2400" b="1" dirty="0">
                <a:solidFill>
                  <a:srgbClr val="C00000"/>
                </a:solidFill>
              </a:rPr>
              <a:t>0X</a:t>
            </a:r>
            <a:r>
              <a:rPr lang="en-IN" sz="2400" dirty="0"/>
              <a:t>.</a:t>
            </a:r>
          </a:p>
          <a:p>
            <a:pPr>
              <a:lnSpc>
                <a:spcPct val="90000"/>
              </a:lnSpc>
            </a:pPr>
            <a:endParaRPr lang="en-IN" sz="2400" dirty="0"/>
          </a:p>
          <a:p>
            <a:pPr>
              <a:lnSpc>
                <a:spcPct val="90000"/>
              </a:lnSpc>
            </a:pPr>
            <a:r>
              <a:rPr lang="en-IN" sz="2400" b="1" dirty="0">
                <a:solidFill>
                  <a:srgbClr val="0070C0"/>
                </a:solidFill>
              </a:rPr>
              <a:t>Given below </a:t>
            </a:r>
            <a:r>
              <a:rPr lang="en-IN" sz="2400" dirty="0"/>
              <a:t>are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4 ways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7030A0"/>
                </a:solidFill>
              </a:rPr>
              <a:t>representing</a:t>
            </a:r>
            <a:r>
              <a:rPr lang="en-IN" sz="2400" dirty="0"/>
              <a:t> the integer value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12 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BAFAB5-103B-496F-9AD0-8E4B74F1B41C}"/>
              </a:ext>
            </a:extLst>
          </p:cNvPr>
          <p:cNvSpPr txBox="1"/>
          <p:nvPr/>
        </p:nvSpPr>
        <p:spPr>
          <a:xfrm>
            <a:off x="431540" y="3446998"/>
            <a:ext cx="417646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int </a:t>
            </a:r>
            <a:r>
              <a:rPr lang="en-IN" sz="20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20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=12;</a:t>
            </a:r>
          </a:p>
          <a:p>
            <a:r>
              <a:rPr lang="en-IN" sz="20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int j=0b1100;</a:t>
            </a:r>
          </a:p>
          <a:p>
            <a:r>
              <a:rPr lang="en-IN" sz="20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int k=014;</a:t>
            </a:r>
          </a:p>
          <a:p>
            <a:r>
              <a:rPr lang="en-IN" sz="20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int l=0xC;</a:t>
            </a:r>
          </a:p>
          <a:p>
            <a:r>
              <a:rPr lang="en-IN" sz="2000" b="1" u="sng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20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.out.println</a:t>
            </a:r>
            <a:r>
              <a:rPr lang="en-IN" sz="20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20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2000" b="1" u="sng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20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.out.println</a:t>
            </a:r>
            <a:r>
              <a:rPr lang="en-IN" sz="20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(j);</a:t>
            </a:r>
          </a:p>
          <a:p>
            <a:r>
              <a:rPr lang="en-IN" sz="2000" b="1" u="sng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20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.out.println</a:t>
            </a:r>
            <a:r>
              <a:rPr lang="en-IN" sz="20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(k);</a:t>
            </a:r>
          </a:p>
          <a:p>
            <a:r>
              <a:rPr lang="en-IN" sz="2000" b="1" u="sng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20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.out.println</a:t>
            </a:r>
            <a:r>
              <a:rPr lang="en-IN" sz="20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(l);</a:t>
            </a:r>
          </a:p>
          <a:p>
            <a:endParaRPr lang="en-IN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FE0C3B-77EB-41CD-829B-BFE09AB7D36A}"/>
              </a:ext>
            </a:extLst>
          </p:cNvPr>
          <p:cNvSpPr txBox="1"/>
          <p:nvPr/>
        </p:nvSpPr>
        <p:spPr>
          <a:xfrm>
            <a:off x="5580112" y="3463840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u="sng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OUTPUT:</a:t>
            </a:r>
          </a:p>
          <a:p>
            <a:r>
              <a:rPr lang="en-I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I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r>
              <a:rPr lang="en-I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I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5398</TotalTime>
  <Words>2914</Words>
  <Application>Microsoft Office PowerPoint</Application>
  <PresentationFormat>On-screen Show (4:3)</PresentationFormat>
  <Paragraphs>518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Consolas</vt:lpstr>
      <vt:lpstr>Corbel</vt:lpstr>
      <vt:lpstr>Wingdings</vt:lpstr>
      <vt:lpstr>Wingdings 2</vt:lpstr>
      <vt:lpstr>Civic</vt:lpstr>
      <vt:lpstr>PowerPoint Presentation</vt:lpstr>
      <vt:lpstr>Today’s Agenda</vt:lpstr>
      <vt:lpstr>Primitive Data Types</vt:lpstr>
      <vt:lpstr>Categorization Of  Primitive Data Types</vt:lpstr>
      <vt:lpstr>Numeric Data Types</vt:lpstr>
      <vt:lpstr>Integers </vt:lpstr>
      <vt:lpstr>Flavors Of Integer Literals</vt:lpstr>
      <vt:lpstr>Flavors Of Integer Literals</vt:lpstr>
      <vt:lpstr>Flavors Of Integer Literals</vt:lpstr>
      <vt:lpstr>Flavors Of Integer Literals</vt:lpstr>
      <vt:lpstr>Rules For Underscore</vt:lpstr>
      <vt:lpstr>Test Your Skills</vt:lpstr>
      <vt:lpstr>Flavors Of Decimal Literals</vt:lpstr>
      <vt:lpstr>Decimals</vt:lpstr>
      <vt:lpstr>Flavors Of Decimal Literals</vt:lpstr>
      <vt:lpstr>Rules For Underscore</vt:lpstr>
      <vt:lpstr>Character Literals</vt:lpstr>
      <vt:lpstr>Popular Interview Question</vt:lpstr>
      <vt:lpstr>Character Literals</vt:lpstr>
      <vt:lpstr>Character Literals</vt:lpstr>
      <vt:lpstr>Display Hindi Numbers From ० To ९</vt:lpstr>
      <vt:lpstr>Boolean Literals</vt:lpstr>
      <vt:lpstr>Boolean Literals</vt:lpstr>
      <vt:lpstr>Guess The Output ?</vt:lpstr>
      <vt:lpstr>Type    Conversion</vt:lpstr>
      <vt:lpstr>Type    Conversion</vt:lpstr>
      <vt:lpstr>Type    Conversion</vt:lpstr>
      <vt:lpstr>Rules For Implicit Conversion</vt:lpstr>
      <vt:lpstr>Rule 1 : Convertible</vt:lpstr>
      <vt:lpstr>Rule 2 : Smaller</vt:lpstr>
      <vt:lpstr>QUIZ</vt:lpstr>
      <vt:lpstr>Examples</vt:lpstr>
      <vt:lpstr>Examples</vt:lpstr>
      <vt:lpstr>Examples</vt:lpstr>
      <vt:lpstr>Examples</vt:lpstr>
      <vt:lpstr>Examples</vt:lpstr>
      <vt:lpstr>Examples</vt:lpstr>
      <vt:lpstr>Conversion Diagram</vt:lpstr>
      <vt:lpstr>Type Conversion In Expression</vt:lpstr>
      <vt:lpstr>Type Conversion In Expression</vt:lpstr>
      <vt:lpstr>QUIZ</vt:lpstr>
      <vt:lpstr>QUIZ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 kapoor</cp:lastModifiedBy>
  <cp:revision>492</cp:revision>
  <dcterms:created xsi:type="dcterms:W3CDTF">2015-12-21T13:46:48Z</dcterms:created>
  <dcterms:modified xsi:type="dcterms:W3CDTF">2021-09-25T21:06:33Z</dcterms:modified>
</cp:coreProperties>
</file>