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2"/>
  </p:notesMasterIdLst>
  <p:sldIdLst>
    <p:sldId id="256" r:id="rId2"/>
    <p:sldId id="301" r:id="rId3"/>
    <p:sldId id="858" r:id="rId4"/>
    <p:sldId id="955" r:id="rId5"/>
    <p:sldId id="956" r:id="rId6"/>
    <p:sldId id="972" r:id="rId7"/>
    <p:sldId id="973" r:id="rId8"/>
    <p:sldId id="974" r:id="rId9"/>
    <p:sldId id="957" r:id="rId10"/>
    <p:sldId id="987" r:id="rId11"/>
    <p:sldId id="975" r:id="rId12"/>
    <p:sldId id="980" r:id="rId13"/>
    <p:sldId id="976" r:id="rId14"/>
    <p:sldId id="978" r:id="rId15"/>
    <p:sldId id="981" r:id="rId16"/>
    <p:sldId id="979" r:id="rId17"/>
    <p:sldId id="982" r:id="rId18"/>
    <p:sldId id="983" r:id="rId19"/>
    <p:sldId id="984" r:id="rId20"/>
    <p:sldId id="985" r:id="rId21"/>
    <p:sldId id="986" r:id="rId22"/>
    <p:sldId id="989" r:id="rId23"/>
    <p:sldId id="988" r:id="rId24"/>
    <p:sldId id="990" r:id="rId25"/>
    <p:sldId id="991" r:id="rId26"/>
    <p:sldId id="992" r:id="rId27"/>
    <p:sldId id="993" r:id="rId28"/>
    <p:sldId id="994" r:id="rId29"/>
    <p:sldId id="995" r:id="rId30"/>
    <p:sldId id="99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3F42562-5A6B-4420-AB31-C86BB7E9042C}"/>
    <pc:docChg chg="modSld">
      <pc:chgData name="Sharma Computer Academy" userId="08476b32c11f4418" providerId="LiveId" clId="{D3F42562-5A6B-4420-AB31-C86BB7E9042C}" dt="2023-06-01T05:50:15.359" v="0" actId="20577"/>
      <pc:docMkLst>
        <pc:docMk/>
      </pc:docMkLst>
      <pc:sldChg chg="modSp mod">
        <pc:chgData name="Sharma Computer Academy" userId="08476b32c11f4418" providerId="LiveId" clId="{D3F42562-5A6B-4420-AB31-C86BB7E9042C}" dt="2023-06-01T05:50:15.359" v="0" actId="20577"/>
        <pc:sldMkLst>
          <pc:docMk/>
          <pc:sldMk cId="0" sldId="256"/>
        </pc:sldMkLst>
        <pc:spChg chg="mod">
          <ac:chgData name="Sharma Computer Academy" userId="08476b32c11f4418" providerId="LiveId" clId="{D3F42562-5A6B-4420-AB31-C86BB7E9042C}" dt="2023-06-01T05:50:15.359" v="0" actId="20577"/>
          <ac:spMkLst>
            <pc:docMk/>
            <pc:sldMk cId="0" sldId="256"/>
            <ac:spMk id="5" creationId="{FDE8BF48-6CE9-C353-EA89-60339EAE54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13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Listing the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limit </a:t>
            </a:r>
            <a:r>
              <a:rPr lang="en-US" dirty="0"/>
              <a:t>the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dependency tree</a:t>
            </a:r>
            <a:r>
              <a:rPr lang="en-US" dirty="0"/>
              <a:t>, we </a:t>
            </a:r>
            <a:r>
              <a:rPr lang="en-US" b="1" dirty="0">
                <a:solidFill>
                  <a:srgbClr val="0070C0"/>
                </a:solidFill>
              </a:rPr>
              <a:t>need to add </a:t>
            </a:r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flag </a:t>
            </a:r>
            <a:r>
              <a:rPr lang="en-US" dirty="0"/>
              <a:t>by the name of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--depth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 example </a:t>
            </a:r>
            <a:r>
              <a:rPr lang="en-US" dirty="0"/>
              <a:t>the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following command </a:t>
            </a:r>
            <a:r>
              <a:rPr lang="en-US" dirty="0"/>
              <a:t>lists </a:t>
            </a:r>
            <a:r>
              <a:rPr lang="en-US" b="1" dirty="0">
                <a:solidFill>
                  <a:srgbClr val="00B050"/>
                </a:solidFill>
              </a:rPr>
              <a:t>all installed packages</a:t>
            </a:r>
            <a:r>
              <a:rPr lang="en-US" dirty="0"/>
              <a:t> without their </a:t>
            </a:r>
            <a:r>
              <a:rPr lang="en-US" b="1" dirty="0">
                <a:solidFill>
                  <a:schemeClr val="accent1"/>
                </a:solidFill>
              </a:rPr>
              <a:t>dependencies.</a:t>
            </a: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Example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70D4E-AAED-0F5C-8A7E-0CE1B16A2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4436597"/>
            <a:ext cx="8064896" cy="21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Listing the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check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globally installed packages </a:t>
            </a:r>
            <a:r>
              <a:rPr lang="en-US" dirty="0"/>
              <a:t>and their </a:t>
            </a:r>
            <a:r>
              <a:rPr lang="en-US" b="1" dirty="0">
                <a:solidFill>
                  <a:srgbClr val="00B050"/>
                </a:solidFill>
              </a:rPr>
              <a:t>dependencies</a:t>
            </a:r>
            <a:r>
              <a:rPr lang="en-US" dirty="0"/>
              <a:t>, we </a:t>
            </a:r>
            <a:r>
              <a:rPr lang="en-US" b="1" dirty="0">
                <a:solidFill>
                  <a:srgbClr val="0070C0"/>
                </a:solidFill>
              </a:rPr>
              <a:t>need to go </a:t>
            </a:r>
            <a:r>
              <a:rPr lang="en-US" dirty="0"/>
              <a:t>to the </a:t>
            </a:r>
            <a:r>
              <a:rPr lang="en-US" b="1" dirty="0">
                <a:solidFill>
                  <a:schemeClr val="accent3"/>
                </a:solidFill>
              </a:rPr>
              <a:t>terminal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run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r>
              <a:rPr lang="en-US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npm</a:t>
            </a:r>
            <a:r>
              <a:rPr lang="en-US" b="1" dirty="0">
                <a:solidFill>
                  <a:srgbClr val="FFC000"/>
                </a:solidFill>
              </a:rPr>
              <a:t> list -g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Example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70D4E-AAED-0F5C-8A7E-0CE1B16A2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5015048"/>
            <a:ext cx="7416824" cy="14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updating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following command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update</a:t>
            </a:r>
            <a:r>
              <a:rPr lang="en-US" dirty="0"/>
              <a:t> a </a:t>
            </a:r>
            <a:r>
              <a:rPr lang="en-US" b="1" dirty="0">
                <a:solidFill>
                  <a:srgbClr val="002060"/>
                </a:solidFill>
              </a:rPr>
              <a:t>package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your project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Syntax for updating local package: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npm</a:t>
            </a:r>
            <a:r>
              <a:rPr lang="en-US" b="1" dirty="0">
                <a:solidFill>
                  <a:srgbClr val="FFC000"/>
                </a:solidFill>
              </a:rPr>
              <a:t> update &lt;</a:t>
            </a:r>
            <a:r>
              <a:rPr lang="en-US" b="1" dirty="0" err="1">
                <a:solidFill>
                  <a:srgbClr val="FFC000"/>
                </a:solidFill>
              </a:rPr>
              <a:t>package_name</a:t>
            </a:r>
            <a:r>
              <a:rPr lang="en-US" b="1" dirty="0">
                <a:solidFill>
                  <a:srgbClr val="FFC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Syntax for updating </a:t>
            </a:r>
            <a:r>
              <a:rPr lang="en-US" b="1" dirty="0" err="1">
                <a:solidFill>
                  <a:srgbClr val="C00000"/>
                </a:solidFill>
              </a:rPr>
              <a:t>gloal</a:t>
            </a:r>
            <a:r>
              <a:rPr lang="en-US" b="1" dirty="0">
                <a:solidFill>
                  <a:srgbClr val="C00000"/>
                </a:solidFill>
              </a:rPr>
              <a:t> package: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npm</a:t>
            </a:r>
            <a:r>
              <a:rPr lang="en-US" b="1" dirty="0">
                <a:solidFill>
                  <a:srgbClr val="FFC000"/>
                </a:solidFill>
              </a:rPr>
              <a:t> update </a:t>
            </a:r>
            <a:r>
              <a:rPr lang="en-US" b="1" dirty="0">
                <a:solidFill>
                  <a:srgbClr val="002060"/>
                </a:solidFill>
              </a:rPr>
              <a:t>–g</a:t>
            </a:r>
            <a:r>
              <a:rPr lang="en-US" b="1" dirty="0">
                <a:solidFill>
                  <a:srgbClr val="FFC000"/>
                </a:solidFill>
              </a:rPr>
              <a:t> &lt;</a:t>
            </a:r>
            <a:r>
              <a:rPr lang="en-US" b="1" dirty="0" err="1">
                <a:solidFill>
                  <a:srgbClr val="FFC000"/>
                </a:solidFill>
              </a:rPr>
              <a:t>package_name</a:t>
            </a:r>
            <a:r>
              <a:rPr lang="en-US" b="1" dirty="0">
                <a:solidFill>
                  <a:srgbClr val="FFC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npm</a:t>
            </a:r>
            <a:r>
              <a:rPr lang="en-US" b="1" dirty="0">
                <a:solidFill>
                  <a:srgbClr val="0070C0"/>
                </a:solidFill>
              </a:rPr>
              <a:t> update chalk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FFC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0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Uninstalling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following command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remove</a:t>
            </a:r>
            <a:r>
              <a:rPr lang="en-US" dirty="0"/>
              <a:t> a </a:t>
            </a:r>
            <a:r>
              <a:rPr lang="en-US" b="1" dirty="0">
                <a:solidFill>
                  <a:srgbClr val="002060"/>
                </a:solidFill>
              </a:rPr>
              <a:t>package </a:t>
            </a:r>
            <a:r>
              <a:rPr lang="en-US" dirty="0"/>
              <a:t>from </a:t>
            </a:r>
            <a:r>
              <a:rPr lang="en-US" b="1" dirty="0">
                <a:solidFill>
                  <a:srgbClr val="00B050"/>
                </a:solidFill>
              </a:rPr>
              <a:t>your project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Syntax for uninstalling local package: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npm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unistall</a:t>
            </a:r>
            <a:r>
              <a:rPr lang="en-US" b="1" dirty="0">
                <a:solidFill>
                  <a:srgbClr val="FFC000"/>
                </a:solidFill>
              </a:rPr>
              <a:t> &lt;</a:t>
            </a:r>
            <a:r>
              <a:rPr lang="en-US" b="1" dirty="0" err="1">
                <a:solidFill>
                  <a:srgbClr val="FFC000"/>
                </a:solidFill>
              </a:rPr>
              <a:t>package_name</a:t>
            </a:r>
            <a:r>
              <a:rPr lang="en-US" b="1" dirty="0">
                <a:solidFill>
                  <a:srgbClr val="FFC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Syntax for uninstalling </a:t>
            </a:r>
            <a:r>
              <a:rPr lang="en-US" b="1" dirty="0" err="1">
                <a:solidFill>
                  <a:srgbClr val="C00000"/>
                </a:solidFill>
              </a:rPr>
              <a:t>gloal</a:t>
            </a:r>
            <a:r>
              <a:rPr lang="en-US" b="1" dirty="0">
                <a:solidFill>
                  <a:srgbClr val="C00000"/>
                </a:solidFill>
              </a:rPr>
              <a:t> package: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npm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unistall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–g</a:t>
            </a:r>
            <a:r>
              <a:rPr lang="en-US" b="1" dirty="0">
                <a:solidFill>
                  <a:srgbClr val="FFC000"/>
                </a:solidFill>
              </a:rPr>
              <a:t> &lt;</a:t>
            </a:r>
            <a:r>
              <a:rPr lang="en-US" b="1" dirty="0" err="1">
                <a:solidFill>
                  <a:srgbClr val="FFC000"/>
                </a:solidFill>
              </a:rPr>
              <a:t>package_name</a:t>
            </a:r>
            <a:r>
              <a:rPr lang="en-US" b="1" dirty="0">
                <a:solidFill>
                  <a:srgbClr val="FFC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npm</a:t>
            </a:r>
            <a:r>
              <a:rPr lang="en-US" b="1" dirty="0">
                <a:solidFill>
                  <a:srgbClr val="0070C0"/>
                </a:solidFill>
              </a:rPr>
              <a:t> uninstall chalk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FFC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3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Local or global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rgbClr val="002060"/>
                </a:solidFill>
              </a:rPr>
              <a:t>our code</a:t>
            </a:r>
            <a:r>
              <a:rPr lang="en-US" dirty="0"/>
              <a:t>, both the </a:t>
            </a:r>
            <a:r>
              <a:rPr lang="en-US" b="1" dirty="0">
                <a:solidFill>
                  <a:schemeClr val="accent1"/>
                </a:solidFill>
              </a:rPr>
              <a:t>local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global</a:t>
            </a:r>
            <a:r>
              <a:rPr lang="en-US" dirty="0"/>
              <a:t> packages are </a:t>
            </a:r>
            <a:r>
              <a:rPr lang="en-US" b="1" dirty="0">
                <a:solidFill>
                  <a:srgbClr val="00B050"/>
                </a:solidFill>
              </a:rPr>
              <a:t>imported</a:t>
            </a:r>
            <a:r>
              <a:rPr lang="en-US" dirty="0"/>
              <a:t> in the </a:t>
            </a:r>
            <a:r>
              <a:rPr lang="en-US" b="1" dirty="0">
                <a:solidFill>
                  <a:srgbClr val="0070C0"/>
                </a:solidFill>
              </a:rPr>
              <a:t>same way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require('package-name')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</a:t>
            </a:r>
            <a:r>
              <a:rPr lang="en-US" b="1" dirty="0">
                <a:solidFill>
                  <a:srgbClr val="00B050"/>
                </a:solidFill>
              </a:rPr>
              <a:t>raises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question</a:t>
            </a:r>
            <a:r>
              <a:rPr lang="en-US" dirty="0"/>
              <a:t> that  when should we </a:t>
            </a:r>
            <a:r>
              <a:rPr lang="en-US" b="1" dirty="0">
                <a:solidFill>
                  <a:srgbClr val="C00000"/>
                </a:solidFill>
              </a:rPr>
              <a:t>install</a:t>
            </a:r>
            <a:r>
              <a:rPr lang="en-US" dirty="0"/>
              <a:t> in </a:t>
            </a:r>
            <a:r>
              <a:rPr lang="en-US" b="1" dirty="0">
                <a:solidFill>
                  <a:srgbClr val="7030A0"/>
                </a:solidFill>
              </a:rPr>
              <a:t>one way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another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13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Local should be preferred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general</a:t>
            </a:r>
            <a:r>
              <a:rPr lang="en-US" dirty="0"/>
              <a:t>, all </a:t>
            </a:r>
            <a:r>
              <a:rPr lang="en-US" b="1" dirty="0">
                <a:solidFill>
                  <a:srgbClr val="7030A0"/>
                </a:solidFill>
              </a:rPr>
              <a:t>packages </a:t>
            </a:r>
            <a:r>
              <a:rPr lang="en-US" dirty="0"/>
              <a:t>should be </a:t>
            </a:r>
            <a:r>
              <a:rPr lang="en-US" b="1" dirty="0">
                <a:solidFill>
                  <a:srgbClr val="00B050"/>
                </a:solidFill>
              </a:rPr>
              <a:t>installed locally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</a:t>
            </a:r>
            <a:r>
              <a:rPr lang="en-US" b="1" dirty="0">
                <a:solidFill>
                  <a:srgbClr val="002060"/>
                </a:solidFill>
              </a:rPr>
              <a:t>makes sure </a:t>
            </a:r>
            <a:r>
              <a:rPr lang="en-US" dirty="0"/>
              <a:t>we can have </a:t>
            </a:r>
            <a:r>
              <a:rPr lang="en-US" b="1" dirty="0">
                <a:solidFill>
                  <a:schemeClr val="accent1"/>
                </a:solidFill>
              </a:rPr>
              <a:t>dozens of applications </a:t>
            </a:r>
            <a:r>
              <a:rPr lang="en-US" dirty="0"/>
              <a:t>in our computer, all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running</a:t>
            </a:r>
            <a:r>
              <a:rPr lang="en-US" dirty="0"/>
              <a:t> a </a:t>
            </a:r>
            <a:r>
              <a:rPr lang="en-US" b="1" dirty="0">
                <a:solidFill>
                  <a:srgbClr val="FFC000"/>
                </a:solidFill>
              </a:rPr>
              <a:t>different version </a:t>
            </a:r>
            <a:r>
              <a:rPr lang="en-US" dirty="0"/>
              <a:t>of each </a:t>
            </a:r>
            <a:r>
              <a:rPr lang="en-US" b="1" dirty="0">
                <a:solidFill>
                  <a:srgbClr val="00B050"/>
                </a:solidFill>
              </a:rPr>
              <a:t>package</a:t>
            </a:r>
            <a:r>
              <a:rPr lang="en-US" dirty="0"/>
              <a:t> if </a:t>
            </a:r>
            <a:r>
              <a:rPr lang="en-US" b="1" dirty="0">
                <a:solidFill>
                  <a:srgbClr val="C00000"/>
                </a:solidFill>
              </a:rPr>
              <a:t>needed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Local should be preferred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Updating</a:t>
            </a:r>
            <a:r>
              <a:rPr lang="en-US" dirty="0"/>
              <a:t>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global package </a:t>
            </a:r>
            <a:r>
              <a:rPr lang="en-US" dirty="0"/>
              <a:t>would make </a:t>
            </a:r>
            <a:r>
              <a:rPr lang="en-US" b="1" dirty="0">
                <a:solidFill>
                  <a:srgbClr val="FFC000"/>
                </a:solidFill>
              </a:rPr>
              <a:t>all our projects </a:t>
            </a:r>
            <a:r>
              <a:rPr lang="en-US" dirty="0"/>
              <a:t>use the </a:t>
            </a:r>
            <a:r>
              <a:rPr lang="en-US" b="1" dirty="0">
                <a:solidFill>
                  <a:srgbClr val="0070C0"/>
                </a:solidFill>
              </a:rPr>
              <a:t>new release</a:t>
            </a:r>
            <a:r>
              <a:rPr lang="en-US" dirty="0"/>
              <a:t>, and this </a:t>
            </a:r>
            <a:r>
              <a:rPr lang="en-US" b="1" dirty="0">
                <a:solidFill>
                  <a:srgbClr val="C00000"/>
                </a:solidFill>
              </a:rPr>
              <a:t>might cause problems </a:t>
            </a:r>
            <a:r>
              <a:rPr lang="en-US" dirty="0"/>
              <a:t>in terms of </a:t>
            </a:r>
            <a:r>
              <a:rPr lang="en-US" b="1" dirty="0">
                <a:solidFill>
                  <a:srgbClr val="00B050"/>
                </a:solidFill>
              </a:rPr>
              <a:t>maintenance</a:t>
            </a:r>
            <a:r>
              <a:rPr lang="en-US" dirty="0"/>
              <a:t>, as some packages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might break compatibility </a:t>
            </a:r>
            <a:r>
              <a:rPr lang="en-US" dirty="0"/>
              <a:t>with further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dependencies</a:t>
            </a:r>
            <a:r>
              <a:rPr lang="en-US" dirty="0"/>
              <a:t>, and so 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All projects </a:t>
            </a:r>
            <a:r>
              <a:rPr lang="en-US" dirty="0"/>
              <a:t>have their own </a:t>
            </a:r>
            <a:r>
              <a:rPr lang="en-US" b="1" dirty="0">
                <a:solidFill>
                  <a:srgbClr val="0070C0"/>
                </a:solidFill>
              </a:rPr>
              <a:t>local version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package</a:t>
            </a:r>
            <a:r>
              <a:rPr lang="en-US" dirty="0"/>
              <a:t>, even if this </a:t>
            </a:r>
            <a:r>
              <a:rPr lang="en-US" b="1" dirty="0">
                <a:solidFill>
                  <a:srgbClr val="7030A0"/>
                </a:solidFill>
              </a:rPr>
              <a:t>might appear </a:t>
            </a:r>
            <a:r>
              <a:rPr lang="en-US" dirty="0"/>
              <a:t>like a </a:t>
            </a:r>
            <a:r>
              <a:rPr lang="en-US" b="1" dirty="0">
                <a:solidFill>
                  <a:schemeClr val="accent1"/>
                </a:solidFill>
              </a:rPr>
              <a:t>waste of resources</a:t>
            </a:r>
            <a:r>
              <a:rPr lang="en-US" dirty="0"/>
              <a:t>, it’s </a:t>
            </a:r>
            <a:r>
              <a:rPr lang="en-US" b="1" dirty="0">
                <a:solidFill>
                  <a:srgbClr val="00B050"/>
                </a:solidFill>
              </a:rPr>
              <a:t>minimal</a:t>
            </a:r>
            <a:r>
              <a:rPr lang="en-US" dirty="0"/>
              <a:t> compared to the </a:t>
            </a:r>
            <a:r>
              <a:rPr lang="en-US" b="1" dirty="0">
                <a:solidFill>
                  <a:srgbClr val="0070C0"/>
                </a:solidFill>
              </a:rPr>
              <a:t>possible negative consequences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2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When should we go for global installation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A </a:t>
            </a:r>
            <a:r>
              <a:rPr lang="en-US" b="1" dirty="0">
                <a:solidFill>
                  <a:srgbClr val="0070C0"/>
                </a:solidFill>
              </a:rPr>
              <a:t>package</a:t>
            </a:r>
            <a:r>
              <a:rPr lang="en-US" dirty="0"/>
              <a:t> should </a:t>
            </a:r>
            <a:r>
              <a:rPr lang="en-US" b="1" dirty="0">
                <a:solidFill>
                  <a:srgbClr val="C00000"/>
                </a:solidFill>
              </a:rPr>
              <a:t>be installed globally </a:t>
            </a:r>
            <a:r>
              <a:rPr lang="en-US" dirty="0"/>
              <a:t>when it </a:t>
            </a:r>
            <a:r>
              <a:rPr lang="en-US" b="1" dirty="0">
                <a:solidFill>
                  <a:srgbClr val="00B050"/>
                </a:solidFill>
              </a:rPr>
              <a:t>provides</a:t>
            </a:r>
            <a:r>
              <a:rPr lang="en-US" dirty="0"/>
              <a:t> an </a:t>
            </a:r>
            <a:r>
              <a:rPr lang="en-US" b="1" dirty="0">
                <a:solidFill>
                  <a:schemeClr val="accent3"/>
                </a:solidFill>
              </a:rPr>
              <a:t>executable command </a:t>
            </a:r>
            <a:r>
              <a:rPr lang="en-US" dirty="0"/>
              <a:t>that we can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run</a:t>
            </a:r>
            <a:r>
              <a:rPr lang="en-US" dirty="0"/>
              <a:t> from the shell (CLI), and it’s </a:t>
            </a:r>
            <a:r>
              <a:rPr lang="en-US" b="1" dirty="0">
                <a:solidFill>
                  <a:schemeClr val="accent2"/>
                </a:solidFill>
              </a:rPr>
              <a:t>reused across projects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Some great examples </a:t>
            </a:r>
            <a:r>
              <a:rPr lang="en-US" dirty="0"/>
              <a:t>of </a:t>
            </a:r>
            <a:r>
              <a:rPr lang="en-US" b="1" dirty="0">
                <a:solidFill>
                  <a:srgbClr val="FFC000"/>
                </a:solidFill>
              </a:rPr>
              <a:t>popular global packages </a:t>
            </a:r>
            <a:r>
              <a:rPr lang="en-US" dirty="0"/>
              <a:t>are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nodemon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forever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18918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</a:t>
            </a:r>
            <a:r>
              <a:rPr lang="en-US" sz="2700" b="1" dirty="0" err="1"/>
              <a:t>nodemon</a:t>
            </a:r>
            <a:r>
              <a:rPr lang="en-US" sz="2700" b="1" dirty="0"/>
              <a:t>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/>
                </a:solidFill>
                <a:latin typeface="+mj-lt"/>
              </a:rPr>
              <a:t>nodemon</a:t>
            </a:r>
            <a:r>
              <a:rPr lang="en-US" b="1" dirty="0">
                <a:solidFill>
                  <a:srgbClr val="8B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tool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that 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helps </a:t>
            </a:r>
            <a:r>
              <a:rPr lang="en-US" dirty="0">
                <a:latin typeface="+mj-lt"/>
              </a:rPr>
              <a:t>us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develop </a:t>
            </a:r>
            <a:r>
              <a:rPr lang="en-US" b="1" dirty="0">
                <a:solidFill>
                  <a:srgbClr val="8B0000"/>
                </a:solidFill>
                <a:latin typeface="+mj-lt"/>
              </a:rPr>
              <a:t>Node.js-based applications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by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automatically </a:t>
            </a:r>
            <a:r>
              <a:rPr lang="en-US" b="1" dirty="0">
                <a:solidFill>
                  <a:srgbClr val="8B0000"/>
                </a:solidFill>
                <a:latin typeface="+mj-lt"/>
              </a:rPr>
              <a:t>restarting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node application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when the </a:t>
            </a:r>
            <a:r>
              <a:rPr lang="en-US" b="1" dirty="0">
                <a:solidFill>
                  <a:srgbClr val="8B0000"/>
                </a:solidFill>
                <a:latin typeface="+mj-lt"/>
              </a:rPr>
              <a:t>file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changes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in the 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directory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are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detected. </a:t>
            </a:r>
          </a:p>
          <a:p>
            <a:endParaRPr lang="en-US" b="1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/>
                </a:solidFill>
                <a:latin typeface="+mj-lt"/>
              </a:rPr>
              <a:t>nodemon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does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not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require any </a:t>
            </a:r>
            <a:r>
              <a:rPr lang="en-US" b="1" dirty="0">
                <a:solidFill>
                  <a:srgbClr val="8B008B"/>
                </a:solidFill>
                <a:latin typeface="+mj-lt"/>
              </a:rPr>
              <a:t>additional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changes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to our </a:t>
            </a:r>
            <a:r>
              <a:rPr lang="en-US" b="1" dirty="0">
                <a:solidFill>
                  <a:srgbClr val="8B0000"/>
                </a:solidFill>
                <a:latin typeface="+mj-lt"/>
              </a:rPr>
              <a:t>code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or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development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method. </a:t>
            </a:r>
          </a:p>
        </p:txBody>
      </p:sp>
    </p:spTree>
    <p:extLst>
      <p:ext uri="{BB962C8B-B14F-4D97-AF65-F5344CB8AC3E}">
        <p14:creationId xmlns:p14="http://schemas.microsoft.com/office/powerpoint/2010/main" val="21330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</a:t>
            </a:r>
            <a:r>
              <a:rPr lang="en-US" sz="2700" b="1" dirty="0" err="1"/>
              <a:t>nodemon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To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install</a:t>
            </a:r>
            <a:r>
              <a:rPr lang="en-US" dirty="0">
                <a:latin typeface="+mj-lt"/>
              </a:rPr>
              <a:t> the 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nodemon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module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globally</a:t>
            </a:r>
            <a:r>
              <a:rPr lang="en-US" dirty="0">
                <a:latin typeface="+mj-lt"/>
              </a:rPr>
              <a:t> the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command</a:t>
            </a:r>
            <a:r>
              <a:rPr lang="en-US" dirty="0">
                <a:latin typeface="+mj-lt"/>
              </a:rPr>
              <a:t> will be: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lang="en-US" b="1" dirty="0" err="1">
                <a:solidFill>
                  <a:srgbClr val="8B0000"/>
                </a:solidFill>
              </a:rPr>
              <a:t>npm</a:t>
            </a:r>
            <a:r>
              <a:rPr lang="en-US" b="1" dirty="0">
                <a:solidFill>
                  <a:srgbClr val="8B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install </a:t>
            </a:r>
            <a:r>
              <a:rPr lang="en-US" b="1" dirty="0" err="1">
                <a:solidFill>
                  <a:srgbClr val="008000"/>
                </a:solidFill>
              </a:rPr>
              <a:t>nodemon</a:t>
            </a:r>
            <a:r>
              <a:rPr lang="en-US" b="1" dirty="0">
                <a:solidFill>
                  <a:srgbClr val="008000"/>
                </a:solidFill>
              </a:rPr>
              <a:t> -g</a:t>
            </a: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52C4B-B02A-5B02-6D38-AC715EB8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40996"/>
            <a:ext cx="8064896" cy="31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3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Types of </a:t>
            </a:r>
            <a:r>
              <a:rPr lang="en-US" b="1" dirty="0" err="1">
                <a:solidFill>
                  <a:srgbClr val="FFC000"/>
                </a:solidFill>
                <a:latin typeface="Bookman Old Style" panose="02050604050505020204" pitchFamily="18" charset="0"/>
              </a:rPr>
              <a:t>npm</a:t>
            </a: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 installs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Local installation V/s Global installation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When to use which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Introduction to </a:t>
            </a:r>
            <a:r>
              <a:rPr lang="en-US" b="1" dirty="0" err="1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nodemon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 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dirty="0" err="1"/>
              <a:t>nodemon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+mj-lt"/>
              </a:rPr>
              <a:t>To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use 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nodemon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, </a:t>
            </a:r>
            <a:r>
              <a:rPr lang="en-US" dirty="0">
                <a:latin typeface="+mj-lt"/>
              </a:rPr>
              <a:t>we just have to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replace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b="1" dirty="0">
                <a:solidFill>
                  <a:srgbClr val="8B0000"/>
                </a:solidFill>
                <a:latin typeface="+mj-lt"/>
              </a:rPr>
              <a:t>word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node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with 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nodemon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on the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command </a:t>
            </a:r>
            <a:r>
              <a:rPr lang="en-US" b="1" dirty="0">
                <a:solidFill>
                  <a:srgbClr val="8B0000"/>
                </a:solidFill>
                <a:latin typeface="+mj-lt"/>
              </a:rPr>
              <a:t>line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while </a:t>
            </a:r>
            <a:r>
              <a:rPr lang="en-US" b="1" dirty="0">
                <a:solidFill>
                  <a:srgbClr val="8B0000"/>
                </a:solidFill>
                <a:latin typeface="+mj-lt"/>
              </a:rPr>
              <a:t>executing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our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script. 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3925A-FEBE-D826-5D99-A24D00B63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18933"/>
            <a:ext cx="7920880" cy="1114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288C0-E2A8-202A-EBDA-E7D14006E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2" y="4147820"/>
            <a:ext cx="8047308" cy="24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dirty="0" err="1"/>
              <a:t>nodemon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+mj-lt"/>
              </a:rPr>
              <a:t>Make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some changes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in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code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save it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b="1" dirty="0" err="1">
                <a:solidFill>
                  <a:schemeClr val="accent2"/>
                </a:solidFill>
                <a:latin typeface="+mj-lt"/>
              </a:rPr>
              <a:t>nodemon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will </a:t>
            </a:r>
            <a:r>
              <a:rPr lang="en-US" b="1" u="sng" dirty="0">
                <a:solidFill>
                  <a:srgbClr val="00B050"/>
                </a:solidFill>
                <a:latin typeface="+mj-lt"/>
              </a:rPr>
              <a:t>automatically re-run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script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3925A-FEBE-D826-5D99-A24D00B63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818933"/>
            <a:ext cx="7848872" cy="1114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288C0-E2A8-202A-EBDA-E7D14006E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4147820"/>
            <a:ext cx="7848872" cy="24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Semantic versioning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Semantic Versioning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(also called 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SemVer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 is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popular versioning scheme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that is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used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by a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vast amount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of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open-source projects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to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communicate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the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changes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included 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version release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Semantic Versioning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SemVer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 was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proposed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by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Tom Preston-Werner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2013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to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specify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how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version numbering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should be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controlled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5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Semantic versioning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84F96-C32F-369A-D4FF-14A238125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0791"/>
            <a:ext cx="7704856" cy="40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Understanding </a:t>
            </a:r>
            <a:r>
              <a:rPr lang="en-US" sz="2700" b="1" dirty="0" err="1"/>
              <a:t>semver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semantic version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has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three numbers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starting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from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right most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, they are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called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+mj-lt"/>
              </a:rPr>
              <a:t>Patch Version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+mj-lt"/>
              </a:rPr>
              <a:t>Minor Version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Major Version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176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Understanding </a:t>
            </a:r>
            <a:r>
              <a:rPr lang="en-US" sz="2700" b="1" dirty="0" err="1"/>
              <a:t>semver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FFC000"/>
                </a:solidFill>
                <a:latin typeface="+mj-lt"/>
              </a:rPr>
              <a:t>Bug fix/patch version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Includes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bug fixes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/documentation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spelling mistakes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etc.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B050"/>
                </a:solidFill>
                <a:latin typeface="+mj-lt"/>
              </a:rPr>
              <a:t>Minor version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Includes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additions of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functions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or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API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which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does not break anything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from the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older versions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So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anything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that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runs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on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v1.1.0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should work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on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v1.9.0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as well.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Major version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Includes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version which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breaks stuff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 It can include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removing APIs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or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changing names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of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functions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so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anything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that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works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on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v1.0.0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may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not necessarily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work on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v2.0.0</a:t>
            </a:r>
          </a:p>
        </p:txBody>
      </p:sp>
    </p:spTree>
    <p:extLst>
      <p:ext uri="{BB962C8B-B14F-4D97-AF65-F5344CB8AC3E}">
        <p14:creationId xmlns:p14="http://schemas.microsoft.com/office/powerpoint/2010/main" val="331892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^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So we can see that </a:t>
            </a:r>
            <a:r>
              <a:rPr lang="en-US" dirty="0">
                <a:latin typeface="+mj-lt"/>
              </a:rPr>
              <a:t>, after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every dependency </a:t>
            </a:r>
            <a:r>
              <a:rPr lang="en-US" dirty="0">
                <a:latin typeface="+mj-lt"/>
              </a:rPr>
              <a:t>listed under 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package.json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there's a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number</a:t>
            </a:r>
            <a:r>
              <a:rPr lang="en-US" dirty="0">
                <a:latin typeface="+mj-lt"/>
              </a:rPr>
              <a:t> which is the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version</a:t>
            </a:r>
            <a:r>
              <a:rPr lang="en-US" dirty="0">
                <a:latin typeface="+mj-lt"/>
              </a:rPr>
              <a:t> of that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package</a:t>
            </a:r>
            <a:r>
              <a:rPr lang="en-US" dirty="0">
                <a:latin typeface="+mj-lt"/>
              </a:rPr>
              <a:t> .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But </a:t>
            </a:r>
            <a:r>
              <a:rPr lang="en-US" b="1" dirty="0">
                <a:solidFill>
                  <a:schemeClr val="accent3"/>
                </a:solidFill>
                <a:latin typeface="+mj-lt"/>
              </a:rPr>
              <a:t>before</a:t>
            </a:r>
            <a:r>
              <a:rPr lang="en-US" dirty="0">
                <a:latin typeface="+mj-lt"/>
              </a:rPr>
              <a:t> the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version</a:t>
            </a:r>
            <a:r>
              <a:rPr lang="en-US" dirty="0">
                <a:latin typeface="+mj-lt"/>
              </a:rPr>
              <a:t>, there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symbol</a:t>
            </a:r>
            <a:r>
              <a:rPr lang="en-US" dirty="0">
                <a:latin typeface="+mj-lt"/>
              </a:rPr>
              <a:t> of 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^ </a:t>
            </a:r>
            <a:r>
              <a:rPr lang="en-US" dirty="0">
                <a:latin typeface="+mj-lt"/>
              </a:rPr>
              <a:t>and it is called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Caret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88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^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^ sign </a:t>
            </a:r>
            <a:r>
              <a:rPr lang="en-US" dirty="0">
                <a:latin typeface="+mj-lt"/>
              </a:rPr>
              <a:t>before the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version</a:t>
            </a:r>
            <a:r>
              <a:rPr lang="en-US" dirty="0">
                <a:latin typeface="+mj-lt"/>
              </a:rPr>
              <a:t> tells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</a:rPr>
              <a:t>npm</a:t>
            </a:r>
            <a:r>
              <a:rPr lang="en-US" dirty="0">
                <a:latin typeface="+mj-lt"/>
              </a:rPr>
              <a:t> that if someone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clones</a:t>
            </a:r>
            <a:r>
              <a:rPr lang="en-US" dirty="0">
                <a:latin typeface="+mj-lt"/>
              </a:rPr>
              <a:t> the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project </a:t>
            </a:r>
            <a:r>
              <a:rPr lang="en-US" dirty="0">
                <a:latin typeface="+mj-lt"/>
              </a:rPr>
              <a:t>and runs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npm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install </a:t>
            </a:r>
            <a:r>
              <a:rPr lang="en-US" dirty="0">
                <a:latin typeface="+mj-lt"/>
              </a:rPr>
              <a:t>in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directory</a:t>
            </a:r>
            <a:r>
              <a:rPr lang="en-US" dirty="0">
                <a:latin typeface="+mj-lt"/>
              </a:rPr>
              <a:t> then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install </a:t>
            </a: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latest minor version/patch version </a:t>
            </a:r>
            <a:r>
              <a:rPr lang="en-US" dirty="0">
                <a:latin typeface="+mj-lt"/>
              </a:rPr>
              <a:t>of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package</a:t>
            </a:r>
            <a:r>
              <a:rPr lang="en-US" dirty="0">
                <a:latin typeface="+mj-lt"/>
              </a:rPr>
              <a:t> in his </a:t>
            </a:r>
            <a:r>
              <a:rPr lang="en-US" b="1" dirty="0" err="1">
                <a:solidFill>
                  <a:srgbClr val="00B050"/>
                </a:solidFill>
                <a:latin typeface="+mj-lt"/>
              </a:rPr>
              <a:t>node_modules</a:t>
            </a:r>
            <a:r>
              <a:rPr lang="en-US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So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lets say </a:t>
            </a:r>
            <a:r>
              <a:rPr lang="en-US" dirty="0">
                <a:latin typeface="+mj-lt"/>
              </a:rPr>
              <a:t>we are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having</a:t>
            </a:r>
            <a:r>
              <a:rPr lang="en-US" dirty="0">
                <a:latin typeface="+mj-lt"/>
              </a:rPr>
              <a:t> 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package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chalk</a:t>
            </a:r>
            <a:r>
              <a:rPr lang="en-US" dirty="0">
                <a:latin typeface="+mj-lt"/>
              </a:rPr>
              <a:t> with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^5.2.0 </a:t>
            </a:r>
            <a:r>
              <a:rPr lang="en-US" dirty="0">
                <a:latin typeface="+mj-lt"/>
              </a:rPr>
              <a:t>in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package.json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then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chalk team </a:t>
            </a:r>
            <a:r>
              <a:rPr lang="en-US" dirty="0">
                <a:latin typeface="+mj-lt"/>
              </a:rPr>
              <a:t>releases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version 5.3.0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now</a:t>
            </a:r>
            <a:r>
              <a:rPr lang="en-US" dirty="0">
                <a:latin typeface="+mj-lt"/>
              </a:rPr>
              <a:t> when someone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clones our repo </a:t>
            </a:r>
            <a:r>
              <a:rPr lang="en-US" dirty="0">
                <a:latin typeface="+mj-lt"/>
              </a:rPr>
              <a:t>and runs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npm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install </a:t>
            </a:r>
            <a:r>
              <a:rPr lang="en-US" dirty="0">
                <a:latin typeface="+mj-lt"/>
              </a:rPr>
              <a:t>in their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directory</a:t>
            </a:r>
            <a:r>
              <a:rPr lang="en-US" dirty="0">
                <a:latin typeface="+mj-lt"/>
              </a:rPr>
              <a:t> they will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get</a:t>
            </a:r>
            <a:r>
              <a:rPr lang="en-US" dirty="0">
                <a:latin typeface="+mj-lt"/>
              </a:rPr>
              <a:t> the version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5.3.0</a:t>
            </a:r>
            <a:r>
              <a:rPr lang="en-US" dirty="0">
                <a:latin typeface="+mj-lt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9352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Alternate way of 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Another syntax </a:t>
            </a:r>
            <a:r>
              <a:rPr lang="en-US" dirty="0">
                <a:latin typeface="+mj-lt"/>
              </a:rPr>
              <a:t>to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specify</a:t>
            </a:r>
            <a:r>
              <a:rPr lang="en-US" dirty="0">
                <a:latin typeface="+mj-lt"/>
              </a:rPr>
              <a:t> this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version</a:t>
            </a:r>
            <a:r>
              <a:rPr lang="en-US" dirty="0">
                <a:latin typeface="+mj-lt"/>
              </a:rPr>
              <a:t> without using the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caret character</a:t>
            </a:r>
            <a:r>
              <a:rPr lang="en-US" dirty="0">
                <a:latin typeface="+mj-lt"/>
              </a:rPr>
              <a:t> is like this,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5.x</a:t>
            </a:r>
            <a:r>
              <a:rPr lang="en-US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So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these two </a:t>
            </a:r>
            <a:r>
              <a:rPr lang="en-US" dirty="0">
                <a:latin typeface="+mj-lt"/>
              </a:rPr>
              <a:t>are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equal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^5.2.0 </a:t>
            </a:r>
            <a:r>
              <a:rPr lang="en-US" dirty="0">
                <a:latin typeface="+mj-lt"/>
              </a:rPr>
              <a:t>or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5.x</a:t>
            </a:r>
            <a:r>
              <a:rPr lang="en-US" dirty="0">
                <a:latin typeface="+mj-lt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17905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~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symbol</a:t>
            </a:r>
            <a:r>
              <a:rPr lang="en-US" dirty="0">
                <a:latin typeface="+mj-lt"/>
              </a:rPr>
              <a:t> of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~</a:t>
            </a:r>
            <a:r>
              <a:rPr lang="en-US" dirty="0">
                <a:latin typeface="+mj-lt"/>
              </a:rPr>
              <a:t> is called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tilde </a:t>
            </a:r>
            <a:r>
              <a:rPr lang="en-US" dirty="0">
                <a:latin typeface="+mj-lt"/>
              </a:rPr>
              <a:t>and if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we see </a:t>
            </a:r>
            <a:r>
              <a:rPr lang="en-US" dirty="0">
                <a:latin typeface="+mj-lt"/>
              </a:rPr>
              <a:t>an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entry</a:t>
            </a:r>
            <a:r>
              <a:rPr lang="en-US" dirty="0">
                <a:latin typeface="+mj-lt"/>
              </a:rPr>
              <a:t> in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</a:rPr>
              <a:t>package.json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as :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~5.2.0 </a:t>
            </a:r>
            <a:r>
              <a:rPr lang="en-US" dirty="0">
                <a:latin typeface="+mj-lt"/>
              </a:rPr>
              <a:t>then it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means</a:t>
            </a:r>
            <a:r>
              <a:rPr lang="en-US" dirty="0">
                <a:latin typeface="+mj-lt"/>
              </a:rPr>
              <a:t> that we're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interested</a:t>
            </a:r>
            <a:r>
              <a:rPr lang="en-US" dirty="0">
                <a:latin typeface="+mj-lt"/>
              </a:rPr>
              <a:t> 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any versions </a:t>
            </a:r>
            <a:r>
              <a:rPr lang="en-US" dirty="0">
                <a:latin typeface="+mj-lt"/>
              </a:rPr>
              <a:t>as long as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major version </a:t>
            </a:r>
            <a:r>
              <a:rPr lang="en-US" dirty="0">
                <a:latin typeface="+mj-lt"/>
              </a:rPr>
              <a:t>is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5</a:t>
            </a:r>
            <a:r>
              <a:rPr lang="en-US" dirty="0">
                <a:latin typeface="+mj-lt"/>
              </a:rPr>
              <a:t>, and the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minor version </a:t>
            </a:r>
            <a:r>
              <a:rPr lang="en-US" dirty="0">
                <a:latin typeface="+mj-lt"/>
              </a:rPr>
              <a:t>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</a:t>
            </a:r>
            <a:r>
              <a:rPr lang="en-US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And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alternate syntax </a:t>
            </a:r>
            <a:r>
              <a:rPr lang="en-US" dirty="0">
                <a:latin typeface="+mj-lt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specify</a:t>
            </a:r>
            <a:r>
              <a:rPr lang="en-US" dirty="0">
                <a:latin typeface="+mj-lt"/>
              </a:rPr>
              <a:t> this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version</a:t>
            </a:r>
            <a:r>
              <a:rPr lang="en-US" dirty="0">
                <a:latin typeface="+mj-lt"/>
              </a:rPr>
              <a:t> is like this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5.2.x 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08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Types of </a:t>
            </a:r>
            <a:r>
              <a:rPr lang="en-US" sz="2700" b="1" cap="none" dirty="0" err="1"/>
              <a:t>npm</a:t>
            </a:r>
            <a:r>
              <a:rPr lang="en-US" sz="2700" b="1" cap="none" dirty="0"/>
              <a:t> </a:t>
            </a:r>
            <a:r>
              <a:rPr lang="en-US" sz="2700" b="1" dirty="0"/>
              <a:t>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When</a:t>
            </a:r>
            <a:r>
              <a:rPr lang="en-US" dirty="0"/>
              <a:t> we </a:t>
            </a:r>
            <a:r>
              <a:rPr lang="en-US" b="1" dirty="0">
                <a:solidFill>
                  <a:srgbClr val="7030A0"/>
                </a:solidFill>
              </a:rPr>
              <a:t>install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</a:rPr>
              <a:t>package</a:t>
            </a:r>
            <a:r>
              <a:rPr lang="en-US" dirty="0"/>
              <a:t> using </a:t>
            </a:r>
            <a:r>
              <a:rPr lang="en-US" b="1" dirty="0" err="1">
                <a:solidFill>
                  <a:srgbClr val="FFC000"/>
                </a:solidFill>
              </a:rPr>
              <a:t>npm</a:t>
            </a:r>
            <a:r>
              <a:rPr lang="en-US" dirty="0"/>
              <a:t> we can perform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two types</a:t>
            </a:r>
            <a:r>
              <a:rPr lang="en-US" dirty="0"/>
              <a:t> of </a:t>
            </a:r>
            <a:r>
              <a:rPr lang="en-US" b="1" dirty="0">
                <a:solidFill>
                  <a:srgbClr val="7030A0"/>
                </a:solidFill>
              </a:rPr>
              <a:t>installation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Local Installation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Global Installation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Let’s understand </a:t>
            </a:r>
            <a:r>
              <a:rPr lang="en-US" dirty="0"/>
              <a:t>each of </a:t>
            </a:r>
            <a:r>
              <a:rPr lang="en-US" b="1" dirty="0">
                <a:solidFill>
                  <a:srgbClr val="FFC000"/>
                </a:solidFill>
              </a:rPr>
              <a:t>them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detail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9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 </a:t>
            </a:r>
            <a:r>
              <a:rPr lang="en-US" b="1" dirty="0">
                <a:solidFill>
                  <a:srgbClr val="00B050"/>
                </a:solidFill>
              </a:rPr>
              <a:t>we can see </a:t>
            </a:r>
            <a:r>
              <a:rPr lang="en-US" dirty="0"/>
              <a:t>that the </a:t>
            </a:r>
            <a:r>
              <a:rPr lang="en-US" b="1" dirty="0">
                <a:solidFill>
                  <a:schemeClr val="accent1"/>
                </a:solidFill>
              </a:rPr>
              <a:t>caret </a:t>
            </a:r>
            <a:r>
              <a:rPr lang="en-US" dirty="0"/>
              <a:t>and the </a:t>
            </a:r>
            <a:r>
              <a:rPr lang="en-US" b="1" dirty="0">
                <a:solidFill>
                  <a:schemeClr val="accent1"/>
                </a:solidFill>
              </a:rPr>
              <a:t>tilde</a:t>
            </a:r>
            <a:r>
              <a:rPr lang="en-US" dirty="0"/>
              <a:t> characters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help us keep</a:t>
            </a:r>
            <a:r>
              <a:rPr lang="en-US" dirty="0"/>
              <a:t> the </a:t>
            </a:r>
            <a:r>
              <a:rPr lang="en-US" b="1" dirty="0">
                <a:solidFill>
                  <a:srgbClr val="FFC000"/>
                </a:solidFill>
              </a:rPr>
              <a:t>applications</a:t>
            </a:r>
            <a:r>
              <a:rPr lang="en-US" dirty="0"/>
              <a:t> up to date, with the </a:t>
            </a:r>
            <a:r>
              <a:rPr lang="en-US" b="1" dirty="0">
                <a:solidFill>
                  <a:srgbClr val="7030A0"/>
                </a:solidFill>
              </a:rPr>
              <a:t>latest releases </a:t>
            </a:r>
            <a:r>
              <a:rPr lang="en-US" dirty="0"/>
              <a:t>of these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dependencies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676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Local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Local installation </a:t>
            </a:r>
            <a:r>
              <a:rPr lang="en-US" dirty="0"/>
              <a:t>means that the </a:t>
            </a:r>
            <a:r>
              <a:rPr lang="en-US" b="1" dirty="0" err="1">
                <a:solidFill>
                  <a:srgbClr val="00B050"/>
                </a:solidFill>
              </a:rPr>
              <a:t>npm</a:t>
            </a:r>
            <a:r>
              <a:rPr lang="en-US" b="1" dirty="0">
                <a:solidFill>
                  <a:srgbClr val="00B050"/>
                </a:solidFill>
              </a:rPr>
              <a:t> module </a:t>
            </a:r>
            <a:r>
              <a:rPr lang="en-US" dirty="0"/>
              <a:t>gets </a:t>
            </a:r>
            <a:r>
              <a:rPr lang="en-US" b="1" dirty="0">
                <a:solidFill>
                  <a:schemeClr val="accent1"/>
                </a:solidFill>
              </a:rPr>
              <a:t>installed</a:t>
            </a:r>
            <a:r>
              <a:rPr lang="en-US" dirty="0"/>
              <a:t> in the </a:t>
            </a:r>
            <a:r>
              <a:rPr lang="en-US" b="1" dirty="0">
                <a:solidFill>
                  <a:srgbClr val="00B050"/>
                </a:solidFill>
              </a:rPr>
              <a:t>directory</a:t>
            </a:r>
            <a:r>
              <a:rPr lang="en-US" dirty="0"/>
              <a:t> where we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run</a:t>
            </a:r>
            <a:r>
              <a:rPr lang="en-US" dirty="0"/>
              <a:t> the command </a:t>
            </a:r>
            <a:r>
              <a:rPr lang="en-US" b="1" dirty="0" err="1">
                <a:solidFill>
                  <a:srgbClr val="002060"/>
                </a:solidFill>
              </a:rPr>
              <a:t>npm</a:t>
            </a:r>
            <a:r>
              <a:rPr lang="en-US" b="1" dirty="0">
                <a:solidFill>
                  <a:srgbClr val="002060"/>
                </a:solidFill>
              </a:rPr>
              <a:t> install &lt;package-name&gt; </a:t>
            </a:r>
            <a:r>
              <a:rPr lang="en-US" dirty="0"/>
              <a:t>and they are </a:t>
            </a:r>
            <a:r>
              <a:rPr lang="en-US" b="1" dirty="0">
                <a:solidFill>
                  <a:schemeClr val="accent2"/>
                </a:solidFill>
              </a:rPr>
              <a:t>put</a:t>
            </a:r>
            <a:r>
              <a:rPr lang="en-US" dirty="0"/>
              <a:t> in the </a:t>
            </a:r>
            <a:r>
              <a:rPr lang="en-US" b="1" dirty="0" err="1">
                <a:solidFill>
                  <a:srgbClr val="FFC000"/>
                </a:solidFill>
              </a:rPr>
              <a:t>node_modules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folder </a:t>
            </a:r>
            <a:r>
              <a:rPr lang="en-US" b="1" dirty="0">
                <a:solidFill>
                  <a:srgbClr val="C00000"/>
                </a:solidFill>
              </a:rPr>
              <a:t>under</a:t>
            </a:r>
            <a:r>
              <a:rPr lang="en-US" dirty="0"/>
              <a:t> this </a:t>
            </a:r>
            <a:r>
              <a:rPr lang="en-US" b="1" dirty="0">
                <a:solidFill>
                  <a:srgbClr val="0070C0"/>
                </a:solidFill>
              </a:rPr>
              <a:t>directory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npm</a:t>
            </a:r>
            <a:r>
              <a:rPr lang="en-US" b="1" dirty="0">
                <a:solidFill>
                  <a:srgbClr val="0070C0"/>
                </a:solidFill>
              </a:rPr>
              <a:t> install &lt;package-name&gt;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For a particular version: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npm</a:t>
            </a:r>
            <a:r>
              <a:rPr lang="en-US" b="1" dirty="0">
                <a:solidFill>
                  <a:srgbClr val="0070C0"/>
                </a:solidFill>
              </a:rPr>
              <a:t> install &lt;package-name&gt;@version number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dirty="0"/>
              <a:t> of </a:t>
            </a:r>
            <a:r>
              <a:rPr lang="en-US" b="1" dirty="0">
                <a:solidFill>
                  <a:srgbClr val="0070C0"/>
                </a:solidFill>
              </a:rPr>
              <a:t>local installation </a:t>
            </a:r>
            <a:r>
              <a:rPr lang="en-US" dirty="0"/>
              <a:t>of </a:t>
            </a:r>
            <a:r>
              <a:rPr lang="en-US" b="1" dirty="0">
                <a:solidFill>
                  <a:srgbClr val="FFC000"/>
                </a:solidFill>
              </a:rPr>
              <a:t>chalk module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EFB7-D0F7-D016-86A4-F287D583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07149"/>
            <a:ext cx="7848872" cy="20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Location</a:t>
            </a:r>
            <a:r>
              <a:rPr lang="en-US" dirty="0"/>
              <a:t> of </a:t>
            </a:r>
            <a:r>
              <a:rPr lang="en-US" b="1" dirty="0">
                <a:solidFill>
                  <a:srgbClr val="FFC000"/>
                </a:solidFill>
              </a:rPr>
              <a:t>chalk module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EFB7-D0F7-D016-86A4-F287D583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5696" y="2807149"/>
            <a:ext cx="5760639" cy="27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global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Global installation </a:t>
            </a:r>
            <a:r>
              <a:rPr lang="en-US" dirty="0"/>
              <a:t>means </a:t>
            </a:r>
            <a:r>
              <a:rPr lang="en-US" b="1" dirty="0">
                <a:solidFill>
                  <a:schemeClr val="accent1"/>
                </a:solidFill>
              </a:rPr>
              <a:t>packages</a:t>
            </a:r>
            <a:r>
              <a:rPr lang="en-US" dirty="0"/>
              <a:t> are </a:t>
            </a:r>
            <a:r>
              <a:rPr lang="en-US" b="1" dirty="0">
                <a:solidFill>
                  <a:srgbClr val="FFC000"/>
                </a:solidFill>
              </a:rPr>
              <a:t>stored</a:t>
            </a:r>
            <a:r>
              <a:rPr lang="en-US" dirty="0"/>
              <a:t> in a </a:t>
            </a:r>
            <a:r>
              <a:rPr lang="en-US" b="1" dirty="0">
                <a:solidFill>
                  <a:srgbClr val="00B050"/>
                </a:solidFill>
              </a:rPr>
              <a:t>particular place</a:t>
            </a:r>
            <a:r>
              <a:rPr lang="en-US" dirty="0"/>
              <a:t>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user’s computer </a:t>
            </a:r>
            <a:r>
              <a:rPr lang="en-US" dirty="0"/>
              <a:t>regardless of where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installation command </a:t>
            </a:r>
            <a:r>
              <a:rPr lang="en-US" dirty="0"/>
              <a:t>is </a:t>
            </a:r>
            <a:r>
              <a:rPr lang="en-US" b="1" dirty="0">
                <a:solidFill>
                  <a:srgbClr val="92D050"/>
                </a:solidFill>
              </a:rPr>
              <a:t>executed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npm</a:t>
            </a:r>
            <a:r>
              <a:rPr lang="en-US" b="1" dirty="0">
                <a:solidFill>
                  <a:srgbClr val="0070C0"/>
                </a:solidFill>
              </a:rPr>
              <a:t> install –g &lt;package-name&gt;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npm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install &lt;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package_name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&gt; -g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2060"/>
                </a:solidFill>
              </a:rPr>
              <a:t>npm</a:t>
            </a:r>
            <a:r>
              <a:rPr lang="en-US" b="1" dirty="0">
                <a:solidFill>
                  <a:srgbClr val="002060"/>
                </a:solidFill>
              </a:rPr>
              <a:t> install &lt;</a:t>
            </a:r>
            <a:r>
              <a:rPr lang="en-US" b="1" dirty="0" err="1">
                <a:solidFill>
                  <a:srgbClr val="002060"/>
                </a:solidFill>
              </a:rPr>
              <a:t>package_name</a:t>
            </a:r>
            <a:r>
              <a:rPr lang="en-US" b="1" dirty="0">
                <a:solidFill>
                  <a:srgbClr val="002060"/>
                </a:solidFill>
              </a:rPr>
              <a:t>&gt; --global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npm</a:t>
            </a:r>
            <a:r>
              <a:rPr lang="en-US" b="1" dirty="0">
                <a:solidFill>
                  <a:srgbClr val="0070C0"/>
                </a:solidFill>
              </a:rPr>
              <a:t> install –g express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1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Location of globally installed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 </a:t>
            </a:r>
            <a:r>
              <a:rPr lang="en-US" b="1" dirty="0">
                <a:solidFill>
                  <a:srgbClr val="002060"/>
                </a:solidFill>
              </a:rPr>
              <a:t>macOS computers</a:t>
            </a:r>
            <a:r>
              <a:rPr lang="en-US" dirty="0"/>
              <a:t>, all the </a:t>
            </a:r>
            <a:r>
              <a:rPr lang="en-US" b="1" dirty="0">
                <a:solidFill>
                  <a:schemeClr val="accent1"/>
                </a:solidFill>
              </a:rPr>
              <a:t>global packages </a:t>
            </a:r>
            <a:r>
              <a:rPr lang="en-US" dirty="0"/>
              <a:t>will be </a:t>
            </a:r>
            <a:r>
              <a:rPr lang="en-US" b="1" dirty="0">
                <a:solidFill>
                  <a:srgbClr val="00B050"/>
                </a:solidFill>
              </a:rPr>
              <a:t>installed</a:t>
            </a:r>
            <a:r>
              <a:rPr lang="en-US" dirty="0"/>
              <a:t> under  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usr</a:t>
            </a:r>
            <a:r>
              <a:rPr lang="en-US" b="1" dirty="0">
                <a:solidFill>
                  <a:srgbClr val="0070C0"/>
                </a:solidFill>
              </a:rPr>
              <a:t>/local/lib/</a:t>
            </a:r>
            <a:r>
              <a:rPr lang="en-US" b="1" dirty="0" err="1">
                <a:solidFill>
                  <a:srgbClr val="0070C0"/>
                </a:solidFill>
              </a:rPr>
              <a:t>node_modules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On </a:t>
            </a:r>
            <a:r>
              <a:rPr lang="en-US" b="1" dirty="0">
                <a:solidFill>
                  <a:srgbClr val="002060"/>
                </a:solidFill>
              </a:rPr>
              <a:t>Linux computers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1"/>
                </a:solidFill>
              </a:rPr>
              <a:t>global install location </a:t>
            </a:r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usr</a:t>
            </a:r>
            <a:r>
              <a:rPr lang="en-US" b="1" dirty="0">
                <a:solidFill>
                  <a:srgbClr val="0070C0"/>
                </a:solidFill>
              </a:rPr>
              <a:t>/local/lib/</a:t>
            </a:r>
            <a:r>
              <a:rPr lang="en-US" b="1" dirty="0" err="1">
                <a:solidFill>
                  <a:srgbClr val="0070C0"/>
                </a:solidFill>
              </a:rPr>
              <a:t>node_modules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as well.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On </a:t>
            </a:r>
            <a:r>
              <a:rPr lang="en-US" b="1" dirty="0">
                <a:solidFill>
                  <a:srgbClr val="002060"/>
                </a:solidFill>
              </a:rPr>
              <a:t>Windows computers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global </a:t>
            </a:r>
            <a:r>
              <a:rPr lang="en-US" b="1" dirty="0" err="1">
                <a:solidFill>
                  <a:schemeClr val="accent1"/>
                </a:solidFill>
              </a:rPr>
              <a:t>npm</a:t>
            </a:r>
            <a:r>
              <a:rPr lang="en-US" b="1" dirty="0">
                <a:solidFill>
                  <a:schemeClr val="accent1"/>
                </a:solidFill>
              </a:rPr>
              <a:t> packages </a:t>
            </a:r>
            <a:r>
              <a:rPr lang="en-US" dirty="0"/>
              <a:t>are </a:t>
            </a:r>
            <a:r>
              <a:rPr lang="en-US" b="1" dirty="0">
                <a:solidFill>
                  <a:srgbClr val="00B050"/>
                </a:solidFill>
              </a:rPr>
              <a:t>installed </a:t>
            </a:r>
            <a:r>
              <a:rPr lang="en-US" dirty="0"/>
              <a:t>under the </a:t>
            </a:r>
            <a:r>
              <a:rPr lang="en-US" b="1" dirty="0">
                <a:solidFill>
                  <a:srgbClr val="0070C0"/>
                </a:solidFill>
              </a:rPr>
              <a:t>roaming/</a:t>
            </a:r>
            <a:r>
              <a:rPr lang="en-US" dirty="0"/>
              <a:t> folder.</a:t>
            </a:r>
          </a:p>
        </p:txBody>
      </p:sp>
    </p:spTree>
    <p:extLst>
      <p:ext uri="{BB962C8B-B14F-4D97-AF65-F5344CB8AC3E}">
        <p14:creationId xmlns:p14="http://schemas.microsoft.com/office/powerpoint/2010/main" val="38560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Listing the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check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locally installed packages </a:t>
            </a:r>
            <a:r>
              <a:rPr lang="en-US" dirty="0"/>
              <a:t>and their </a:t>
            </a:r>
            <a:r>
              <a:rPr lang="en-US" b="1" dirty="0">
                <a:solidFill>
                  <a:srgbClr val="00B050"/>
                </a:solidFill>
              </a:rPr>
              <a:t>dependencies</a:t>
            </a:r>
            <a:r>
              <a:rPr lang="en-US" dirty="0"/>
              <a:t>, we </a:t>
            </a:r>
            <a:r>
              <a:rPr lang="en-US" b="1" dirty="0">
                <a:solidFill>
                  <a:srgbClr val="0070C0"/>
                </a:solidFill>
              </a:rPr>
              <a:t>need to go </a:t>
            </a:r>
            <a:r>
              <a:rPr lang="en-US" dirty="0"/>
              <a:t>to the </a:t>
            </a:r>
            <a:r>
              <a:rPr lang="en-US" b="1" dirty="0">
                <a:solidFill>
                  <a:schemeClr val="accent2"/>
                </a:solidFill>
              </a:rPr>
              <a:t>project</a:t>
            </a:r>
            <a:r>
              <a:rPr lang="en-US" dirty="0"/>
              <a:t> folder in the </a:t>
            </a:r>
            <a:r>
              <a:rPr lang="en-US" b="1" dirty="0">
                <a:solidFill>
                  <a:schemeClr val="accent3"/>
                </a:solidFill>
              </a:rPr>
              <a:t>terminal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run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r>
              <a:rPr lang="en-US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npm</a:t>
            </a:r>
            <a:r>
              <a:rPr lang="en-US" b="1" dirty="0">
                <a:solidFill>
                  <a:srgbClr val="FFC000"/>
                </a:solidFill>
              </a:rPr>
              <a:t> list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/>
              <a:t>OR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npm</a:t>
            </a:r>
            <a:r>
              <a:rPr lang="en-US" b="1" dirty="0">
                <a:solidFill>
                  <a:srgbClr val="0070C0"/>
                </a:solidFill>
              </a:rPr>
              <a:t> ls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Example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70D4E-AAED-0F5C-8A7E-0CE1B16A2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49267"/>
            <a:ext cx="7416824" cy="14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2839</TotalTime>
  <Words>1186</Words>
  <Application>Microsoft Office PowerPoint</Application>
  <PresentationFormat>On-screen Show (4:3)</PresentationFormat>
  <Paragraphs>167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Types of npm install</vt:lpstr>
      <vt:lpstr>Local installation</vt:lpstr>
      <vt:lpstr>example</vt:lpstr>
      <vt:lpstr>example</vt:lpstr>
      <vt:lpstr>global installation</vt:lpstr>
      <vt:lpstr>Location of globally installed packages</vt:lpstr>
      <vt:lpstr>Listing the packages</vt:lpstr>
      <vt:lpstr>Listing the packages</vt:lpstr>
      <vt:lpstr>Listing the packages</vt:lpstr>
      <vt:lpstr>updating a package</vt:lpstr>
      <vt:lpstr>Uninstalling a package</vt:lpstr>
      <vt:lpstr>Local or global ?</vt:lpstr>
      <vt:lpstr>Local should be preferred</vt:lpstr>
      <vt:lpstr>Local should be preferred</vt:lpstr>
      <vt:lpstr>When should we go for global installation ?</vt:lpstr>
      <vt:lpstr>What is nodemon ??</vt:lpstr>
      <vt:lpstr>Installing nodemon</vt:lpstr>
      <vt:lpstr>Using nodemon</vt:lpstr>
      <vt:lpstr>Using nodemon</vt:lpstr>
      <vt:lpstr>What is Semantic versioning ?</vt:lpstr>
      <vt:lpstr>Semantic versioning</vt:lpstr>
      <vt:lpstr>Understanding semver</vt:lpstr>
      <vt:lpstr>Understanding semver</vt:lpstr>
      <vt:lpstr>What is ^ ?</vt:lpstr>
      <vt:lpstr>What is ^ ?</vt:lpstr>
      <vt:lpstr>Alternate way of ^</vt:lpstr>
      <vt:lpstr>What is ~ ?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260</cp:revision>
  <dcterms:created xsi:type="dcterms:W3CDTF">2015-12-21T13:46:00Z</dcterms:created>
  <dcterms:modified xsi:type="dcterms:W3CDTF">2023-06-05T06:05:58Z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