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43"/>
  </p:notesMasterIdLst>
  <p:sldIdLst>
    <p:sldId id="256" r:id="rId2"/>
    <p:sldId id="301" r:id="rId3"/>
    <p:sldId id="1098" r:id="rId4"/>
    <p:sldId id="1099" r:id="rId5"/>
    <p:sldId id="1100" r:id="rId6"/>
    <p:sldId id="1101" r:id="rId7"/>
    <p:sldId id="1102" r:id="rId8"/>
    <p:sldId id="1103" r:id="rId9"/>
    <p:sldId id="1104" r:id="rId10"/>
    <p:sldId id="1115" r:id="rId11"/>
    <p:sldId id="1133" r:id="rId12"/>
    <p:sldId id="1134" r:id="rId13"/>
    <p:sldId id="1135" r:id="rId14"/>
    <p:sldId id="1136" r:id="rId15"/>
    <p:sldId id="1137" r:id="rId16"/>
    <p:sldId id="1116" r:id="rId17"/>
    <p:sldId id="1117" r:id="rId18"/>
    <p:sldId id="1118" r:id="rId19"/>
    <p:sldId id="1119" r:id="rId20"/>
    <p:sldId id="1120" r:id="rId21"/>
    <p:sldId id="1121" r:id="rId22"/>
    <p:sldId id="1122" r:id="rId23"/>
    <p:sldId id="1123" r:id="rId24"/>
    <p:sldId id="1110" r:id="rId25"/>
    <p:sldId id="1124" r:id="rId26"/>
    <p:sldId id="1125" r:id="rId27"/>
    <p:sldId id="1105" r:id="rId28"/>
    <p:sldId id="1106" r:id="rId29"/>
    <p:sldId id="1107" r:id="rId30"/>
    <p:sldId id="1108" r:id="rId31"/>
    <p:sldId id="1109" r:id="rId32"/>
    <p:sldId id="1111" r:id="rId33"/>
    <p:sldId id="1112" r:id="rId34"/>
    <p:sldId id="1114" r:id="rId35"/>
    <p:sldId id="1126" r:id="rId36"/>
    <p:sldId id="1127" r:id="rId37"/>
    <p:sldId id="1128" r:id="rId38"/>
    <p:sldId id="1129" r:id="rId39"/>
    <p:sldId id="1130" r:id="rId40"/>
    <p:sldId id="1131" r:id="rId41"/>
    <p:sldId id="1132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B700EA0-4254-440A-A3EC-7853F09034E3}"/>
    <pc:docChg chg="delSld modSld">
      <pc:chgData name="Sharma Computer Academy" userId="08476b32c11f4418" providerId="LiveId" clId="{4B700EA0-4254-440A-A3EC-7853F09034E3}" dt="2023-06-19T12:12:32.494" v="199"/>
      <pc:docMkLst>
        <pc:docMk/>
      </pc:docMkLst>
      <pc:sldChg chg="modSp mod">
        <pc:chgData name="Sharma Computer Academy" userId="08476b32c11f4418" providerId="LiveId" clId="{4B700EA0-4254-440A-A3EC-7853F09034E3}" dt="2023-06-15T20:05:03.858" v="1" actId="20577"/>
        <pc:sldMkLst>
          <pc:docMk/>
          <pc:sldMk cId="0" sldId="256"/>
        </pc:sldMkLst>
        <pc:spChg chg="mod">
          <ac:chgData name="Sharma Computer Academy" userId="08476b32c11f4418" providerId="LiveId" clId="{4B700EA0-4254-440A-A3EC-7853F09034E3}" dt="2023-06-15T20:05:03.858" v="1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4B700EA0-4254-440A-A3EC-7853F09034E3}" dt="2023-06-15T20:09:31.548" v="42" actId="207"/>
        <pc:sldMkLst>
          <pc:docMk/>
          <pc:sldMk cId="0" sldId="301"/>
        </pc:sldMkLst>
        <pc:spChg chg="mod">
          <ac:chgData name="Sharma Computer Academy" userId="08476b32c11f4418" providerId="LiveId" clId="{4B700EA0-4254-440A-A3EC-7853F09034E3}" dt="2023-06-15T20:09:31.548" v="42" actId="207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4B700EA0-4254-440A-A3EC-7853F09034E3}" dt="2023-06-15T20:08:27.722" v="7" actId="47"/>
        <pc:sldMkLst>
          <pc:docMk/>
          <pc:sldMk cId="1152697302" sldId="1095"/>
        </pc:sldMkLst>
      </pc:sldChg>
      <pc:sldChg chg="del">
        <pc:chgData name="Sharma Computer Academy" userId="08476b32c11f4418" providerId="LiveId" clId="{4B700EA0-4254-440A-A3EC-7853F09034E3}" dt="2023-06-15T20:08:27.722" v="7" actId="47"/>
        <pc:sldMkLst>
          <pc:docMk/>
          <pc:sldMk cId="621383749" sldId="1096"/>
        </pc:sldMkLst>
      </pc:sldChg>
      <pc:sldChg chg="del">
        <pc:chgData name="Sharma Computer Academy" userId="08476b32c11f4418" providerId="LiveId" clId="{4B700EA0-4254-440A-A3EC-7853F09034E3}" dt="2023-06-15T20:08:27.722" v="7" actId="47"/>
        <pc:sldMkLst>
          <pc:docMk/>
          <pc:sldMk cId="2615495749" sldId="1097"/>
        </pc:sldMkLst>
      </pc:sldChg>
      <pc:sldChg chg="modSp">
        <pc:chgData name="Sharma Computer Academy" userId="08476b32c11f4418" providerId="LiveId" clId="{4B700EA0-4254-440A-A3EC-7853F09034E3}" dt="2023-06-15T20:08:48.576" v="20" actId="113"/>
        <pc:sldMkLst>
          <pc:docMk/>
          <pc:sldMk cId="1156788003" sldId="1098"/>
        </pc:sldMkLst>
        <pc:spChg chg="mod">
          <ac:chgData name="Sharma Computer Academy" userId="08476b32c11f4418" providerId="LiveId" clId="{4B700EA0-4254-440A-A3EC-7853F09034E3}" dt="2023-06-15T20:08:48.576" v="20" actId="113"/>
          <ac:spMkLst>
            <pc:docMk/>
            <pc:sldMk cId="1156788003" sldId="1098"/>
            <ac:spMk id="3" creationId="{00000000-0000-0000-0000-000000000000}"/>
          </ac:spMkLst>
        </pc:spChg>
      </pc:sldChg>
      <pc:sldChg chg="addSp modSp mod modAnim">
        <pc:chgData name="Sharma Computer Academy" userId="08476b32c11f4418" providerId="LiveId" clId="{4B700EA0-4254-440A-A3EC-7853F09034E3}" dt="2023-06-19T12:12:32.494" v="199"/>
        <pc:sldMkLst>
          <pc:docMk/>
          <pc:sldMk cId="4125003837" sldId="1100"/>
        </pc:sldMkLst>
        <pc:spChg chg="mod">
          <ac:chgData name="Sharma Computer Academy" userId="08476b32c11f4418" providerId="LiveId" clId="{4B700EA0-4254-440A-A3EC-7853F09034E3}" dt="2023-06-19T12:11:07.261" v="93" actId="20577"/>
          <ac:spMkLst>
            <pc:docMk/>
            <pc:sldMk cId="4125003837" sldId="1100"/>
            <ac:spMk id="3" creationId="{00000000-0000-0000-0000-000000000000}"/>
          </ac:spMkLst>
        </pc:spChg>
        <pc:graphicFrameChg chg="add mod modGraphic">
          <ac:chgData name="Sharma Computer Academy" userId="08476b32c11f4418" providerId="LiveId" clId="{4B700EA0-4254-440A-A3EC-7853F09034E3}" dt="2023-06-19T12:12:28.764" v="198" actId="1076"/>
          <ac:graphicFrameMkLst>
            <pc:docMk/>
            <pc:sldMk cId="4125003837" sldId="1100"/>
            <ac:graphicFrameMk id="4" creationId="{83208578-CDCB-9C67-2AD2-E312E5720E86}"/>
          </ac:graphicFrameMkLst>
        </pc:graphicFrameChg>
      </pc:sldChg>
      <pc:sldChg chg="modAnim">
        <pc:chgData name="Sharma Computer Academy" userId="08476b32c11f4418" providerId="LiveId" clId="{4B700EA0-4254-440A-A3EC-7853F09034E3}" dt="2023-06-19T07:09:03.975" v="47"/>
        <pc:sldMkLst>
          <pc:docMk/>
          <pc:sldMk cId="382384067" sldId="1134"/>
        </pc:sldMkLst>
      </pc:sldChg>
      <pc:sldChg chg="del">
        <pc:chgData name="Sharma Computer Academy" userId="08476b32c11f4418" providerId="LiveId" clId="{4B700EA0-4254-440A-A3EC-7853F09034E3}" dt="2023-06-15T20:08:27.722" v="7" actId="47"/>
        <pc:sldMkLst>
          <pc:docMk/>
          <pc:sldMk cId="2543760027" sldId="1138"/>
        </pc:sldMkLst>
      </pc:sldChg>
      <pc:sldChg chg="del">
        <pc:chgData name="Sharma Computer Academy" userId="08476b32c11f4418" providerId="LiveId" clId="{4B700EA0-4254-440A-A3EC-7853F09034E3}" dt="2023-06-15T20:08:27.722" v="7" actId="47"/>
        <pc:sldMkLst>
          <pc:docMk/>
          <pc:sldMk cId="731686008" sldId="1139"/>
        </pc:sldMkLst>
      </pc:sldChg>
      <pc:sldChg chg="del">
        <pc:chgData name="Sharma Computer Academy" userId="08476b32c11f4418" providerId="LiveId" clId="{4B700EA0-4254-440A-A3EC-7853F09034E3}" dt="2023-06-15T20:08:27.722" v="7" actId="47"/>
        <pc:sldMkLst>
          <pc:docMk/>
          <pc:sldMk cId="1925596546" sldId="1140"/>
        </pc:sldMkLst>
      </pc:sldChg>
      <pc:sldChg chg="del">
        <pc:chgData name="Sharma Computer Academy" userId="08476b32c11f4418" providerId="LiveId" clId="{4B700EA0-4254-440A-A3EC-7853F09034E3}" dt="2023-06-15T20:08:27.722" v="7" actId="47"/>
        <pc:sldMkLst>
          <pc:docMk/>
          <pc:sldMk cId="3755010077" sldId="1141"/>
        </pc:sldMkLst>
      </pc:sldChg>
      <pc:sldChg chg="del">
        <pc:chgData name="Sharma Computer Academy" userId="08476b32c11f4418" providerId="LiveId" clId="{4B700EA0-4254-440A-A3EC-7853F09034E3}" dt="2023-06-15T20:08:27.722" v="7" actId="47"/>
        <pc:sldMkLst>
          <pc:docMk/>
          <pc:sldMk cId="3075887190" sldId="1142"/>
        </pc:sldMkLst>
      </pc:sldChg>
      <pc:sldChg chg="del">
        <pc:chgData name="Sharma Computer Academy" userId="08476b32c11f4418" providerId="LiveId" clId="{4B700EA0-4254-440A-A3EC-7853F09034E3}" dt="2023-06-15T20:08:27.722" v="7" actId="47"/>
        <pc:sldMkLst>
          <pc:docMk/>
          <pc:sldMk cId="236764397" sldId="1143"/>
        </pc:sldMkLst>
      </pc:sldChg>
      <pc:sldChg chg="del">
        <pc:chgData name="Sharma Computer Academy" userId="08476b32c11f4418" providerId="LiveId" clId="{4B700EA0-4254-440A-A3EC-7853F09034E3}" dt="2023-06-15T20:08:27.722" v="7" actId="47"/>
        <pc:sldMkLst>
          <pc:docMk/>
          <pc:sldMk cId="697704149" sldId="1144"/>
        </pc:sldMkLst>
      </pc:sldChg>
      <pc:sldChg chg="del">
        <pc:chgData name="Sharma Computer Academy" userId="08476b32c11f4418" providerId="LiveId" clId="{4B700EA0-4254-440A-A3EC-7853F09034E3}" dt="2023-06-15T20:08:27.722" v="7" actId="47"/>
        <pc:sldMkLst>
          <pc:docMk/>
          <pc:sldMk cId="1166288214" sldId="1145"/>
        </pc:sldMkLst>
      </pc:sldChg>
      <pc:sldChg chg="del">
        <pc:chgData name="Sharma Computer Academy" userId="08476b32c11f4418" providerId="LiveId" clId="{4B700EA0-4254-440A-A3EC-7853F09034E3}" dt="2023-06-15T20:08:27.722" v="7" actId="47"/>
        <pc:sldMkLst>
          <pc:docMk/>
          <pc:sldMk cId="1793366472" sldId="1146"/>
        </pc:sldMkLst>
      </pc:sldChg>
      <pc:sldChg chg="del">
        <pc:chgData name="Sharma Computer Academy" userId="08476b32c11f4418" providerId="LiveId" clId="{4B700EA0-4254-440A-A3EC-7853F09034E3}" dt="2023-06-15T20:08:27.722" v="7" actId="47"/>
        <pc:sldMkLst>
          <pc:docMk/>
          <pc:sldMk cId="1397346013" sldId="1147"/>
        </pc:sldMkLst>
      </pc:sldChg>
      <pc:sldChg chg="del">
        <pc:chgData name="Sharma Computer Academy" userId="08476b32c11f4418" providerId="LiveId" clId="{4B700EA0-4254-440A-A3EC-7853F09034E3}" dt="2023-06-15T20:08:27.722" v="7" actId="47"/>
        <pc:sldMkLst>
          <pc:docMk/>
          <pc:sldMk cId="732574902" sldId="1148"/>
        </pc:sldMkLst>
      </pc:sldChg>
      <pc:sldChg chg="del">
        <pc:chgData name="Sharma Computer Academy" userId="08476b32c11f4418" providerId="LiveId" clId="{4B700EA0-4254-440A-A3EC-7853F09034E3}" dt="2023-06-15T20:08:27.722" v="7" actId="47"/>
        <pc:sldMkLst>
          <pc:docMk/>
          <pc:sldMk cId="12821797" sldId="1149"/>
        </pc:sldMkLst>
      </pc:sldChg>
      <pc:sldChg chg="del">
        <pc:chgData name="Sharma Computer Academy" userId="08476b32c11f4418" providerId="LiveId" clId="{4B700EA0-4254-440A-A3EC-7853F09034E3}" dt="2023-06-15T20:08:27.722" v="7" actId="47"/>
        <pc:sldMkLst>
          <pc:docMk/>
          <pc:sldMk cId="3001076777" sldId="1150"/>
        </pc:sldMkLst>
      </pc:sldChg>
      <pc:sldChg chg="del">
        <pc:chgData name="Sharma Computer Academy" userId="08476b32c11f4418" providerId="LiveId" clId="{4B700EA0-4254-440A-A3EC-7853F09034E3}" dt="2023-06-15T20:08:27.722" v="7" actId="47"/>
        <pc:sldMkLst>
          <pc:docMk/>
          <pc:sldMk cId="3785014021" sldId="1151"/>
        </pc:sldMkLst>
      </pc:sldChg>
      <pc:sldChg chg="del">
        <pc:chgData name="Sharma Computer Academy" userId="08476b32c11f4418" providerId="LiveId" clId="{4B700EA0-4254-440A-A3EC-7853F09034E3}" dt="2023-06-15T20:08:27.722" v="7" actId="47"/>
        <pc:sldMkLst>
          <pc:docMk/>
          <pc:sldMk cId="1149624050" sldId="1152"/>
        </pc:sldMkLst>
      </pc:sldChg>
      <pc:sldChg chg="del">
        <pc:chgData name="Sharma Computer Academy" userId="08476b32c11f4418" providerId="LiveId" clId="{4B700EA0-4254-440A-A3EC-7853F09034E3}" dt="2023-06-15T20:08:27.722" v="7" actId="47"/>
        <pc:sldMkLst>
          <pc:docMk/>
          <pc:sldMk cId="430570405" sldId="115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18</a:t>
            </a:r>
            <a:endParaRPr lang="en-US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Point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What if </a:t>
            </a:r>
            <a:r>
              <a:rPr lang="en-US" dirty="0"/>
              <a:t>we </a:t>
            </a:r>
            <a:r>
              <a:rPr lang="en-US" b="1" dirty="0">
                <a:solidFill>
                  <a:schemeClr val="accent1"/>
                </a:solidFill>
              </a:rPr>
              <a:t>access </a:t>
            </a:r>
            <a:r>
              <a:rPr lang="en-US" dirty="0"/>
              <a:t>a </a:t>
            </a:r>
            <a:r>
              <a:rPr lang="en-US" b="1" dirty="0">
                <a:solidFill>
                  <a:srgbClr val="00B050"/>
                </a:solidFill>
              </a:rPr>
              <a:t>route</a:t>
            </a:r>
            <a:r>
              <a:rPr lang="en-US" dirty="0"/>
              <a:t> which is </a:t>
            </a:r>
            <a:r>
              <a:rPr lang="en-US" b="1" dirty="0">
                <a:solidFill>
                  <a:srgbClr val="002060"/>
                </a:solidFill>
              </a:rPr>
              <a:t>not present 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</a:rPr>
              <a:t>Answer:</a:t>
            </a:r>
            <a:r>
              <a:rPr lang="en-US" dirty="0"/>
              <a:t> In that case </a:t>
            </a:r>
            <a:r>
              <a:rPr lang="en-US" b="1" dirty="0">
                <a:solidFill>
                  <a:schemeClr val="accent1"/>
                </a:solidFill>
              </a:rPr>
              <a:t>express</a:t>
            </a:r>
            <a:r>
              <a:rPr lang="en-US" dirty="0"/>
              <a:t> will </a:t>
            </a:r>
            <a:r>
              <a:rPr lang="en-US" b="1" dirty="0">
                <a:solidFill>
                  <a:srgbClr val="C00000"/>
                </a:solidFill>
              </a:rPr>
              <a:t>automatically 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return</a:t>
            </a:r>
            <a:r>
              <a:rPr lang="en-US" dirty="0"/>
              <a:t> a </a:t>
            </a:r>
            <a:r>
              <a:rPr lang="en-US" b="1" dirty="0">
                <a:solidFill>
                  <a:srgbClr val="00B050"/>
                </a:solidFill>
              </a:rPr>
              <a:t>status code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404 </a:t>
            </a:r>
            <a:r>
              <a:rPr lang="en-US" dirty="0"/>
              <a:t>with a message </a:t>
            </a:r>
            <a:r>
              <a:rPr lang="en-US" b="1" dirty="0">
                <a:solidFill>
                  <a:srgbClr val="00B050"/>
                </a:solidFill>
              </a:rPr>
              <a:t>Cannot Get &lt;route&gt;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8C330-25CE-733B-3B99-277E46443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45" y="4331828"/>
            <a:ext cx="8185103" cy="197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Serving up html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We </a:t>
            </a:r>
            <a:r>
              <a:rPr lang="en-US" dirty="0"/>
              <a:t>can </a:t>
            </a:r>
            <a:r>
              <a:rPr lang="en-US" b="1" dirty="0">
                <a:solidFill>
                  <a:schemeClr val="accent1"/>
                </a:solidFill>
              </a:rPr>
              <a:t>send files directly </a:t>
            </a:r>
            <a:r>
              <a:rPr lang="en-US" dirty="0"/>
              <a:t>from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Express </a:t>
            </a:r>
            <a:r>
              <a:rPr lang="en-US" dirty="0"/>
              <a:t>as a response.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These </a:t>
            </a:r>
            <a:r>
              <a:rPr lang="en-US" b="1" dirty="0">
                <a:solidFill>
                  <a:schemeClr val="accent1"/>
                </a:solidFill>
              </a:rPr>
              <a:t>files</a:t>
            </a:r>
            <a:r>
              <a:rPr lang="en-US" dirty="0"/>
              <a:t> can be of </a:t>
            </a:r>
            <a:r>
              <a:rPr lang="en-US" b="1" dirty="0">
                <a:solidFill>
                  <a:srgbClr val="0070C0"/>
                </a:solidFill>
              </a:rPr>
              <a:t>any type </a:t>
            </a:r>
            <a:r>
              <a:rPr lang="en-US" dirty="0"/>
              <a:t>such as </a:t>
            </a:r>
            <a:r>
              <a:rPr lang="en-US" b="1" dirty="0">
                <a:solidFill>
                  <a:srgbClr val="00B050"/>
                </a:solidFill>
              </a:rPr>
              <a:t>HTML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PDF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Multimedia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as a </a:t>
            </a:r>
            <a:r>
              <a:rPr lang="en-US" b="1" dirty="0">
                <a:solidFill>
                  <a:schemeClr val="accent2"/>
                </a:solidFill>
              </a:rPr>
              <a:t>response</a:t>
            </a:r>
            <a:r>
              <a:rPr lang="en-US" dirty="0"/>
              <a:t> to a </a:t>
            </a:r>
            <a:r>
              <a:rPr lang="en-US" b="1" dirty="0">
                <a:solidFill>
                  <a:srgbClr val="002060"/>
                </a:solidFill>
              </a:rPr>
              <a:t>client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This</a:t>
            </a:r>
            <a:r>
              <a:rPr lang="en-US" dirty="0"/>
              <a:t> can be </a:t>
            </a:r>
            <a:r>
              <a:rPr lang="en-US" b="1" dirty="0">
                <a:solidFill>
                  <a:schemeClr val="accent1"/>
                </a:solidFill>
              </a:rPr>
              <a:t>done</a:t>
            </a:r>
            <a:r>
              <a:rPr lang="en-US" dirty="0"/>
              <a:t> using a </a:t>
            </a:r>
            <a:r>
              <a:rPr lang="en-US" b="1" dirty="0">
                <a:solidFill>
                  <a:srgbClr val="92D050"/>
                </a:solidFill>
              </a:rPr>
              <a:t>method</a:t>
            </a:r>
            <a:r>
              <a:rPr lang="en-US" dirty="0"/>
              <a:t> called </a:t>
            </a:r>
            <a:r>
              <a:rPr lang="en-US" b="1" dirty="0" err="1">
                <a:solidFill>
                  <a:srgbClr val="002060"/>
                </a:solidFill>
              </a:rPr>
              <a:t>sendFile</a:t>
            </a:r>
            <a:r>
              <a:rPr lang="en-US" b="1" dirty="0">
                <a:solidFill>
                  <a:srgbClr val="002060"/>
                </a:solidFill>
              </a:rPr>
              <a:t>() </a:t>
            </a:r>
            <a:r>
              <a:rPr lang="en-US" dirty="0"/>
              <a:t>belonging to </a:t>
            </a:r>
            <a:r>
              <a:rPr lang="en-US" b="1" dirty="0">
                <a:solidFill>
                  <a:srgbClr val="00B050"/>
                </a:solidFill>
              </a:rPr>
              <a:t>response</a:t>
            </a:r>
            <a:r>
              <a:rPr lang="en-US" dirty="0"/>
              <a:t> object </a:t>
            </a:r>
          </a:p>
        </p:txBody>
      </p:sp>
    </p:spTree>
    <p:extLst>
      <p:ext uri="{BB962C8B-B14F-4D97-AF65-F5344CB8AC3E}">
        <p14:creationId xmlns:p14="http://schemas.microsoft.com/office/powerpoint/2010/main" val="119876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sendFile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res.sendFile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filePath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[, options] [, callback])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 err="1">
                <a:solidFill>
                  <a:schemeClr val="accent4">
                    <a:lumMod val="75000"/>
                  </a:schemeClr>
                </a:solidFill>
              </a:rPr>
              <a:t>filePath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can be an </a:t>
            </a:r>
            <a:r>
              <a:rPr lang="en-US" b="1" dirty="0">
                <a:solidFill>
                  <a:srgbClr val="00B050"/>
                </a:solidFill>
              </a:rPr>
              <a:t>absolute path </a:t>
            </a:r>
            <a:r>
              <a:rPr lang="en-US" dirty="0"/>
              <a:t>to the </a:t>
            </a:r>
            <a:r>
              <a:rPr lang="en-US" b="1" dirty="0">
                <a:solidFill>
                  <a:schemeClr val="accent1"/>
                </a:solidFill>
              </a:rPr>
              <a:t>file</a:t>
            </a:r>
            <a:r>
              <a:rPr lang="en-US" dirty="0"/>
              <a:t> or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relative path </a:t>
            </a:r>
            <a:r>
              <a:rPr lang="en-US" dirty="0"/>
              <a:t>to the </a:t>
            </a:r>
            <a:r>
              <a:rPr lang="en-US" b="1" dirty="0">
                <a:solidFill>
                  <a:schemeClr val="accent2"/>
                </a:solidFill>
              </a:rPr>
              <a:t>correct working directory</a:t>
            </a:r>
            <a:r>
              <a:rPr lang="en-US" dirty="0"/>
              <a:t>, which </a:t>
            </a:r>
            <a:r>
              <a:rPr lang="en-US" b="1" dirty="0">
                <a:solidFill>
                  <a:srgbClr val="002060"/>
                </a:solidFill>
              </a:rPr>
              <a:t>we want </a:t>
            </a:r>
            <a:r>
              <a:rPr lang="en-US" dirty="0"/>
              <a:t>to </a:t>
            </a:r>
            <a:r>
              <a:rPr lang="en-US" b="1" dirty="0">
                <a:solidFill>
                  <a:srgbClr val="0070C0"/>
                </a:solidFill>
              </a:rPr>
              <a:t>send</a:t>
            </a:r>
            <a:r>
              <a:rPr lang="en-US" dirty="0"/>
              <a:t>,</a:t>
            </a:r>
            <a:endParaRPr lang="en-US" b="1" dirty="0">
              <a:solidFill>
                <a:schemeClr val="accent2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options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dirty="0"/>
              <a:t>options can be an </a:t>
            </a:r>
            <a:r>
              <a:rPr lang="en-US" b="1" dirty="0">
                <a:solidFill>
                  <a:schemeClr val="accent1"/>
                </a:solidFill>
              </a:rPr>
              <a:t>optional argument </a:t>
            </a:r>
            <a:r>
              <a:rPr lang="en-US" dirty="0"/>
              <a:t>containing </a:t>
            </a:r>
            <a:r>
              <a:rPr lang="en-US" b="1" dirty="0">
                <a:solidFill>
                  <a:schemeClr val="accent3"/>
                </a:solidFill>
              </a:rPr>
              <a:t>various propertie</a:t>
            </a:r>
            <a:r>
              <a:rPr lang="en-US" dirty="0"/>
              <a:t>s like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root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,</a:t>
            </a: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callback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/>
                </a:solidFill>
              </a:rPr>
              <a:t>function</a:t>
            </a:r>
            <a:r>
              <a:rPr lang="en-US" dirty="0"/>
              <a:t> that would be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called</a:t>
            </a:r>
            <a:r>
              <a:rPr lang="en-US" dirty="0"/>
              <a:t> when the </a:t>
            </a:r>
            <a:r>
              <a:rPr lang="en-US" b="1" dirty="0">
                <a:solidFill>
                  <a:srgbClr val="0070C0"/>
                </a:solidFill>
              </a:rPr>
              <a:t>method </a:t>
            </a:r>
            <a:r>
              <a:rPr lang="en-US" dirty="0"/>
              <a:t>has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finished</a:t>
            </a:r>
            <a:r>
              <a:rPr lang="en-US" dirty="0"/>
              <a:t> its </a:t>
            </a:r>
            <a:r>
              <a:rPr lang="en-US" b="1" dirty="0">
                <a:solidFill>
                  <a:srgbClr val="FFC000"/>
                </a:solidFill>
              </a:rPr>
              <a:t>execution</a:t>
            </a:r>
            <a:r>
              <a:rPr lang="en-US" dirty="0"/>
              <a:t>. It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accepts</a:t>
            </a:r>
            <a:r>
              <a:rPr lang="en-US" dirty="0"/>
              <a:t>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single argument </a:t>
            </a:r>
            <a:r>
              <a:rPr lang="en-US" dirty="0"/>
              <a:t>representing </a:t>
            </a:r>
            <a:r>
              <a:rPr lang="en-US" b="1" dirty="0">
                <a:solidFill>
                  <a:schemeClr val="accent2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8238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 Server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FFC000"/>
                </a:solidFill>
              </a:rPr>
              <a:t>handle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1"/>
                </a:solidFill>
              </a:rPr>
              <a:t>requests </a:t>
            </a:r>
            <a:r>
              <a:rPr lang="en-US" sz="2200" dirty="0"/>
              <a:t>for </a:t>
            </a:r>
            <a:r>
              <a:rPr lang="en-US" sz="2200" b="1" dirty="0">
                <a:solidFill>
                  <a:srgbClr val="0070C0"/>
                </a:solidFill>
              </a:rPr>
              <a:t>“/”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sz="2200" dirty="0"/>
              <a:t> the file </a:t>
            </a:r>
            <a:r>
              <a:rPr lang="en-US" sz="2200" b="1" dirty="0">
                <a:solidFill>
                  <a:srgbClr val="C00000"/>
                </a:solidFill>
              </a:rPr>
              <a:t>index.html </a:t>
            </a:r>
            <a:r>
              <a:rPr lang="en-US" sz="2200" dirty="0"/>
              <a:t>present in a </a:t>
            </a:r>
            <a:r>
              <a:rPr lang="en-US" sz="2200" b="1" dirty="0">
                <a:solidFill>
                  <a:srgbClr val="00B050"/>
                </a:solidFill>
              </a:rPr>
              <a:t>folder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public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Also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make sure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chemeClr val="accent1"/>
                </a:solidFill>
              </a:rPr>
              <a:t>return</a:t>
            </a:r>
            <a:r>
              <a:rPr lang="en-US" sz="2200" dirty="0"/>
              <a:t> a </a:t>
            </a:r>
            <a:r>
              <a:rPr lang="en-US" sz="2200" b="1" u="sng" dirty="0">
                <a:solidFill>
                  <a:srgbClr val="92D050"/>
                </a:solidFill>
              </a:rPr>
              <a:t>file not found </a:t>
            </a:r>
            <a:r>
              <a:rPr lang="en-US" sz="2200" dirty="0"/>
              <a:t>message with </a:t>
            </a:r>
            <a:r>
              <a:rPr lang="en-US" sz="2200" b="1" dirty="0">
                <a:solidFill>
                  <a:schemeClr val="accent2"/>
                </a:solidFill>
              </a:rPr>
              <a:t>status code 404 </a:t>
            </a:r>
            <a:r>
              <a:rPr lang="en-US" sz="2200" dirty="0"/>
              <a:t>in case 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file is not present</a:t>
            </a:r>
          </a:p>
        </p:txBody>
      </p:sp>
    </p:spTree>
    <p:extLst>
      <p:ext uri="{BB962C8B-B14F-4D97-AF65-F5344CB8AC3E}">
        <p14:creationId xmlns:p14="http://schemas.microsoft.com/office/powerpoint/2010/main" val="296781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2060847"/>
            <a:ext cx="8178140" cy="45642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525905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316515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247" y="2640029"/>
            <a:ext cx="8270153" cy="269206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525905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output</a:t>
            </a:r>
          </a:p>
        </p:txBody>
      </p:sp>
    </p:spTree>
    <p:extLst>
      <p:ext uri="{BB962C8B-B14F-4D97-AF65-F5344CB8AC3E}">
        <p14:creationId xmlns:p14="http://schemas.microsoft.com/office/powerpoint/2010/main" val="367488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38 ( Your first restful </a:t>
            </a:r>
            <a:r>
              <a:rPr lang="en-US" sz="2700" b="1" dirty="0" err="1"/>
              <a:t>api</a:t>
            </a:r>
            <a:r>
              <a:rPr lang="en-US" sz="27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 Server application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1"/>
                </a:solidFill>
              </a:rPr>
              <a:t>do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3"/>
                </a:solidFill>
              </a:rPr>
              <a:t>following</a:t>
            </a:r>
            <a:r>
              <a:rPr lang="en-US" sz="2200" dirty="0"/>
              <a:t>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Create</a:t>
            </a:r>
            <a:r>
              <a:rPr lang="en-US" sz="2000" dirty="0"/>
              <a:t> a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file</a:t>
            </a:r>
            <a:r>
              <a:rPr lang="en-US" sz="2000" dirty="0"/>
              <a:t> called </a:t>
            </a:r>
            <a:r>
              <a:rPr lang="en-US" sz="2000" b="1" u="sng" dirty="0">
                <a:solidFill>
                  <a:srgbClr val="00B050"/>
                </a:solidFill>
              </a:rPr>
              <a:t>products.js </a:t>
            </a:r>
            <a:r>
              <a:rPr lang="en-US" sz="2000" dirty="0"/>
              <a:t>containing an </a:t>
            </a:r>
            <a:r>
              <a:rPr lang="en-US" sz="2000" b="1" dirty="0">
                <a:solidFill>
                  <a:srgbClr val="7030A0"/>
                </a:solidFill>
              </a:rPr>
              <a:t>array</a:t>
            </a:r>
            <a:r>
              <a:rPr lang="en-US" sz="2000" dirty="0"/>
              <a:t> holding details of </a:t>
            </a:r>
            <a:r>
              <a:rPr lang="en-US" sz="2000" b="1" dirty="0">
                <a:solidFill>
                  <a:schemeClr val="accent1"/>
                </a:solidFill>
              </a:rPr>
              <a:t>3 products 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1800" b="1" i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b="1" i="1" dirty="0">
                <a:latin typeface="Consolas" panose="020B0609020204030204" pitchFamily="49" charset="0"/>
              </a:rPr>
              <a:t>        let</a:t>
            </a:r>
            <a:r>
              <a:rPr lang="en-US" sz="1800" b="1" dirty="0">
                <a:latin typeface="Consolas" panose="020B0609020204030204" pitchFamily="49" charset="0"/>
              </a:rPr>
              <a:t> products = [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        		  { id: 101, name: “</a:t>
            </a:r>
            <a:r>
              <a:rPr lang="en-US" sz="1800" b="1" dirty="0" err="1">
                <a:latin typeface="Consolas" panose="020B0609020204030204" pitchFamily="49" charset="0"/>
              </a:rPr>
              <a:t>Iphone</a:t>
            </a:r>
            <a:r>
              <a:rPr lang="en-US" sz="1800" b="1" dirty="0">
                <a:latin typeface="Consolas" panose="020B0609020204030204" pitchFamily="49" charset="0"/>
              </a:rPr>
              <a:t>”, price: 70000 },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        		  { id: 102, name: “</a:t>
            </a:r>
            <a:r>
              <a:rPr lang="en-US" sz="1800" b="1" dirty="0" err="1">
                <a:latin typeface="Consolas" panose="020B0609020204030204" pitchFamily="49" charset="0"/>
              </a:rPr>
              <a:t>Ipad</a:t>
            </a:r>
            <a:r>
              <a:rPr lang="en-US" sz="1800" b="1" dirty="0">
                <a:latin typeface="Consolas" panose="020B0609020204030204" pitchFamily="49" charset="0"/>
              </a:rPr>
              <a:t>”, price: 52000 },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        		  { id: 103, name: “</a:t>
            </a:r>
            <a:r>
              <a:rPr lang="en-US" sz="1800" b="1" dirty="0" err="1">
                <a:latin typeface="Consolas" panose="020B0609020204030204" pitchFamily="49" charset="0"/>
              </a:rPr>
              <a:t>Iwatch</a:t>
            </a:r>
            <a:r>
              <a:rPr lang="en-US" sz="1800" b="1" dirty="0">
                <a:latin typeface="Consolas" panose="020B0609020204030204" pitchFamily="49" charset="0"/>
              </a:rPr>
              <a:t>”, price: 36000 }, 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    		        ];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114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Now </a:t>
            </a:r>
            <a:r>
              <a:rPr lang="en-US" sz="2200" b="1" dirty="0">
                <a:solidFill>
                  <a:schemeClr val="accent3"/>
                </a:solidFill>
              </a:rPr>
              <a:t>create another file </a:t>
            </a:r>
            <a:r>
              <a:rPr lang="en-US" sz="2200" dirty="0"/>
              <a:t>called </a:t>
            </a:r>
            <a:r>
              <a:rPr lang="en-US" sz="2200" b="1" u="sng" dirty="0">
                <a:solidFill>
                  <a:srgbClr val="00B050"/>
                </a:solidFill>
              </a:rPr>
              <a:t>app.js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1"/>
                </a:solidFill>
              </a:rPr>
              <a:t>write code </a:t>
            </a:r>
            <a:r>
              <a:rPr lang="en-US" sz="2200" dirty="0"/>
              <a:t>for handling </a:t>
            </a:r>
            <a:r>
              <a:rPr lang="en-US" sz="2200" b="1" dirty="0">
                <a:solidFill>
                  <a:schemeClr val="accent2"/>
                </a:solidFill>
              </a:rPr>
              <a:t>2 GET request</a:t>
            </a:r>
            <a:r>
              <a:rPr lang="en-US" sz="2200" dirty="0"/>
              <a:t>: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GET</a:t>
            </a:r>
            <a:r>
              <a:rPr lang="en-US" sz="2000" dirty="0"/>
              <a:t> request for </a:t>
            </a:r>
            <a:r>
              <a:rPr lang="en-US" sz="2000" b="1" dirty="0">
                <a:solidFill>
                  <a:srgbClr val="0070C0"/>
                </a:solidFill>
              </a:rPr>
              <a:t>“/</a:t>
            </a:r>
            <a:r>
              <a:rPr lang="en-US" sz="2000" b="1" dirty="0" err="1">
                <a:solidFill>
                  <a:srgbClr val="0070C0"/>
                </a:solidFill>
              </a:rPr>
              <a:t>api</a:t>
            </a:r>
            <a:r>
              <a:rPr lang="en-US" sz="2000" b="1" dirty="0">
                <a:solidFill>
                  <a:srgbClr val="0070C0"/>
                </a:solidFill>
              </a:rPr>
              <a:t>/products” </a:t>
            </a:r>
            <a:r>
              <a:rPr lang="en-US" sz="2000" dirty="0"/>
              <a:t>should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return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7030A0"/>
                </a:solidFill>
              </a:rPr>
              <a:t>full details</a:t>
            </a:r>
            <a:r>
              <a:rPr lang="en-US" sz="2000" dirty="0"/>
              <a:t> of all </a:t>
            </a:r>
            <a:r>
              <a:rPr lang="en-US" sz="2000" b="1" dirty="0">
                <a:solidFill>
                  <a:srgbClr val="00B050"/>
                </a:solidFill>
              </a:rPr>
              <a:t>3 products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GET</a:t>
            </a:r>
            <a:r>
              <a:rPr lang="en-US" sz="2000" dirty="0"/>
              <a:t> request for </a:t>
            </a:r>
            <a:r>
              <a:rPr lang="en-US" sz="2000" b="1" dirty="0">
                <a:solidFill>
                  <a:srgbClr val="0070C0"/>
                </a:solidFill>
              </a:rPr>
              <a:t>“/</a:t>
            </a:r>
            <a:r>
              <a:rPr lang="en-US" sz="2000" b="1" dirty="0" err="1">
                <a:solidFill>
                  <a:srgbClr val="0070C0"/>
                </a:solidFill>
              </a:rPr>
              <a:t>api</a:t>
            </a:r>
            <a:r>
              <a:rPr lang="en-US" sz="2000" b="1" dirty="0">
                <a:solidFill>
                  <a:srgbClr val="0070C0"/>
                </a:solidFill>
              </a:rPr>
              <a:t>/products/list” </a:t>
            </a:r>
            <a:r>
              <a:rPr lang="en-US" sz="2000" dirty="0"/>
              <a:t>should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return</a:t>
            </a:r>
            <a:r>
              <a:rPr lang="en-US" sz="2000" dirty="0"/>
              <a:t>  only the </a:t>
            </a:r>
            <a:r>
              <a:rPr lang="en-US" sz="2000" b="1" dirty="0">
                <a:solidFill>
                  <a:srgbClr val="C00000"/>
                </a:solidFill>
              </a:rPr>
              <a:t>id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C00000"/>
                </a:solidFill>
              </a:rPr>
              <a:t>name</a:t>
            </a:r>
            <a:r>
              <a:rPr lang="en-US" sz="2000" dirty="0"/>
              <a:t> of all </a:t>
            </a:r>
            <a:r>
              <a:rPr lang="en-US" sz="2000" b="1" dirty="0">
                <a:solidFill>
                  <a:srgbClr val="00B050"/>
                </a:solidFill>
              </a:rPr>
              <a:t>3 products </a:t>
            </a:r>
            <a:r>
              <a:rPr lang="en-US" sz="2000" dirty="0"/>
              <a:t>and not </a:t>
            </a:r>
            <a:r>
              <a:rPr lang="en-US" sz="2000" b="1" dirty="0">
                <a:solidFill>
                  <a:srgbClr val="C00000"/>
                </a:solidFill>
              </a:rPr>
              <a:t>price</a:t>
            </a:r>
            <a:r>
              <a:rPr lang="en-US" sz="2000" dirty="0"/>
              <a:t>.</a:t>
            </a:r>
            <a:endParaRPr lang="en-US" sz="2000" b="1" dirty="0">
              <a:solidFill>
                <a:srgbClr val="00B050"/>
              </a:solidFill>
            </a:endParaRP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964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2060847"/>
            <a:ext cx="8178140" cy="45642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525905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products.js</a:t>
            </a:r>
          </a:p>
        </p:txBody>
      </p:sp>
    </p:spTree>
    <p:extLst>
      <p:ext uri="{BB962C8B-B14F-4D97-AF65-F5344CB8AC3E}">
        <p14:creationId xmlns:p14="http://schemas.microsoft.com/office/powerpoint/2010/main" val="272521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2060847"/>
            <a:ext cx="8178140" cy="45642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525905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06032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4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  <a:sym typeface="+mn-ea"/>
              </a:rPr>
              <a:t>Defining Route Methods In Express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Handling GET Request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sym typeface="+mn-ea"/>
              </a:rPr>
              <a:t>Sending HTML File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92D050"/>
                </a:solidFill>
                <a:latin typeface="Bookman Old Style" panose="02050604050505020204" pitchFamily="18" charset="0"/>
                <a:sym typeface="+mn-ea"/>
              </a:rPr>
              <a:t>Exercises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Route Parameters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  <a:sym typeface="+mn-ea"/>
              </a:rPr>
              <a:t>Query String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Which To Use When ?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528" y="2204864"/>
            <a:ext cx="8496944" cy="432048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525905"/>
            <a:ext cx="688199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Requesting :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localhost:3000/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/products</a:t>
            </a:r>
          </a:p>
        </p:txBody>
      </p:sp>
    </p:spTree>
    <p:extLst>
      <p:ext uri="{BB962C8B-B14F-4D97-AF65-F5344CB8AC3E}">
        <p14:creationId xmlns:p14="http://schemas.microsoft.com/office/powerpoint/2010/main" val="350972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528" y="2204864"/>
            <a:ext cx="8496944" cy="432048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525905"/>
            <a:ext cx="688199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Requesting :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localhost:3000/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/products/list</a:t>
            </a:r>
          </a:p>
        </p:txBody>
      </p:sp>
    </p:spTree>
    <p:extLst>
      <p:ext uri="{BB962C8B-B14F-4D97-AF65-F5344CB8AC3E}">
        <p14:creationId xmlns:p14="http://schemas.microsoft.com/office/powerpoint/2010/main" val="150309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Question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the </a:t>
            </a:r>
            <a:r>
              <a:rPr lang="en-US" b="1" dirty="0">
                <a:solidFill>
                  <a:srgbClr val="002060"/>
                </a:solidFill>
              </a:rPr>
              <a:t>previous example </a:t>
            </a:r>
            <a:r>
              <a:rPr lang="en-US" dirty="0"/>
              <a:t>our </a:t>
            </a:r>
            <a:r>
              <a:rPr lang="en-US" b="1" dirty="0" err="1">
                <a:solidFill>
                  <a:schemeClr val="accent1"/>
                </a:solidFill>
              </a:rPr>
              <a:t>api</a:t>
            </a:r>
            <a:r>
              <a:rPr lang="en-US" dirty="0"/>
              <a:t> is </a:t>
            </a:r>
            <a:r>
              <a:rPr lang="en-US" b="1" dirty="0">
                <a:solidFill>
                  <a:srgbClr val="7030A0"/>
                </a:solidFill>
              </a:rPr>
              <a:t>returning</a:t>
            </a:r>
            <a:r>
              <a:rPr lang="en-US" dirty="0"/>
              <a:t> details of </a:t>
            </a:r>
            <a:r>
              <a:rPr lang="en-US" b="1" dirty="0">
                <a:solidFill>
                  <a:srgbClr val="00B050"/>
                </a:solidFill>
              </a:rPr>
              <a:t>all 3 products.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What if </a:t>
            </a:r>
            <a:r>
              <a:rPr lang="en-US" dirty="0"/>
              <a:t>we </a:t>
            </a:r>
            <a:r>
              <a:rPr lang="en-US" b="1" dirty="0">
                <a:solidFill>
                  <a:schemeClr val="accent1"/>
                </a:solidFill>
              </a:rPr>
              <a:t>want</a:t>
            </a:r>
            <a:r>
              <a:rPr lang="en-US" dirty="0"/>
              <a:t> to </a:t>
            </a:r>
            <a:r>
              <a:rPr lang="en-US" b="1" dirty="0">
                <a:solidFill>
                  <a:srgbClr val="0070C0"/>
                </a:solidFill>
              </a:rPr>
              <a:t>return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/>
                </a:solidFill>
              </a:rPr>
              <a:t>details</a:t>
            </a:r>
            <a:r>
              <a:rPr lang="en-US" dirty="0"/>
              <a:t> of a </a:t>
            </a:r>
            <a:r>
              <a:rPr lang="en-US" b="1" dirty="0">
                <a:solidFill>
                  <a:srgbClr val="00B050"/>
                </a:solidFill>
              </a:rPr>
              <a:t>specific product only </a:t>
            </a:r>
            <a:r>
              <a:rPr lang="en-US" dirty="0"/>
              <a:t>by accepting </a:t>
            </a:r>
            <a:r>
              <a:rPr lang="en-US" b="1" dirty="0">
                <a:solidFill>
                  <a:srgbClr val="002060"/>
                </a:solidFill>
              </a:rPr>
              <a:t>product id </a:t>
            </a:r>
            <a:r>
              <a:rPr lang="en-US" dirty="0"/>
              <a:t>from </a:t>
            </a:r>
            <a:r>
              <a:rPr lang="en-US" b="1" dirty="0">
                <a:solidFill>
                  <a:srgbClr val="FFC000"/>
                </a:solidFill>
              </a:rPr>
              <a:t>client request </a:t>
            </a:r>
            <a:r>
              <a:rPr lang="en-US" dirty="0"/>
              <a:t>?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6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Question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There are </a:t>
            </a:r>
            <a:r>
              <a:rPr lang="en-US" b="1" dirty="0">
                <a:solidFill>
                  <a:schemeClr val="accent2"/>
                </a:solidFill>
              </a:rPr>
              <a:t>2 answers </a:t>
            </a:r>
            <a:r>
              <a:rPr lang="en-US" dirty="0"/>
              <a:t>to the </a:t>
            </a:r>
            <a:r>
              <a:rPr lang="en-US" b="1" dirty="0">
                <a:solidFill>
                  <a:schemeClr val="accent1"/>
                </a:solidFill>
              </a:rPr>
              <a:t>above question</a:t>
            </a:r>
            <a:r>
              <a:rPr lang="en-US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ROUTE PARAMETER 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QUERY STRING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Both </a:t>
            </a:r>
            <a:r>
              <a:rPr lang="en-US" b="1" dirty="0">
                <a:solidFill>
                  <a:srgbClr val="C00000"/>
                </a:solidFill>
              </a:rPr>
              <a:t>allow us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1"/>
                </a:solidFill>
              </a:rPr>
              <a:t>capture data </a:t>
            </a:r>
            <a:r>
              <a:rPr lang="en-US" dirty="0"/>
              <a:t>from </a:t>
            </a:r>
            <a:r>
              <a:rPr lang="en-US" b="1" dirty="0">
                <a:solidFill>
                  <a:srgbClr val="0070C0"/>
                </a:solidFill>
              </a:rPr>
              <a:t>client request 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Let’s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discuss them</a:t>
            </a:r>
          </a:p>
        </p:txBody>
      </p:sp>
    </p:spTree>
    <p:extLst>
      <p:ext uri="{BB962C8B-B14F-4D97-AF65-F5344CB8AC3E}">
        <p14:creationId xmlns:p14="http://schemas.microsoft.com/office/powerpoint/2010/main" val="160941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Route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Route parameters </a:t>
            </a:r>
            <a:r>
              <a:rPr lang="en-US" dirty="0"/>
              <a:t>are </a:t>
            </a:r>
            <a:r>
              <a:rPr lang="en-US" b="1" u="sng" dirty="0">
                <a:solidFill>
                  <a:srgbClr val="0070C0"/>
                </a:solidFill>
              </a:rPr>
              <a:t>named URL segments </a:t>
            </a:r>
            <a:r>
              <a:rPr lang="en-US" dirty="0"/>
              <a:t>that are </a:t>
            </a:r>
            <a:r>
              <a:rPr lang="en-US" b="1" dirty="0">
                <a:solidFill>
                  <a:srgbClr val="00B050"/>
                </a:solidFill>
              </a:rPr>
              <a:t>used</a:t>
            </a:r>
            <a:r>
              <a:rPr lang="en-US" dirty="0"/>
              <a:t> to </a:t>
            </a:r>
            <a:r>
              <a:rPr lang="en-US" b="1" dirty="0">
                <a:solidFill>
                  <a:srgbClr val="002060"/>
                </a:solidFill>
              </a:rPr>
              <a:t>capture</a:t>
            </a:r>
            <a:r>
              <a:rPr lang="en-US" dirty="0"/>
              <a:t> the values </a:t>
            </a:r>
            <a:r>
              <a:rPr lang="en-US" b="1" dirty="0">
                <a:solidFill>
                  <a:srgbClr val="00B050"/>
                </a:solidFill>
              </a:rPr>
              <a:t>specified</a:t>
            </a:r>
            <a:r>
              <a:rPr lang="en-US" dirty="0"/>
              <a:t> at their </a:t>
            </a:r>
            <a:r>
              <a:rPr lang="en-US" b="1" dirty="0">
                <a:solidFill>
                  <a:srgbClr val="7030A0"/>
                </a:solidFill>
              </a:rPr>
              <a:t>position</a:t>
            </a:r>
            <a:r>
              <a:rPr lang="en-US" dirty="0"/>
              <a:t> in the </a:t>
            </a:r>
            <a:r>
              <a:rPr lang="en-US" b="1" dirty="0">
                <a:solidFill>
                  <a:srgbClr val="C00000"/>
                </a:solidFill>
              </a:rPr>
              <a:t>URL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captured values </a:t>
            </a:r>
            <a:r>
              <a:rPr lang="en-US" dirty="0"/>
              <a:t>are </a:t>
            </a:r>
            <a:r>
              <a:rPr lang="en-US" b="1" dirty="0">
                <a:solidFill>
                  <a:srgbClr val="92D050"/>
                </a:solidFill>
              </a:rPr>
              <a:t>populated</a:t>
            </a:r>
            <a:r>
              <a:rPr lang="en-US" dirty="0"/>
              <a:t> in a </a:t>
            </a:r>
            <a:r>
              <a:rPr lang="en-US" b="1" dirty="0">
                <a:solidFill>
                  <a:schemeClr val="accent2"/>
                </a:solidFill>
              </a:rPr>
              <a:t>special object</a:t>
            </a:r>
            <a:r>
              <a:rPr lang="en-US" dirty="0"/>
              <a:t> called </a:t>
            </a:r>
            <a:r>
              <a:rPr lang="en-US" b="1" dirty="0" err="1">
                <a:solidFill>
                  <a:schemeClr val="accent1"/>
                </a:solidFill>
              </a:rPr>
              <a:t>req.params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keys</a:t>
            </a:r>
            <a:r>
              <a:rPr lang="en-US" dirty="0"/>
              <a:t> in this </a:t>
            </a:r>
            <a:r>
              <a:rPr lang="en-US" b="1" dirty="0">
                <a:solidFill>
                  <a:schemeClr val="accent2"/>
                </a:solidFill>
              </a:rPr>
              <a:t>object</a:t>
            </a:r>
            <a:r>
              <a:rPr lang="en-US" dirty="0"/>
              <a:t> will be </a:t>
            </a:r>
            <a:r>
              <a:rPr lang="en-US" b="1" dirty="0">
                <a:solidFill>
                  <a:srgbClr val="0070C0"/>
                </a:solidFill>
              </a:rPr>
              <a:t>names</a:t>
            </a:r>
            <a:r>
              <a:rPr lang="en-US" dirty="0"/>
              <a:t> of </a:t>
            </a:r>
            <a:r>
              <a:rPr lang="en-US" b="1" dirty="0">
                <a:solidFill>
                  <a:schemeClr val="accent1"/>
                </a:solidFill>
              </a:rPr>
              <a:t>route parameters </a:t>
            </a:r>
            <a:r>
              <a:rPr lang="en-US" dirty="0"/>
              <a:t>specified in the </a:t>
            </a:r>
            <a:r>
              <a:rPr lang="en-US" b="1" dirty="0">
                <a:solidFill>
                  <a:srgbClr val="002060"/>
                </a:solidFill>
              </a:rPr>
              <a:t>path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751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Route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Example 1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Route path: </a:t>
            </a:r>
            <a:r>
              <a:rPr lang="en-US" b="1" dirty="0">
                <a:solidFill>
                  <a:schemeClr val="accent1"/>
                </a:solidFill>
              </a:rPr>
              <a:t>/users/:</a:t>
            </a:r>
            <a:r>
              <a:rPr lang="en-US" b="1" dirty="0" err="1">
                <a:solidFill>
                  <a:schemeClr val="accent1"/>
                </a:solidFill>
              </a:rPr>
              <a:t>userId</a:t>
            </a:r>
            <a:endParaRPr lang="en-US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Request URL: </a:t>
            </a:r>
            <a:r>
              <a:rPr lang="en-US" b="1" dirty="0">
                <a:solidFill>
                  <a:schemeClr val="accent1"/>
                </a:solidFill>
              </a:rPr>
              <a:t>http://example.com/users/34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req.params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>
                <a:solidFill>
                  <a:schemeClr val="accent1"/>
                </a:solidFill>
              </a:rPr>
              <a:t>{ "</a:t>
            </a:r>
            <a:r>
              <a:rPr lang="en-US" b="1" dirty="0" err="1">
                <a:solidFill>
                  <a:schemeClr val="accent1"/>
                </a:solidFill>
              </a:rPr>
              <a:t>userId</a:t>
            </a:r>
            <a:r>
              <a:rPr lang="en-US" b="1" dirty="0">
                <a:solidFill>
                  <a:schemeClr val="accent1"/>
                </a:solidFill>
              </a:rPr>
              <a:t>": "34”}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Example 2: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Route path: </a:t>
            </a:r>
            <a:r>
              <a:rPr lang="en-US" b="1" dirty="0">
                <a:solidFill>
                  <a:schemeClr val="accent1"/>
                </a:solidFill>
              </a:rPr>
              <a:t>/users/:</a:t>
            </a:r>
            <a:r>
              <a:rPr lang="en-US" b="1" dirty="0" err="1">
                <a:solidFill>
                  <a:schemeClr val="accent1"/>
                </a:solidFill>
              </a:rPr>
              <a:t>userId</a:t>
            </a:r>
            <a:r>
              <a:rPr lang="en-US" b="1" dirty="0">
                <a:solidFill>
                  <a:schemeClr val="accent1"/>
                </a:solidFill>
              </a:rPr>
              <a:t>/books/:</a:t>
            </a:r>
            <a:r>
              <a:rPr lang="en-US" b="1" dirty="0" err="1">
                <a:solidFill>
                  <a:schemeClr val="accent1"/>
                </a:solidFill>
              </a:rPr>
              <a:t>bookId</a:t>
            </a:r>
            <a:endParaRPr lang="en-US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Request URL: </a:t>
            </a:r>
            <a:r>
              <a:rPr lang="en-US" b="1" dirty="0">
                <a:solidFill>
                  <a:schemeClr val="accent1"/>
                </a:solidFill>
              </a:rPr>
              <a:t>http://example.com/users/34/books/101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0070C0"/>
                </a:solidFill>
              </a:rPr>
              <a:t>req.params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>
                <a:solidFill>
                  <a:schemeClr val="accent1"/>
                </a:solidFill>
              </a:rPr>
              <a:t>{ "</a:t>
            </a:r>
            <a:r>
              <a:rPr lang="en-US" b="1" dirty="0" err="1">
                <a:solidFill>
                  <a:schemeClr val="accent1"/>
                </a:solidFill>
              </a:rPr>
              <a:t>userId</a:t>
            </a:r>
            <a:r>
              <a:rPr lang="en-US" b="1" dirty="0">
                <a:solidFill>
                  <a:schemeClr val="accent1"/>
                </a:solidFill>
              </a:rPr>
              <a:t>": "34", "</a:t>
            </a:r>
            <a:r>
              <a:rPr lang="en-US" b="1" dirty="0" err="1">
                <a:solidFill>
                  <a:schemeClr val="accent1"/>
                </a:solidFill>
              </a:rPr>
              <a:t>bookId</a:t>
            </a:r>
            <a:r>
              <a:rPr lang="en-US" b="1" dirty="0">
                <a:solidFill>
                  <a:schemeClr val="accent1"/>
                </a:solidFill>
              </a:rPr>
              <a:t>": “101" }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5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232877"/>
            <a:ext cx="652195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create route parameters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If </a:t>
            </a:r>
            <a:r>
              <a:rPr lang="en-US" b="1" dirty="0">
                <a:solidFill>
                  <a:srgbClr val="0070C0"/>
                </a:solidFill>
              </a:rPr>
              <a:t>we want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set up </a:t>
            </a:r>
            <a:r>
              <a:rPr lang="en-US" dirty="0"/>
              <a:t>the "</a:t>
            </a:r>
            <a:r>
              <a:rPr lang="en-US" b="1" dirty="0" err="1">
                <a:solidFill>
                  <a:srgbClr val="7030A0"/>
                </a:solidFill>
              </a:rPr>
              <a:t>userId</a:t>
            </a:r>
            <a:r>
              <a:rPr lang="en-US" dirty="0"/>
              <a:t>" parameter in the </a:t>
            </a:r>
            <a:r>
              <a:rPr lang="en-US" b="1" dirty="0">
                <a:solidFill>
                  <a:srgbClr val="7030A0"/>
                </a:solidFill>
              </a:rPr>
              <a:t>/users </a:t>
            </a:r>
            <a:r>
              <a:rPr lang="en-US" dirty="0"/>
              <a:t>route, we will have to </a:t>
            </a:r>
            <a:r>
              <a:rPr lang="en-US" b="1" dirty="0">
                <a:solidFill>
                  <a:schemeClr val="accent1"/>
                </a:solidFill>
              </a:rPr>
              <a:t>add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/>
                </a:solidFill>
              </a:rPr>
              <a:t>parameter name </a:t>
            </a:r>
            <a:r>
              <a:rPr lang="en-US" dirty="0"/>
              <a:t>in the </a:t>
            </a:r>
            <a:r>
              <a:rPr lang="en-US" b="1" dirty="0">
                <a:solidFill>
                  <a:srgbClr val="7030A0"/>
                </a:solidFill>
              </a:rPr>
              <a:t>/users </a:t>
            </a:r>
            <a:r>
              <a:rPr lang="en-US" dirty="0"/>
              <a:t>route with a </a:t>
            </a:r>
            <a:r>
              <a:rPr lang="en-US" b="1" dirty="0">
                <a:solidFill>
                  <a:schemeClr val="accent1"/>
                </a:solidFill>
              </a:rPr>
              <a:t>colon(</a:t>
            </a: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:) </a:t>
            </a:r>
            <a:r>
              <a:rPr lang="en-US" dirty="0">
                <a:sym typeface="Wingdings" panose="05000000000000000000" pitchFamily="2" charset="2"/>
              </a:rPr>
              <a:t>symbol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When we </a:t>
            </a:r>
            <a:r>
              <a:rPr lang="en-US" b="1" dirty="0">
                <a:solidFill>
                  <a:schemeClr val="accent1"/>
                </a:solidFill>
              </a:rPr>
              <a:t>add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parameter</a:t>
            </a:r>
            <a:r>
              <a:rPr lang="en-US" dirty="0"/>
              <a:t> as  </a:t>
            </a:r>
            <a:r>
              <a:rPr lang="en-US" b="1" dirty="0">
                <a:solidFill>
                  <a:srgbClr val="7030A0"/>
                </a:solidFill>
              </a:rPr>
              <a:t>/users/:</a:t>
            </a:r>
            <a:r>
              <a:rPr lang="en-US" b="1" dirty="0" err="1">
                <a:solidFill>
                  <a:srgbClr val="7030A0"/>
                </a:solidFill>
              </a:rPr>
              <a:t>userId</a:t>
            </a:r>
            <a:r>
              <a:rPr lang="en-US" b="1" dirty="0">
                <a:solidFill>
                  <a:srgbClr val="7030A0"/>
                </a:solidFill>
              </a:rPr>
              <a:t>  </a:t>
            </a:r>
            <a:r>
              <a:rPr lang="en-US" dirty="0"/>
              <a:t>in the </a:t>
            </a:r>
            <a:r>
              <a:rPr lang="en-US" b="1" dirty="0">
                <a:solidFill>
                  <a:srgbClr val="00B050"/>
                </a:solidFill>
              </a:rPr>
              <a:t>route</a:t>
            </a:r>
            <a:r>
              <a:rPr lang="en-US" dirty="0"/>
              <a:t>, we will be </a:t>
            </a:r>
            <a:r>
              <a:rPr lang="en-US" b="1" dirty="0">
                <a:solidFill>
                  <a:srgbClr val="FFC000"/>
                </a:solidFill>
              </a:rPr>
              <a:t>able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get</a:t>
            </a:r>
            <a:r>
              <a:rPr lang="en-US" dirty="0"/>
              <a:t> the </a:t>
            </a:r>
            <a:r>
              <a:rPr lang="en-US" b="1" dirty="0">
                <a:solidFill>
                  <a:srgbClr val="92D050"/>
                </a:solidFill>
              </a:rPr>
              <a:t>value</a:t>
            </a:r>
            <a:r>
              <a:rPr lang="en-US" dirty="0"/>
              <a:t> inside that </a:t>
            </a:r>
            <a:r>
              <a:rPr lang="en-US" b="1" dirty="0">
                <a:solidFill>
                  <a:srgbClr val="00B050"/>
                </a:solidFill>
              </a:rPr>
              <a:t>route</a:t>
            </a:r>
            <a:r>
              <a:rPr lang="en-US" dirty="0"/>
              <a:t> using the </a:t>
            </a:r>
            <a:r>
              <a:rPr lang="en-US" b="1" dirty="0" err="1">
                <a:solidFill>
                  <a:schemeClr val="accent1"/>
                </a:solidFill>
              </a:rPr>
              <a:t>req.params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object.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2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232877"/>
            <a:ext cx="652195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create route parameters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 in </a:t>
            </a:r>
            <a:r>
              <a:rPr lang="en-US" b="1" dirty="0">
                <a:solidFill>
                  <a:schemeClr val="accent1"/>
                </a:solidFill>
              </a:rPr>
              <a:t>our code </a:t>
            </a:r>
            <a:r>
              <a:rPr lang="en-US" dirty="0"/>
              <a:t>we will </a:t>
            </a:r>
            <a:r>
              <a:rPr lang="en-US" b="1" dirty="0">
                <a:solidFill>
                  <a:srgbClr val="00B050"/>
                </a:solidFill>
              </a:rPr>
              <a:t>write</a:t>
            </a:r>
            <a:r>
              <a:rPr lang="en-US" dirty="0"/>
              <a:t> the </a:t>
            </a:r>
            <a:r>
              <a:rPr lang="en-US" b="1" dirty="0">
                <a:solidFill>
                  <a:srgbClr val="7030A0"/>
                </a:solidFill>
              </a:rPr>
              <a:t>following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2"/>
                </a:solidFill>
              </a:rPr>
              <a:t>For Example 1: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app.get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/users/: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userId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', (req, res) =&gt;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code to access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req.params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});</a:t>
            </a: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2"/>
                </a:solidFill>
              </a:rPr>
              <a:t>For Example 2: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  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app.get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/users/: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userId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/books/: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bookId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', (req, res) =&gt;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// code to access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req.params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418888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Rewrite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previous code </a:t>
            </a:r>
            <a:r>
              <a:rPr lang="en-US" sz="2200" dirty="0"/>
              <a:t>by </a:t>
            </a:r>
            <a:r>
              <a:rPr lang="en-US" sz="2200" b="1" dirty="0">
                <a:solidFill>
                  <a:srgbClr val="92D050"/>
                </a:solidFill>
              </a:rPr>
              <a:t>adding another route </a:t>
            </a:r>
            <a:r>
              <a:rPr lang="en-US" sz="2200" dirty="0"/>
              <a:t>which accepts </a:t>
            </a:r>
            <a:r>
              <a:rPr lang="en-US" sz="2200" b="1" dirty="0" err="1">
                <a:solidFill>
                  <a:schemeClr val="accent2"/>
                </a:solidFill>
              </a:rPr>
              <a:t>productId</a:t>
            </a:r>
            <a:r>
              <a:rPr lang="en-US" sz="2200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as </a:t>
            </a:r>
            <a:r>
              <a:rPr lang="en-US" sz="2200" b="1" dirty="0">
                <a:solidFill>
                  <a:srgbClr val="FFC000"/>
                </a:solidFill>
              </a:rPr>
              <a:t>route parameter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2060"/>
                </a:solidFill>
              </a:rPr>
              <a:t>details </a:t>
            </a:r>
            <a:r>
              <a:rPr lang="en-US" sz="2200" dirty="0"/>
              <a:t>of that </a:t>
            </a:r>
            <a:r>
              <a:rPr lang="en-US" sz="2200" b="1" dirty="0">
                <a:solidFill>
                  <a:schemeClr val="accent1"/>
                </a:solidFill>
              </a:rPr>
              <a:t>product only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In case </a:t>
            </a:r>
            <a:r>
              <a:rPr lang="en-US" sz="2200" b="1" dirty="0" err="1">
                <a:solidFill>
                  <a:schemeClr val="accent2"/>
                </a:solidFill>
              </a:rPr>
              <a:t>productId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00B050"/>
                </a:solidFill>
              </a:rPr>
              <a:t>not available </a:t>
            </a:r>
            <a:r>
              <a:rPr lang="en-US" sz="2200" dirty="0"/>
              <a:t>then your </a:t>
            </a:r>
            <a:r>
              <a:rPr lang="en-US" sz="2200" b="1" dirty="0" err="1">
                <a:solidFill>
                  <a:schemeClr val="accent1"/>
                </a:solidFill>
              </a:rPr>
              <a:t>api</a:t>
            </a:r>
            <a:r>
              <a:rPr lang="en-US" sz="2200" dirty="0"/>
              <a:t> should return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404 status code </a:t>
            </a:r>
            <a:r>
              <a:rPr lang="en-US" sz="2200" dirty="0"/>
              <a:t>with the message </a:t>
            </a:r>
            <a:r>
              <a:rPr lang="en-US" sz="2200" b="1" dirty="0">
                <a:solidFill>
                  <a:srgbClr val="0070C0"/>
                </a:solidFill>
              </a:rPr>
              <a:t>product not found</a:t>
            </a:r>
            <a:r>
              <a:rPr lang="en-US" sz="2200" dirty="0"/>
              <a:t> as a </a:t>
            </a:r>
            <a:r>
              <a:rPr lang="en-US" sz="2200" b="1" dirty="0">
                <a:solidFill>
                  <a:srgbClr val="002060"/>
                </a:solidFill>
              </a:rPr>
              <a:t>JSON object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0392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2060847"/>
            <a:ext cx="8178140" cy="45642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525905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51812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Defining routing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We</a:t>
            </a:r>
            <a:r>
              <a:rPr lang="en-US" dirty="0"/>
              <a:t> define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routing</a:t>
            </a:r>
            <a:r>
              <a:rPr lang="en-US" dirty="0"/>
              <a:t> methods in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Express</a:t>
            </a:r>
            <a:r>
              <a:rPr lang="en-US" dirty="0"/>
              <a:t> using </a:t>
            </a:r>
            <a:r>
              <a:rPr lang="en-US" b="1" dirty="0">
                <a:solidFill>
                  <a:srgbClr val="00B050"/>
                </a:solidFill>
              </a:rPr>
              <a:t>following syntax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app.METHOD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(PATH,CALLBACK)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</a:t>
            </a:r>
            <a:r>
              <a:rPr lang="en-US" b="1" dirty="0">
                <a:solidFill>
                  <a:schemeClr val="accent2"/>
                </a:solidFill>
              </a:rPr>
              <a:t>code </a:t>
            </a:r>
            <a:r>
              <a:rPr lang="en-US" dirty="0"/>
              <a:t>tells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server</a:t>
            </a:r>
            <a:r>
              <a:rPr lang="en-US" dirty="0"/>
              <a:t>, “If a </a:t>
            </a:r>
            <a:r>
              <a:rPr lang="en-US" b="1" dirty="0">
                <a:solidFill>
                  <a:srgbClr val="0070C0"/>
                </a:solidFill>
              </a:rPr>
              <a:t>user</a:t>
            </a:r>
            <a:r>
              <a:rPr lang="en-US" dirty="0"/>
              <a:t> generates an </a:t>
            </a:r>
            <a:r>
              <a:rPr lang="en-US" b="1" u="sng" dirty="0">
                <a:solidFill>
                  <a:srgbClr val="002060"/>
                </a:solidFill>
              </a:rPr>
              <a:t>HTTPMETHOD</a:t>
            </a:r>
            <a:r>
              <a:rPr lang="en-US" dirty="0"/>
              <a:t> request and navigates to </a:t>
            </a:r>
            <a:r>
              <a:rPr lang="en-US" b="1" u="sng" dirty="0">
                <a:solidFill>
                  <a:srgbClr val="002060"/>
                </a:solidFill>
              </a:rPr>
              <a:t>PATH</a:t>
            </a:r>
            <a:r>
              <a:rPr lang="en-US" dirty="0"/>
              <a:t>, then </a:t>
            </a:r>
            <a:r>
              <a:rPr lang="en-US" b="1" dirty="0">
                <a:solidFill>
                  <a:srgbClr val="00B050"/>
                </a:solidFill>
              </a:rPr>
              <a:t>perform</a:t>
            </a:r>
            <a:r>
              <a:rPr lang="en-US" dirty="0"/>
              <a:t> the following </a:t>
            </a:r>
            <a:r>
              <a:rPr lang="en-US" b="1" u="sng" dirty="0">
                <a:solidFill>
                  <a:srgbClr val="002060"/>
                </a:solidFill>
              </a:rPr>
              <a:t>CALLBACK function 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15678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528" y="2348880"/>
            <a:ext cx="8496944" cy="417646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525905"/>
            <a:ext cx="688199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Requesting :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localhost:3000/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/products/101</a:t>
            </a:r>
          </a:p>
        </p:txBody>
      </p:sp>
    </p:spTree>
    <p:extLst>
      <p:ext uri="{BB962C8B-B14F-4D97-AF65-F5344CB8AC3E}">
        <p14:creationId xmlns:p14="http://schemas.microsoft.com/office/powerpoint/2010/main" val="220025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528" y="2348880"/>
            <a:ext cx="8496944" cy="417646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525905"/>
            <a:ext cx="688199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Requesting :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localhost:3000/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/products/104</a:t>
            </a:r>
          </a:p>
        </p:txBody>
      </p:sp>
    </p:spTree>
    <p:extLst>
      <p:ext uri="{BB962C8B-B14F-4D97-AF65-F5344CB8AC3E}">
        <p14:creationId xmlns:p14="http://schemas.microsoft.com/office/powerpoint/2010/main" val="306502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Query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query string </a:t>
            </a:r>
            <a:r>
              <a:rPr lang="en-US" dirty="0"/>
              <a:t>portion of a </a:t>
            </a:r>
            <a:r>
              <a:rPr lang="en-US" b="1" dirty="0">
                <a:solidFill>
                  <a:schemeClr val="accent1"/>
                </a:solidFill>
              </a:rPr>
              <a:t>URL</a:t>
            </a:r>
            <a:r>
              <a:rPr lang="en-US" dirty="0"/>
              <a:t> is the </a:t>
            </a:r>
            <a:r>
              <a:rPr lang="en-US" b="1" dirty="0">
                <a:solidFill>
                  <a:srgbClr val="00B050"/>
                </a:solidFill>
              </a:rPr>
              <a:t>part</a:t>
            </a:r>
            <a:r>
              <a:rPr lang="en-US" dirty="0"/>
              <a:t> of the </a:t>
            </a:r>
            <a:r>
              <a:rPr lang="en-US" b="1" dirty="0">
                <a:solidFill>
                  <a:srgbClr val="002060"/>
                </a:solidFill>
              </a:rPr>
              <a:t>URL</a:t>
            </a:r>
            <a:r>
              <a:rPr lang="en-US" dirty="0"/>
              <a:t> after the </a:t>
            </a:r>
            <a:r>
              <a:rPr lang="en-US" b="1" dirty="0">
                <a:solidFill>
                  <a:srgbClr val="00B050"/>
                </a:solidFill>
              </a:rPr>
              <a:t>question mark </a:t>
            </a:r>
            <a:r>
              <a:rPr lang="en-US" b="1" dirty="0">
                <a:latin typeface="Consolas" panose="020B0609020204030204" pitchFamily="49" charset="0"/>
              </a:rPr>
              <a:t>?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For example</a:t>
            </a:r>
            <a:r>
              <a:rPr lang="en-US" dirty="0"/>
              <a:t>: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?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userId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=34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Here </a:t>
            </a:r>
            <a:r>
              <a:rPr lang="en-US" b="1" dirty="0" err="1">
                <a:solidFill>
                  <a:srgbClr val="7030A0"/>
                </a:solidFill>
              </a:rPr>
              <a:t>userId</a:t>
            </a:r>
            <a:r>
              <a:rPr lang="en-US" dirty="0"/>
              <a:t> is the </a:t>
            </a:r>
            <a:r>
              <a:rPr lang="en-US" b="1" dirty="0">
                <a:solidFill>
                  <a:schemeClr val="accent1"/>
                </a:solidFill>
              </a:rPr>
              <a:t>key</a:t>
            </a:r>
            <a:r>
              <a:rPr lang="en-US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34</a:t>
            </a:r>
            <a:r>
              <a:rPr lang="en-US" dirty="0"/>
              <a:t> is the </a:t>
            </a:r>
            <a:r>
              <a:rPr lang="en-US" b="1" dirty="0">
                <a:solidFill>
                  <a:schemeClr val="accent1"/>
                </a:solidFill>
              </a:rPr>
              <a:t>value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4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Query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Each </a:t>
            </a:r>
            <a:r>
              <a:rPr lang="en-US" b="1" dirty="0">
                <a:solidFill>
                  <a:srgbClr val="C00000"/>
                </a:solidFill>
              </a:rPr>
              <a:t>key=value </a:t>
            </a:r>
            <a:r>
              <a:rPr lang="en-US" dirty="0"/>
              <a:t>pair is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called</a:t>
            </a:r>
            <a:r>
              <a:rPr lang="en-US" dirty="0"/>
              <a:t> a </a:t>
            </a:r>
            <a:r>
              <a:rPr lang="en-US" b="1" dirty="0">
                <a:solidFill>
                  <a:srgbClr val="7030A0"/>
                </a:solidFill>
              </a:rPr>
              <a:t>query parameter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If our </a:t>
            </a:r>
            <a:r>
              <a:rPr lang="en-US" b="1" dirty="0">
                <a:solidFill>
                  <a:srgbClr val="00B050"/>
                </a:solidFill>
              </a:rPr>
              <a:t>query string </a:t>
            </a:r>
            <a:r>
              <a:rPr lang="en-US" dirty="0"/>
              <a:t>has </a:t>
            </a:r>
            <a:r>
              <a:rPr lang="en-US" b="1" dirty="0">
                <a:solidFill>
                  <a:schemeClr val="accent2"/>
                </a:solidFill>
              </a:rPr>
              <a:t>multiple query parameters</a:t>
            </a:r>
            <a:r>
              <a:rPr lang="en-US" dirty="0"/>
              <a:t>, they're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separated</a:t>
            </a:r>
            <a:r>
              <a:rPr lang="en-US" dirty="0"/>
              <a:t> by </a:t>
            </a:r>
            <a:r>
              <a:rPr lang="en-US" b="1" dirty="0"/>
              <a:t>&amp;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For example</a:t>
            </a:r>
            <a:r>
              <a:rPr lang="en-US" dirty="0"/>
              <a:t>, the </a:t>
            </a:r>
            <a:r>
              <a:rPr lang="en-US" b="1" dirty="0">
                <a:solidFill>
                  <a:srgbClr val="002060"/>
                </a:solidFill>
              </a:rPr>
              <a:t>below string </a:t>
            </a:r>
            <a:r>
              <a:rPr lang="en-US" dirty="0"/>
              <a:t>has </a:t>
            </a:r>
            <a:r>
              <a:rPr lang="en-US" b="1" dirty="0">
                <a:solidFill>
                  <a:srgbClr val="0070C0"/>
                </a:solidFill>
              </a:rPr>
              <a:t>2 query parameters</a:t>
            </a:r>
            <a:r>
              <a:rPr lang="en-US" dirty="0"/>
              <a:t>, called </a:t>
            </a:r>
            <a:r>
              <a:rPr lang="en-US" b="1" dirty="0" err="1">
                <a:solidFill>
                  <a:schemeClr val="accent2"/>
                </a:solidFill>
              </a:rPr>
              <a:t>userId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accent2"/>
                </a:solidFill>
              </a:rPr>
              <a:t>bookId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?</a:t>
            </a:r>
            <a:r>
              <a:rPr lang="en-US" sz="22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userId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</a:rPr>
              <a:t>=34&amp;bookId=101</a:t>
            </a:r>
          </a:p>
        </p:txBody>
      </p:sp>
    </p:spTree>
    <p:extLst>
      <p:ext uri="{BB962C8B-B14F-4D97-AF65-F5344CB8AC3E}">
        <p14:creationId xmlns:p14="http://schemas.microsoft.com/office/powerpoint/2010/main" val="81242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232877"/>
            <a:ext cx="652195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obtain query parameters?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Express </a:t>
            </a:r>
            <a:r>
              <a:rPr lang="en-US" dirty="0"/>
              <a:t>automatically </a:t>
            </a:r>
            <a:r>
              <a:rPr lang="en-US" b="1" dirty="0">
                <a:solidFill>
                  <a:srgbClr val="00B050"/>
                </a:solidFill>
              </a:rPr>
              <a:t>parses</a:t>
            </a:r>
            <a:r>
              <a:rPr lang="en-US" dirty="0"/>
              <a:t> the </a:t>
            </a:r>
            <a:r>
              <a:rPr lang="en-US" b="1" dirty="0">
                <a:solidFill>
                  <a:srgbClr val="002060"/>
                </a:solidFill>
              </a:rPr>
              <a:t>query parameters </a:t>
            </a:r>
            <a:r>
              <a:rPr lang="en-US" dirty="0"/>
              <a:t>for </a:t>
            </a:r>
            <a:r>
              <a:rPr lang="en-US" b="1" dirty="0">
                <a:solidFill>
                  <a:schemeClr val="accent1"/>
                </a:solidFill>
              </a:rPr>
              <a:t>us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stores them </a:t>
            </a:r>
            <a:r>
              <a:rPr lang="en-US" dirty="0"/>
              <a:t>in the </a:t>
            </a:r>
            <a:r>
              <a:rPr lang="en-US" b="1" dirty="0">
                <a:solidFill>
                  <a:srgbClr val="00B050"/>
                </a:solidFill>
              </a:rPr>
              <a:t>request object </a:t>
            </a:r>
            <a:r>
              <a:rPr lang="en-US" dirty="0"/>
              <a:t>as </a:t>
            </a:r>
            <a:r>
              <a:rPr lang="en-US" b="1" u="sng" dirty="0">
                <a:solidFill>
                  <a:srgbClr val="7030A0"/>
                </a:solidFill>
              </a:rPr>
              <a:t>query</a:t>
            </a:r>
            <a:r>
              <a:rPr lang="en-US" dirty="0"/>
              <a:t> object.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So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access it </a:t>
            </a:r>
            <a:r>
              <a:rPr lang="en-US" dirty="0"/>
              <a:t>we </a:t>
            </a:r>
            <a:r>
              <a:rPr lang="en-US" b="1" dirty="0">
                <a:solidFill>
                  <a:srgbClr val="C00000"/>
                </a:solidFill>
              </a:rPr>
              <a:t>just have </a:t>
            </a:r>
            <a:r>
              <a:rPr lang="en-US" dirty="0"/>
              <a:t>to use </a:t>
            </a:r>
            <a:r>
              <a:rPr lang="en-US" b="1" dirty="0" err="1">
                <a:solidFill>
                  <a:srgbClr val="7030A0"/>
                </a:solidFill>
              </a:rPr>
              <a:t>req.query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Rewrite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previous code </a:t>
            </a:r>
            <a:r>
              <a:rPr lang="en-US" sz="2200" dirty="0"/>
              <a:t>by </a:t>
            </a:r>
            <a:r>
              <a:rPr lang="en-US" sz="2200" b="1" dirty="0">
                <a:solidFill>
                  <a:srgbClr val="92D050"/>
                </a:solidFill>
              </a:rPr>
              <a:t>passing </a:t>
            </a:r>
            <a:r>
              <a:rPr lang="en-US" sz="2200" dirty="0"/>
              <a:t>a </a:t>
            </a:r>
            <a:r>
              <a:rPr lang="en-US" sz="2200" b="1" dirty="0">
                <a:solidFill>
                  <a:schemeClr val="accent2"/>
                </a:solidFill>
              </a:rPr>
              <a:t>query parameter </a:t>
            </a:r>
            <a:r>
              <a:rPr lang="en-US" sz="2200" dirty="0"/>
              <a:t>called </a:t>
            </a:r>
            <a:r>
              <a:rPr lang="en-US" sz="2200" b="1" dirty="0" err="1">
                <a:solidFill>
                  <a:schemeClr val="accent2"/>
                </a:solidFill>
              </a:rPr>
              <a:t>productId</a:t>
            </a:r>
            <a:r>
              <a:rPr lang="en-US" sz="2200" b="1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2060"/>
                </a:solidFill>
              </a:rPr>
              <a:t>details </a:t>
            </a:r>
            <a:r>
              <a:rPr lang="en-US" sz="2200" dirty="0"/>
              <a:t>of that </a:t>
            </a:r>
            <a:r>
              <a:rPr lang="en-US" sz="2200" b="1" dirty="0">
                <a:solidFill>
                  <a:schemeClr val="accent1"/>
                </a:solidFill>
              </a:rPr>
              <a:t>product only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In case </a:t>
            </a:r>
            <a:r>
              <a:rPr lang="en-US" sz="2200" b="1" dirty="0" err="1">
                <a:solidFill>
                  <a:schemeClr val="accent2"/>
                </a:solidFill>
              </a:rPr>
              <a:t>productId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00B050"/>
                </a:solidFill>
              </a:rPr>
              <a:t>not available </a:t>
            </a:r>
            <a:r>
              <a:rPr lang="en-US" sz="2200" dirty="0"/>
              <a:t>then your </a:t>
            </a:r>
            <a:r>
              <a:rPr lang="en-US" sz="2200" b="1" dirty="0" err="1">
                <a:solidFill>
                  <a:schemeClr val="accent1"/>
                </a:solidFill>
              </a:rPr>
              <a:t>api</a:t>
            </a:r>
            <a:r>
              <a:rPr lang="en-US" sz="2200" dirty="0"/>
              <a:t> should return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404 status code </a:t>
            </a:r>
            <a:r>
              <a:rPr lang="en-US" sz="2200" dirty="0"/>
              <a:t>with the message </a:t>
            </a:r>
            <a:r>
              <a:rPr lang="en-US" sz="2200" b="1" dirty="0">
                <a:solidFill>
                  <a:srgbClr val="0070C0"/>
                </a:solidFill>
              </a:rPr>
              <a:t>product not found</a:t>
            </a:r>
            <a:r>
              <a:rPr lang="en-US" sz="2200" dirty="0"/>
              <a:t> as a </a:t>
            </a:r>
            <a:r>
              <a:rPr lang="en-US" sz="2200" b="1" dirty="0">
                <a:solidFill>
                  <a:srgbClr val="002060"/>
                </a:solidFill>
              </a:rPr>
              <a:t>JSON object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7655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2060847"/>
            <a:ext cx="8178140" cy="45642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525905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5663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528" y="2348880"/>
            <a:ext cx="8496944" cy="417646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525905"/>
            <a:ext cx="688199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Requesting :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localhost:3000/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/products/101</a:t>
            </a:r>
          </a:p>
        </p:txBody>
      </p:sp>
    </p:spTree>
    <p:extLst>
      <p:ext uri="{BB962C8B-B14F-4D97-AF65-F5344CB8AC3E}">
        <p14:creationId xmlns:p14="http://schemas.microsoft.com/office/powerpoint/2010/main" val="108806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528" y="2348880"/>
            <a:ext cx="8496944" cy="417646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525905"/>
            <a:ext cx="6881996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Requesting :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localhost:3000/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/products/104</a:t>
            </a:r>
          </a:p>
        </p:txBody>
      </p:sp>
    </p:spTree>
    <p:extLst>
      <p:ext uri="{BB962C8B-B14F-4D97-AF65-F5344CB8AC3E}">
        <p14:creationId xmlns:p14="http://schemas.microsoft.com/office/powerpoint/2010/main" val="148476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600" b="1" dirty="0"/>
              <a:t>Route parameters v/s query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Both, </a:t>
            </a:r>
            <a:r>
              <a:rPr lang="en-US" b="1" dirty="0">
                <a:solidFill>
                  <a:schemeClr val="accent2"/>
                </a:solidFill>
              </a:rPr>
              <a:t>query strings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2"/>
                </a:solidFill>
              </a:rPr>
              <a:t>route parameters</a:t>
            </a:r>
            <a:r>
              <a:rPr lang="en-US" dirty="0"/>
              <a:t>, carry information to the server through the </a:t>
            </a:r>
            <a:r>
              <a:rPr lang="en-US" b="1" dirty="0">
                <a:solidFill>
                  <a:srgbClr val="0070C0"/>
                </a:solidFill>
              </a:rPr>
              <a:t>URL</a:t>
            </a:r>
            <a:r>
              <a:rPr lang="en-US" dirty="0"/>
              <a:t> and thus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serve</a:t>
            </a:r>
            <a:r>
              <a:rPr lang="en-US" dirty="0"/>
              <a:t> the </a:t>
            </a:r>
            <a:r>
              <a:rPr lang="en-US" b="1" dirty="0">
                <a:solidFill>
                  <a:srgbClr val="002060"/>
                </a:solidFill>
              </a:rPr>
              <a:t>same purpose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But</a:t>
            </a:r>
            <a:r>
              <a:rPr lang="en-US" dirty="0"/>
              <a:t> they have </a:t>
            </a:r>
            <a:r>
              <a:rPr lang="en-US" b="1" dirty="0">
                <a:solidFill>
                  <a:srgbClr val="00B050"/>
                </a:solidFill>
              </a:rPr>
              <a:t>some differences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We </a:t>
            </a:r>
            <a:r>
              <a:rPr lang="en-US" b="1" dirty="0">
                <a:solidFill>
                  <a:schemeClr val="accent1"/>
                </a:solidFill>
              </a:rPr>
              <a:t>don't need to change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route path </a:t>
            </a:r>
            <a:r>
              <a:rPr lang="en-US" dirty="0"/>
              <a:t>to access </a:t>
            </a:r>
            <a:r>
              <a:rPr lang="en-US" b="1" dirty="0">
                <a:solidFill>
                  <a:schemeClr val="accent2"/>
                </a:solidFill>
              </a:rPr>
              <a:t>query strings</a:t>
            </a:r>
            <a:r>
              <a:rPr lang="en-US" dirty="0"/>
              <a:t>. But for </a:t>
            </a:r>
            <a:r>
              <a:rPr lang="en-US" b="1" dirty="0">
                <a:solidFill>
                  <a:schemeClr val="accent2"/>
                </a:solidFill>
              </a:rPr>
              <a:t>parameters</a:t>
            </a:r>
            <a:r>
              <a:rPr lang="en-US" dirty="0"/>
              <a:t>, we have to </a:t>
            </a:r>
            <a:r>
              <a:rPr lang="en-US" b="1" dirty="0">
                <a:solidFill>
                  <a:srgbClr val="C00000"/>
                </a:solidFill>
              </a:rPr>
              <a:t>add them individually </a:t>
            </a:r>
            <a:r>
              <a:rPr lang="en-US" dirty="0"/>
              <a:t>in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route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We can </a:t>
            </a:r>
            <a:r>
              <a:rPr lang="en-US" b="1" dirty="0">
                <a:solidFill>
                  <a:srgbClr val="0070C0"/>
                </a:solidFill>
              </a:rPr>
              <a:t>access</a:t>
            </a:r>
            <a:r>
              <a:rPr lang="en-US" dirty="0"/>
              <a:t> as many </a:t>
            </a:r>
            <a:r>
              <a:rPr lang="en-US" b="1" dirty="0">
                <a:solidFill>
                  <a:schemeClr val="accent2"/>
                </a:solidFill>
              </a:rPr>
              <a:t>queries </a:t>
            </a:r>
            <a:r>
              <a:rPr lang="en-US" dirty="0"/>
              <a:t>as we want in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route</a:t>
            </a:r>
            <a:r>
              <a:rPr lang="en-US" dirty="0"/>
              <a:t> very easily because we </a:t>
            </a:r>
            <a:r>
              <a:rPr lang="en-US" b="1" dirty="0">
                <a:solidFill>
                  <a:srgbClr val="C00000"/>
                </a:solidFill>
              </a:rPr>
              <a:t>don't have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2"/>
                </a:solidFill>
              </a:rPr>
              <a:t>add them </a:t>
            </a:r>
            <a:r>
              <a:rPr lang="en-US" dirty="0"/>
              <a:t>to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route path</a:t>
            </a:r>
            <a:r>
              <a:rPr lang="en-US" dirty="0"/>
              <a:t>. We just </a:t>
            </a:r>
            <a:r>
              <a:rPr lang="en-US" b="1" dirty="0">
                <a:solidFill>
                  <a:srgbClr val="00B050"/>
                </a:solidFill>
              </a:rPr>
              <a:t>add them </a:t>
            </a:r>
            <a:r>
              <a:rPr lang="en-US" dirty="0"/>
              <a:t>to the </a:t>
            </a:r>
            <a:r>
              <a:rPr lang="en-US" b="1" dirty="0">
                <a:solidFill>
                  <a:srgbClr val="0070C0"/>
                </a:solidFill>
              </a:rPr>
              <a:t>URL</a:t>
            </a:r>
            <a:r>
              <a:rPr lang="en-US" dirty="0"/>
              <a:t>. But it is </a:t>
            </a:r>
            <a:r>
              <a:rPr lang="en-US" b="1" dirty="0">
                <a:solidFill>
                  <a:srgbClr val="C00000"/>
                </a:solidFill>
              </a:rPr>
              <a:t>not the case </a:t>
            </a:r>
            <a:r>
              <a:rPr lang="en-US" dirty="0"/>
              <a:t>with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route parameters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02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Defining routing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</a:rPr>
              <a:t>As expected </a:t>
            </a:r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most commonly </a:t>
            </a:r>
            <a:r>
              <a:rPr lang="en-US" dirty="0"/>
              <a:t>used </a:t>
            </a:r>
            <a:r>
              <a:rPr lang="en-US" b="1" dirty="0">
                <a:solidFill>
                  <a:srgbClr val="C00000"/>
                </a:solidFill>
              </a:rPr>
              <a:t>names</a:t>
            </a:r>
            <a:r>
              <a:rPr lang="en-US" dirty="0"/>
              <a:t> in place of </a:t>
            </a:r>
            <a:r>
              <a:rPr lang="en-US" b="1" dirty="0">
                <a:solidFill>
                  <a:schemeClr val="accent1"/>
                </a:solidFill>
              </a:rPr>
              <a:t>METHOD</a:t>
            </a:r>
            <a:r>
              <a:rPr lang="en-US" dirty="0"/>
              <a:t> are: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get()</a:t>
            </a:r>
            <a:r>
              <a:rPr lang="en-US" dirty="0"/>
              <a:t>: To handle </a:t>
            </a:r>
            <a:r>
              <a:rPr lang="en-US" b="1" dirty="0">
                <a:solidFill>
                  <a:srgbClr val="00B050"/>
                </a:solidFill>
              </a:rPr>
              <a:t>GET requests 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post()</a:t>
            </a:r>
            <a:r>
              <a:rPr lang="en-US" dirty="0"/>
              <a:t>: To handle </a:t>
            </a:r>
            <a:r>
              <a:rPr lang="en-US" b="1" dirty="0">
                <a:solidFill>
                  <a:srgbClr val="00B050"/>
                </a:solidFill>
              </a:rPr>
              <a:t>POST requests 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put()</a:t>
            </a:r>
            <a:r>
              <a:rPr lang="en-US" dirty="0"/>
              <a:t>: To handle </a:t>
            </a:r>
            <a:r>
              <a:rPr lang="en-US" b="1" dirty="0">
                <a:solidFill>
                  <a:srgbClr val="00B050"/>
                </a:solidFill>
              </a:rPr>
              <a:t>PUT requests 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delete()</a:t>
            </a:r>
            <a:r>
              <a:rPr lang="en-US" dirty="0"/>
              <a:t>: To handle </a:t>
            </a:r>
            <a:r>
              <a:rPr lang="en-US" b="1" dirty="0">
                <a:solidFill>
                  <a:srgbClr val="00B050"/>
                </a:solidFill>
              </a:rPr>
              <a:t>DELETE requests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600" b="1" dirty="0"/>
              <a:t>Route parameters v/s query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We need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2"/>
                </a:solidFill>
              </a:rPr>
              <a:t>add</a:t>
            </a:r>
            <a:r>
              <a:rPr lang="en-US" dirty="0"/>
              <a:t> the </a:t>
            </a:r>
            <a:r>
              <a:rPr lang="en-US" b="1" dirty="0">
                <a:solidFill>
                  <a:srgbClr val="FFC000"/>
                </a:solidFill>
              </a:rPr>
              <a:t>parameter values </a:t>
            </a:r>
            <a:r>
              <a:rPr lang="en-US" dirty="0"/>
              <a:t>in a </a:t>
            </a:r>
            <a:r>
              <a:rPr lang="en-US" b="1" dirty="0">
                <a:solidFill>
                  <a:srgbClr val="00B050"/>
                </a:solidFill>
              </a:rPr>
              <a:t>specific order </a:t>
            </a:r>
            <a:r>
              <a:rPr lang="en-US" dirty="0"/>
              <a:t>to the </a:t>
            </a:r>
            <a:r>
              <a:rPr lang="en-US" b="1" dirty="0">
                <a:solidFill>
                  <a:srgbClr val="0070C0"/>
                </a:solidFill>
              </a:rPr>
              <a:t>URL</a:t>
            </a:r>
            <a:r>
              <a:rPr lang="en-US" dirty="0"/>
              <a:t> according to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route path</a:t>
            </a:r>
            <a:r>
              <a:rPr lang="en-US" dirty="0"/>
              <a:t>. But we can </a:t>
            </a:r>
            <a:r>
              <a:rPr lang="en-US" b="1" dirty="0">
                <a:solidFill>
                  <a:schemeClr val="accent1"/>
                </a:solidFill>
              </a:rPr>
              <a:t>put queries randomly</a:t>
            </a:r>
            <a:r>
              <a:rPr lang="en-US" dirty="0"/>
              <a:t>, order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doesn't matter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059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600" b="1" dirty="0"/>
              <a:t>Which to use when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As a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best practice</a:t>
            </a:r>
            <a:r>
              <a:rPr lang="en-US" dirty="0"/>
              <a:t>, it is </a:t>
            </a:r>
            <a:r>
              <a:rPr lang="en-US" b="1" dirty="0">
                <a:solidFill>
                  <a:schemeClr val="accent1"/>
                </a:solidFill>
              </a:rPr>
              <a:t>recommended</a:t>
            </a:r>
            <a:r>
              <a:rPr lang="en-US" dirty="0"/>
              <a:t> the </a:t>
            </a:r>
            <a:r>
              <a:rPr lang="en-US" b="1" dirty="0">
                <a:solidFill>
                  <a:srgbClr val="00B050"/>
                </a:solidFill>
              </a:rPr>
              <a:t>following way</a:t>
            </a:r>
            <a:r>
              <a:rPr lang="en-US" dirty="0"/>
              <a:t>: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If </a:t>
            </a:r>
            <a:r>
              <a:rPr lang="en-US" b="1" dirty="0">
                <a:solidFill>
                  <a:schemeClr val="accent2"/>
                </a:solidFill>
              </a:rPr>
              <a:t>we want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1"/>
                </a:solidFill>
              </a:rPr>
              <a:t>identify</a:t>
            </a:r>
            <a:r>
              <a:rPr lang="en-US" dirty="0"/>
              <a:t> a </a:t>
            </a:r>
            <a:r>
              <a:rPr lang="en-US" b="1" dirty="0">
                <a:solidFill>
                  <a:srgbClr val="00B050"/>
                </a:solidFill>
              </a:rPr>
              <a:t>resource</a:t>
            </a:r>
            <a:r>
              <a:rPr lang="en-US" dirty="0"/>
              <a:t>, we should use </a:t>
            </a:r>
            <a:r>
              <a:rPr lang="en-US" b="1" dirty="0">
                <a:solidFill>
                  <a:srgbClr val="0070C0"/>
                </a:solidFill>
              </a:rPr>
              <a:t>Route parameters</a:t>
            </a:r>
            <a:r>
              <a:rPr lang="en-US" dirty="0"/>
              <a:t> 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But if </a:t>
            </a:r>
            <a:r>
              <a:rPr lang="en-US" b="1" dirty="0">
                <a:solidFill>
                  <a:schemeClr val="accent2"/>
                </a:solidFill>
              </a:rPr>
              <a:t>we want </a:t>
            </a:r>
            <a:r>
              <a:rPr lang="en-US" dirty="0"/>
              <a:t>to </a:t>
            </a:r>
            <a:r>
              <a:rPr lang="en-US" b="1" dirty="0">
                <a:solidFill>
                  <a:srgbClr val="7030A0"/>
                </a:solidFill>
              </a:rPr>
              <a:t>sort</a:t>
            </a:r>
            <a:r>
              <a:rPr lang="en-US" dirty="0"/>
              <a:t> or </a:t>
            </a:r>
            <a:r>
              <a:rPr lang="en-US" b="1" dirty="0">
                <a:solidFill>
                  <a:srgbClr val="7030A0"/>
                </a:solidFill>
              </a:rPr>
              <a:t>filter items</a:t>
            </a:r>
            <a:r>
              <a:rPr lang="en-US" dirty="0"/>
              <a:t>, then we should use </a:t>
            </a:r>
            <a:r>
              <a:rPr lang="en-US" b="1" dirty="0">
                <a:solidFill>
                  <a:srgbClr val="0070C0"/>
                </a:solidFill>
              </a:rPr>
              <a:t>query parameter</a:t>
            </a:r>
            <a:r>
              <a:rPr lang="en-US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For example: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/users/123 </a:t>
            </a:r>
            <a:r>
              <a:rPr lang="en-US" dirty="0"/>
              <a:t># </a:t>
            </a:r>
            <a:r>
              <a:rPr lang="en-US" b="1" dirty="0">
                <a:solidFill>
                  <a:srgbClr val="92D050"/>
                </a:solidFill>
              </a:rPr>
              <a:t>Fetch a user who has id 123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/</a:t>
            </a:r>
            <a:r>
              <a:rPr lang="en-US" b="1" dirty="0" err="1">
                <a:solidFill>
                  <a:schemeClr val="accent1"/>
                </a:solidFill>
              </a:rPr>
              <a:t>users?occupation</a:t>
            </a:r>
            <a:r>
              <a:rPr lang="en-US" b="1" dirty="0">
                <a:solidFill>
                  <a:schemeClr val="accent1"/>
                </a:solidFill>
              </a:rPr>
              <a:t>=</a:t>
            </a:r>
            <a:r>
              <a:rPr lang="en-US" b="1" dirty="0" err="1">
                <a:solidFill>
                  <a:schemeClr val="accent1"/>
                </a:solidFill>
              </a:rPr>
              <a:t>programer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# </a:t>
            </a:r>
            <a:r>
              <a:rPr lang="en-US" b="1" dirty="0">
                <a:solidFill>
                  <a:srgbClr val="92D050"/>
                </a:solidFill>
              </a:rPr>
              <a:t>Fetch a list of </a:t>
            </a:r>
            <a:r>
              <a:rPr lang="en-US" b="1" dirty="0" err="1">
                <a:solidFill>
                  <a:srgbClr val="92D050"/>
                </a:solidFill>
              </a:rPr>
              <a:t>programers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7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 Server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FFC000"/>
                </a:solidFill>
              </a:rPr>
              <a:t>handle</a:t>
            </a:r>
            <a:r>
              <a:rPr lang="en-US" sz="2200" dirty="0"/>
              <a:t> the </a:t>
            </a:r>
            <a:r>
              <a:rPr lang="en-US" sz="2200" b="1" u="sng" dirty="0">
                <a:solidFill>
                  <a:srgbClr val="002060"/>
                </a:solidFill>
              </a:rPr>
              <a:t>GET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/>
                </a:solidFill>
              </a:rPr>
              <a:t>requests </a:t>
            </a:r>
            <a:r>
              <a:rPr lang="en-US" sz="2200" dirty="0"/>
              <a:t>for </a:t>
            </a:r>
            <a:r>
              <a:rPr lang="en-US" sz="2200" b="1" dirty="0">
                <a:solidFill>
                  <a:srgbClr val="0070C0"/>
                </a:solidFill>
              </a:rPr>
              <a:t>“/”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70C0"/>
                </a:solidFill>
              </a:rPr>
              <a:t>“/contact”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0070C0"/>
                </a:solidFill>
              </a:rPr>
              <a:t>“/about” </a:t>
            </a:r>
            <a:r>
              <a:rPr lang="en-US" sz="2200" dirty="0"/>
              <a:t>route.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208578-CDCB-9C67-2AD2-E312E5720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9305"/>
              </p:ext>
            </p:extLst>
          </p:nvPr>
        </p:nvGraphicFramePr>
        <p:xfrm>
          <a:off x="1043608" y="3418801"/>
          <a:ext cx="6624736" cy="233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269144042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1891344547"/>
                    </a:ext>
                  </a:extLst>
                </a:gridCol>
              </a:tblGrid>
              <a:tr h="583786">
                <a:tc>
                  <a:txBody>
                    <a:bodyPr/>
                    <a:lstStyle/>
                    <a:p>
                      <a:r>
                        <a:rPr lang="en-US" dirty="0"/>
                        <a:t>Route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246908"/>
                  </a:ext>
                </a:extLst>
              </a:tr>
              <a:tr h="583786">
                <a:tc>
                  <a:txBody>
                    <a:bodyPr/>
                    <a:lstStyle/>
                    <a:p>
                      <a:r>
                        <a:rPr lang="en-US" b="1" dirty="0"/>
                        <a:t>/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 from home route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69360"/>
                  </a:ext>
                </a:extLst>
              </a:tr>
              <a:tr h="583786">
                <a:tc>
                  <a:txBody>
                    <a:bodyPr/>
                    <a:lstStyle/>
                    <a:p>
                      <a:r>
                        <a:rPr lang="en-US" b="1" dirty="0"/>
                        <a:t>/contact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 from contact route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241430"/>
                  </a:ext>
                </a:extLst>
              </a:tr>
              <a:tr h="583786">
                <a:tc>
                  <a:txBody>
                    <a:bodyPr/>
                    <a:lstStyle/>
                    <a:p>
                      <a:r>
                        <a:rPr lang="en-US" b="1" dirty="0"/>
                        <a:t>/about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 from about route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8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00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2060847"/>
            <a:ext cx="8178140" cy="45642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525905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code</a:t>
            </a:r>
          </a:p>
        </p:txBody>
      </p:sp>
    </p:spTree>
    <p:extLst>
      <p:ext uri="{BB962C8B-B14F-4D97-AF65-F5344CB8AC3E}">
        <p14:creationId xmlns:p14="http://schemas.microsoft.com/office/powerpoint/2010/main" val="202540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308" y="2996952"/>
            <a:ext cx="8106132" cy="216024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525905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output</a:t>
            </a:r>
          </a:p>
        </p:txBody>
      </p:sp>
    </p:spTree>
    <p:extLst>
      <p:ext uri="{BB962C8B-B14F-4D97-AF65-F5344CB8AC3E}">
        <p14:creationId xmlns:p14="http://schemas.microsoft.com/office/powerpoint/2010/main" val="304604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308" y="2996952"/>
            <a:ext cx="8034124" cy="216024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525905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output</a:t>
            </a:r>
          </a:p>
        </p:txBody>
      </p:sp>
    </p:spTree>
    <p:extLst>
      <p:ext uri="{BB962C8B-B14F-4D97-AF65-F5344CB8AC3E}">
        <p14:creationId xmlns:p14="http://schemas.microsoft.com/office/powerpoint/2010/main" val="35102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308" y="2996952"/>
            <a:ext cx="8034124" cy="216024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EB69A-30D3-8BDE-42E7-1327D5342109}"/>
              </a:ext>
            </a:extLst>
          </p:cNvPr>
          <p:cNvSpPr txBox="1"/>
          <p:nvPr/>
        </p:nvSpPr>
        <p:spPr>
          <a:xfrm>
            <a:off x="426308" y="1525905"/>
            <a:ext cx="45720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 output</a:t>
            </a:r>
          </a:p>
        </p:txBody>
      </p:sp>
    </p:spTree>
    <p:extLst>
      <p:ext uri="{BB962C8B-B14F-4D97-AF65-F5344CB8AC3E}">
        <p14:creationId xmlns:p14="http://schemas.microsoft.com/office/powerpoint/2010/main" val="10135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4521</TotalTime>
  <Words>1437</Words>
  <Application>Microsoft Office PowerPoint</Application>
  <PresentationFormat>On-screen Show (4:3)</PresentationFormat>
  <Paragraphs>212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Bookman Old Style</vt:lpstr>
      <vt:lpstr>Calibri</vt:lpstr>
      <vt:lpstr>Century Gothic</vt:lpstr>
      <vt:lpstr>Consolas</vt:lpstr>
      <vt:lpstr>Wingdings</vt:lpstr>
      <vt:lpstr>Vapor Trail</vt:lpstr>
      <vt:lpstr>PowerPoint Presentation</vt:lpstr>
      <vt:lpstr>Today’s Agenda</vt:lpstr>
      <vt:lpstr>Defining routing methods</vt:lpstr>
      <vt:lpstr>Defining routing methods</vt:lpstr>
      <vt:lpstr>Exercise 36</vt:lpstr>
      <vt:lpstr>Solution</vt:lpstr>
      <vt:lpstr>output</vt:lpstr>
      <vt:lpstr>output</vt:lpstr>
      <vt:lpstr>output</vt:lpstr>
      <vt:lpstr>Point to remember</vt:lpstr>
      <vt:lpstr>Serving up html file</vt:lpstr>
      <vt:lpstr>The sendFile() method</vt:lpstr>
      <vt:lpstr>Exercise 37</vt:lpstr>
      <vt:lpstr>Solution</vt:lpstr>
      <vt:lpstr>output</vt:lpstr>
      <vt:lpstr>Exercise 38 ( Your first restful api)</vt:lpstr>
      <vt:lpstr>Exercise 38</vt:lpstr>
      <vt:lpstr>Solution</vt:lpstr>
      <vt:lpstr>Solution</vt:lpstr>
      <vt:lpstr>output</vt:lpstr>
      <vt:lpstr>output</vt:lpstr>
      <vt:lpstr>Question ?</vt:lpstr>
      <vt:lpstr>Question ?</vt:lpstr>
      <vt:lpstr>Route parameters</vt:lpstr>
      <vt:lpstr>Route parameters</vt:lpstr>
      <vt:lpstr>How to create route parameters ?</vt:lpstr>
      <vt:lpstr>How to create route parameters ?</vt:lpstr>
      <vt:lpstr>Exercise 39</vt:lpstr>
      <vt:lpstr>Solution</vt:lpstr>
      <vt:lpstr>output</vt:lpstr>
      <vt:lpstr>output</vt:lpstr>
      <vt:lpstr>Query string</vt:lpstr>
      <vt:lpstr>Query string</vt:lpstr>
      <vt:lpstr>How to obtain query parameters?</vt:lpstr>
      <vt:lpstr>Exercise 40</vt:lpstr>
      <vt:lpstr>Solution</vt:lpstr>
      <vt:lpstr>output</vt:lpstr>
      <vt:lpstr>output</vt:lpstr>
      <vt:lpstr>Route parameters v/s query string</vt:lpstr>
      <vt:lpstr>Route parameters v/s query string</vt:lpstr>
      <vt:lpstr>Which to use when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272</cp:revision>
  <dcterms:created xsi:type="dcterms:W3CDTF">2015-12-21T13:46:00Z</dcterms:created>
  <dcterms:modified xsi:type="dcterms:W3CDTF">2023-06-21T11:20:38Z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