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14"/>
  </p:notesMasterIdLst>
  <p:sldIdLst>
    <p:sldId id="256" r:id="rId2"/>
    <p:sldId id="301" r:id="rId3"/>
    <p:sldId id="1148" r:id="rId4"/>
    <p:sldId id="1222" r:id="rId5"/>
    <p:sldId id="1215" r:id="rId6"/>
    <p:sldId id="1216" r:id="rId7"/>
    <p:sldId id="1149" r:id="rId8"/>
    <p:sldId id="1217" r:id="rId9"/>
    <p:sldId id="1218" r:id="rId10"/>
    <p:sldId id="1219" r:id="rId11"/>
    <p:sldId id="1220" r:id="rId12"/>
    <p:sldId id="122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F5466D0-2B95-4362-9F5E-B03BAB012D70}"/>
    <pc:docChg chg="custSel addSld modSld">
      <pc:chgData name="Sharma Computer Academy" userId="08476b32c11f4418" providerId="LiveId" clId="{CF5466D0-2B95-4362-9F5E-B03BAB012D70}" dt="2023-06-29T07:12:17.155" v="232" actId="20577"/>
      <pc:docMkLst>
        <pc:docMk/>
      </pc:docMkLst>
      <pc:sldChg chg="modSp modAnim">
        <pc:chgData name="Sharma Computer Academy" userId="08476b32c11f4418" providerId="LiveId" clId="{CF5466D0-2B95-4362-9F5E-B03BAB012D70}" dt="2023-06-29T07:12:17.155" v="232" actId="20577"/>
        <pc:sldMkLst>
          <pc:docMk/>
          <pc:sldMk cId="0" sldId="301"/>
        </pc:sldMkLst>
        <pc:spChg chg="mod">
          <ac:chgData name="Sharma Computer Academy" userId="08476b32c11f4418" providerId="LiveId" clId="{CF5466D0-2B95-4362-9F5E-B03BAB012D70}" dt="2023-06-29T07:12:17.155" v="232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CF5466D0-2B95-4362-9F5E-B03BAB012D70}" dt="2023-06-29T07:10:49.986" v="153" actId="20577"/>
        <pc:sldMkLst>
          <pc:docMk/>
          <pc:sldMk cId="1863342271" sldId="1148"/>
        </pc:sldMkLst>
        <pc:spChg chg="mod">
          <ac:chgData name="Sharma Computer Academy" userId="08476b32c11f4418" providerId="LiveId" clId="{CF5466D0-2B95-4362-9F5E-B03BAB012D70}" dt="2023-06-29T07:09:36.327" v="74" actId="20577"/>
          <ac:spMkLst>
            <pc:docMk/>
            <pc:sldMk cId="1863342271" sldId="1148"/>
            <ac:spMk id="2" creationId="{00000000-0000-0000-0000-000000000000}"/>
          </ac:spMkLst>
        </pc:spChg>
        <pc:spChg chg="mod">
          <ac:chgData name="Sharma Computer Academy" userId="08476b32c11f4418" providerId="LiveId" clId="{CF5466D0-2B95-4362-9F5E-B03BAB012D70}" dt="2023-06-29T07:10:49.986" v="153" actId="20577"/>
          <ac:spMkLst>
            <pc:docMk/>
            <pc:sldMk cId="1863342271" sldId="114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CF5466D0-2B95-4362-9F5E-B03BAB012D70}" dt="2023-06-29T07:11:42.710" v="218" actId="113"/>
        <pc:sldMkLst>
          <pc:docMk/>
          <pc:sldMk cId="4293426723" sldId="1222"/>
        </pc:sldMkLst>
        <pc:spChg chg="mod">
          <ac:chgData name="Sharma Computer Academy" userId="08476b32c11f4418" providerId="LiveId" clId="{CF5466D0-2B95-4362-9F5E-B03BAB012D70}" dt="2023-06-29T07:11:42.710" v="218" actId="113"/>
          <ac:spMkLst>
            <pc:docMk/>
            <pc:sldMk cId="4293426723" sldId="122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home.html </a:t>
            </a:r>
            <a:r>
              <a:rPr lang="en-US" sz="2700" b="1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A7FF8-F78C-68C5-84BA-772E08AA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1702146"/>
            <a:ext cx="7920880" cy="45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1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app.js </a:t>
            </a:r>
            <a:r>
              <a:rPr lang="en-US" sz="2700" b="1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A7FF8-F78C-68C5-84BA-772E08AA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1702146"/>
            <a:ext cx="7848872" cy="45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A7FF8-F78C-68C5-84BA-772E08AA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702146"/>
            <a:ext cx="7776864" cy="46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What Are Static Files?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How To Serve Static Files ?</a:t>
            </a:r>
            <a:endParaRPr lang="en-US" sz="20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Using </a:t>
            </a:r>
            <a:r>
              <a:rPr lang="en-US" b="1" dirty="0" err="1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express.static</a:t>
            </a: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()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Example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are static files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Static files/resource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chemeClr val="accent1"/>
                </a:solidFill>
              </a:rPr>
              <a:t>files</a:t>
            </a:r>
            <a:r>
              <a:rPr lang="en-US" sz="2200" dirty="0"/>
              <a:t> whose </a:t>
            </a:r>
            <a:r>
              <a:rPr lang="en-US" sz="2200" b="1" dirty="0">
                <a:solidFill>
                  <a:srgbClr val="92D050"/>
                </a:solidFill>
              </a:rPr>
              <a:t>content</a:t>
            </a:r>
            <a:r>
              <a:rPr lang="en-US" sz="2200" dirty="0"/>
              <a:t> remains </a:t>
            </a:r>
            <a:r>
              <a:rPr lang="en-US" sz="2200" b="1" dirty="0">
                <a:solidFill>
                  <a:schemeClr val="accent2"/>
                </a:solidFill>
              </a:rPr>
              <a:t>same</a:t>
            </a:r>
            <a:r>
              <a:rPr lang="en-US" sz="2200" dirty="0"/>
              <a:t> </a:t>
            </a:r>
            <a:r>
              <a:rPr lang="en-US" sz="2200" dirty="0" err="1"/>
              <a:t>i.e</a:t>
            </a:r>
            <a:r>
              <a:rPr lang="en-US" sz="2200" dirty="0"/>
              <a:t> it </a:t>
            </a:r>
            <a:r>
              <a:rPr lang="en-US" sz="2200" b="1" dirty="0">
                <a:solidFill>
                  <a:srgbClr val="002060"/>
                </a:solidFill>
              </a:rPr>
              <a:t>never changes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In short </a:t>
            </a:r>
            <a:r>
              <a:rPr lang="en-US" sz="2200" dirty="0"/>
              <a:t>they are  </a:t>
            </a:r>
            <a:r>
              <a:rPr lang="en-US" sz="2200" b="1" dirty="0">
                <a:solidFill>
                  <a:schemeClr val="accent1"/>
                </a:solidFill>
              </a:rPr>
              <a:t>files</a:t>
            </a:r>
            <a:r>
              <a:rPr lang="en-US" sz="2200" dirty="0"/>
              <a:t> of type </a:t>
            </a:r>
            <a:r>
              <a:rPr lang="en-US" sz="2200" b="1" dirty="0">
                <a:solidFill>
                  <a:srgbClr val="002060"/>
                </a:solidFill>
              </a:rPr>
              <a:t>HTML</a:t>
            </a:r>
            <a:r>
              <a:rPr lang="en-US" sz="2200" dirty="0"/>
              <a:t>,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B050"/>
                </a:solidFill>
              </a:rPr>
              <a:t>CSS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/>
                </a:solidFill>
              </a:rPr>
              <a:t>images</a:t>
            </a:r>
            <a:r>
              <a:rPr lang="en-US" sz="2200" dirty="0"/>
              <a:t>, and many more.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33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serve static files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It is </a:t>
            </a:r>
            <a:r>
              <a:rPr lang="en-US" sz="2200" b="1" dirty="0">
                <a:solidFill>
                  <a:schemeClr val="accent3"/>
                </a:solidFill>
              </a:rPr>
              <a:t>very easy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0070C0"/>
                </a:solidFill>
              </a:rPr>
              <a:t>serve static files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chemeClr val="accent2"/>
                </a:solidFill>
              </a:rPr>
              <a:t>Express</a:t>
            </a:r>
            <a:r>
              <a:rPr lang="en-US" sz="22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This is </a:t>
            </a:r>
            <a:r>
              <a:rPr lang="en-US" sz="2200" dirty="0"/>
              <a:t>because </a:t>
            </a:r>
            <a:r>
              <a:rPr lang="en-US" sz="2200" b="1" dirty="0">
                <a:solidFill>
                  <a:schemeClr val="accent2"/>
                </a:solidFill>
              </a:rPr>
              <a:t>Express</a:t>
            </a:r>
            <a:r>
              <a:rPr lang="en-US" sz="2200" dirty="0"/>
              <a:t> provides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built-in middleware </a:t>
            </a:r>
            <a:r>
              <a:rPr lang="en-US" sz="2200" dirty="0"/>
              <a:t>for this </a:t>
            </a:r>
            <a:r>
              <a:rPr lang="en-US" sz="2200" b="1" dirty="0">
                <a:solidFill>
                  <a:srgbClr val="FFC000"/>
                </a:solidFill>
              </a:rPr>
              <a:t>purpose</a:t>
            </a:r>
            <a:r>
              <a:rPr lang="en-US" sz="2200" dirty="0"/>
              <a:t> and it is called </a:t>
            </a:r>
            <a:r>
              <a:rPr lang="en-US" sz="2200" b="1" dirty="0" err="1">
                <a:solidFill>
                  <a:srgbClr val="C00000"/>
                </a:solidFill>
              </a:rPr>
              <a:t>express.static</a:t>
            </a:r>
            <a:r>
              <a:rPr lang="en-US" sz="2200" b="1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9342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serve static files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Using </a:t>
            </a:r>
            <a:r>
              <a:rPr lang="en-US" sz="2200" b="1" dirty="0" err="1">
                <a:solidFill>
                  <a:srgbClr val="C00000"/>
                </a:solidFill>
              </a:rPr>
              <a:t>express.static</a:t>
            </a:r>
            <a:r>
              <a:rPr lang="en-US" sz="2200" b="1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method, we can </a:t>
            </a:r>
            <a:r>
              <a:rPr lang="en-US" sz="2200" b="1" dirty="0">
                <a:solidFill>
                  <a:srgbClr val="0070C0"/>
                </a:solidFill>
              </a:rPr>
              <a:t>serve static resources </a:t>
            </a:r>
            <a:r>
              <a:rPr lang="en-US" sz="2200" dirty="0"/>
              <a:t>directly by </a:t>
            </a:r>
            <a:r>
              <a:rPr lang="en-US" sz="2200" b="1" dirty="0">
                <a:solidFill>
                  <a:srgbClr val="00B050"/>
                </a:solidFill>
              </a:rPr>
              <a:t>specifying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folder name </a:t>
            </a:r>
            <a:r>
              <a:rPr lang="en-US" sz="2200" dirty="0"/>
              <a:t>where we have stored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our static resources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6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express.static</a:t>
            </a:r>
            <a:r>
              <a:rPr lang="en-US" sz="2000" b="1" dirty="0">
                <a:solidFill>
                  <a:srgbClr val="C00000"/>
                </a:solidFill>
              </a:rPr>
              <a:t>(root, [options])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Explanation: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Here,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root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rgbClr val="00B050"/>
                </a:solidFill>
              </a:rPr>
              <a:t>root directory </a:t>
            </a:r>
            <a:r>
              <a:rPr lang="en-US" sz="2000" dirty="0"/>
              <a:t>from which the </a:t>
            </a:r>
            <a:r>
              <a:rPr lang="en-US" sz="2000" b="1" dirty="0">
                <a:solidFill>
                  <a:srgbClr val="0070C0"/>
                </a:solidFill>
              </a:rPr>
              <a:t>static assets </a:t>
            </a:r>
            <a:r>
              <a:rPr lang="en-US" sz="2000" dirty="0"/>
              <a:t>will be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served</a:t>
            </a:r>
            <a:r>
              <a:rPr lang="en-US" sz="2000" dirty="0"/>
              <a:t>. 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This</a:t>
            </a:r>
            <a:r>
              <a:rPr lang="en-US" sz="2000" dirty="0"/>
              <a:t> is a </a:t>
            </a:r>
            <a:r>
              <a:rPr lang="en-US" sz="2000" b="1" dirty="0">
                <a:solidFill>
                  <a:schemeClr val="accent3"/>
                </a:solidFill>
              </a:rPr>
              <a:t>required</a:t>
            </a:r>
            <a:r>
              <a:rPr lang="en-US" sz="2000" dirty="0"/>
              <a:t> parameter. 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options</a:t>
            </a:r>
            <a:r>
              <a:rPr lang="en-US" sz="2000" dirty="0"/>
              <a:t> parameter is an </a:t>
            </a:r>
            <a:r>
              <a:rPr lang="en-US" sz="2000" b="1" dirty="0">
                <a:solidFill>
                  <a:srgbClr val="C00000"/>
                </a:solidFill>
              </a:rPr>
              <a:t>optional object </a:t>
            </a:r>
            <a:r>
              <a:rPr lang="en-US" sz="2000" dirty="0"/>
              <a:t>that can be used to </a:t>
            </a:r>
            <a:r>
              <a:rPr lang="en-US" sz="2000" b="1" dirty="0">
                <a:solidFill>
                  <a:srgbClr val="00B050"/>
                </a:solidFill>
              </a:rPr>
              <a:t>configure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FFC000"/>
                </a:solidFill>
              </a:rPr>
              <a:t>behavior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7030A0"/>
                </a:solidFill>
              </a:rPr>
              <a:t>middleware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35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Create</a:t>
            </a:r>
            <a:r>
              <a:rPr lang="en-US" sz="2200" dirty="0"/>
              <a:t> the following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folder structure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A7FF8-F78C-68C5-84BA-772E08AA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5696" y="2708920"/>
            <a:ext cx="5688631" cy="36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bucky.jpg </a:t>
            </a:r>
            <a:r>
              <a:rPr lang="en-US" sz="2700" b="1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A7FF8-F78C-68C5-84BA-772E08AA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1772815"/>
            <a:ext cx="7272808" cy="38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8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mystyles.css </a:t>
            </a:r>
            <a:r>
              <a:rPr lang="en-US" sz="2700" b="1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A7FF8-F78C-68C5-84BA-772E08AAE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740" y="1772815"/>
            <a:ext cx="5942511" cy="38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4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5953</TotalTime>
  <Words>224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are static files ?</vt:lpstr>
      <vt:lpstr>How to serve static files ?</vt:lpstr>
      <vt:lpstr>How to serve static files ?</vt:lpstr>
      <vt:lpstr>Syntax</vt:lpstr>
      <vt:lpstr>Example</vt:lpstr>
      <vt:lpstr>The bucky.jpg file</vt:lpstr>
      <vt:lpstr>The mystyles.css file</vt:lpstr>
      <vt:lpstr>The home.html file</vt:lpstr>
      <vt:lpstr>The app.js file</vt:lpstr>
      <vt:lpstr>The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279</cp:revision>
  <dcterms:created xsi:type="dcterms:W3CDTF">2015-12-21T13:46:00Z</dcterms:created>
  <dcterms:modified xsi:type="dcterms:W3CDTF">2023-06-29T07:12:19Z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