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42"/>
  </p:notesMasterIdLst>
  <p:sldIdLst>
    <p:sldId id="256" r:id="rId2"/>
    <p:sldId id="301" r:id="rId3"/>
    <p:sldId id="1362" r:id="rId4"/>
    <p:sldId id="1428" r:id="rId5"/>
    <p:sldId id="1429" r:id="rId6"/>
    <p:sldId id="1430" r:id="rId7"/>
    <p:sldId id="1431" r:id="rId8"/>
    <p:sldId id="1433" r:id="rId9"/>
    <p:sldId id="1436" r:id="rId10"/>
    <p:sldId id="1437" r:id="rId11"/>
    <p:sldId id="1438" r:id="rId12"/>
    <p:sldId id="1439" r:id="rId13"/>
    <p:sldId id="1440" r:id="rId14"/>
    <p:sldId id="1441" r:id="rId15"/>
    <p:sldId id="1442" r:id="rId16"/>
    <p:sldId id="1434" r:id="rId17"/>
    <p:sldId id="1443" r:id="rId18"/>
    <p:sldId id="1444" r:id="rId19"/>
    <p:sldId id="1445" r:id="rId20"/>
    <p:sldId id="1446" r:id="rId21"/>
    <p:sldId id="1447" r:id="rId22"/>
    <p:sldId id="1448" r:id="rId23"/>
    <p:sldId id="1450" r:id="rId24"/>
    <p:sldId id="1451" r:id="rId25"/>
    <p:sldId id="1466" r:id="rId26"/>
    <p:sldId id="1449" r:id="rId27"/>
    <p:sldId id="1452" r:id="rId28"/>
    <p:sldId id="1453" r:id="rId29"/>
    <p:sldId id="1454" r:id="rId30"/>
    <p:sldId id="1432" r:id="rId31"/>
    <p:sldId id="1455" r:id="rId32"/>
    <p:sldId id="1457" r:id="rId33"/>
    <p:sldId id="1459" r:id="rId34"/>
    <p:sldId id="1388" r:id="rId35"/>
    <p:sldId id="1458" r:id="rId36"/>
    <p:sldId id="1460" r:id="rId37"/>
    <p:sldId id="1461" r:id="rId38"/>
    <p:sldId id="1456" r:id="rId39"/>
    <p:sldId id="1465" r:id="rId40"/>
    <p:sldId id="1462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1CC3309-CD93-4FEA-A575-18ECD99C8879}"/>
    <pc:docChg chg="custSel addSld modSld">
      <pc:chgData name="Sharma Computer Academy" userId="08476b32c11f4418" providerId="LiveId" clId="{C1CC3309-CD93-4FEA-A575-18ECD99C8879}" dt="2023-07-19T17:17:03.404" v="120"/>
      <pc:docMkLst>
        <pc:docMk/>
      </pc:docMkLst>
      <pc:sldChg chg="modSp mod">
        <pc:chgData name="Sharma Computer Academy" userId="08476b32c11f4418" providerId="LiveId" clId="{C1CC3309-CD93-4FEA-A575-18ECD99C8879}" dt="2023-07-15T08:07:52.544" v="1" actId="20577"/>
        <pc:sldMkLst>
          <pc:docMk/>
          <pc:sldMk cId="0" sldId="256"/>
        </pc:sldMkLst>
        <pc:spChg chg="mod">
          <ac:chgData name="Sharma Computer Academy" userId="08476b32c11f4418" providerId="LiveId" clId="{C1CC3309-CD93-4FEA-A575-18ECD99C8879}" dt="2023-07-15T08:07:52.544" v="1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">
        <pc:chgData name="Sharma Computer Academy" userId="08476b32c11f4418" providerId="LiveId" clId="{C1CC3309-CD93-4FEA-A575-18ECD99C8879}" dt="2023-07-15T08:12:07.045" v="19" actId="20577"/>
        <pc:sldMkLst>
          <pc:docMk/>
          <pc:sldMk cId="0" sldId="301"/>
        </pc:sldMkLst>
        <pc:spChg chg="mod">
          <ac:chgData name="Sharma Computer Academy" userId="08476b32c11f4418" providerId="LiveId" clId="{C1CC3309-CD93-4FEA-A575-18ECD99C8879}" dt="2023-07-15T08:12:07.045" v="19" actId="20577"/>
          <ac:spMkLst>
            <pc:docMk/>
            <pc:sldMk cId="0" sldId="3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C1CC3309-CD93-4FEA-A575-18ECD99C8879}" dt="2023-07-15T08:12:18.254" v="48" actId="20577"/>
        <pc:sldMkLst>
          <pc:docMk/>
          <pc:sldMk cId="2740318397" sldId="1362"/>
        </pc:sldMkLst>
        <pc:spChg chg="mod">
          <ac:chgData name="Sharma Computer Academy" userId="08476b32c11f4418" providerId="LiveId" clId="{C1CC3309-CD93-4FEA-A575-18ECD99C8879}" dt="2023-07-15T08:12:18.254" v="48" actId="20577"/>
          <ac:spMkLst>
            <pc:docMk/>
            <pc:sldMk cId="2740318397" sldId="1362"/>
            <ac:spMk id="2" creationId="{00000000-0000-0000-0000-000000000000}"/>
          </ac:spMkLst>
        </pc:spChg>
      </pc:sldChg>
      <pc:sldChg chg="modSp">
        <pc:chgData name="Sharma Computer Academy" userId="08476b32c11f4418" providerId="LiveId" clId="{C1CC3309-CD93-4FEA-A575-18ECD99C8879}" dt="2023-07-19T07:58:47.994" v="119" actId="20577"/>
        <pc:sldMkLst>
          <pc:docMk/>
          <pc:sldMk cId="2353068366" sldId="1444"/>
        </pc:sldMkLst>
        <pc:spChg chg="mod">
          <ac:chgData name="Sharma Computer Academy" userId="08476b32c11f4418" providerId="LiveId" clId="{C1CC3309-CD93-4FEA-A575-18ECD99C8879}" dt="2023-07-19T07:58:47.994" v="119" actId="20577"/>
          <ac:spMkLst>
            <pc:docMk/>
            <pc:sldMk cId="2353068366" sldId="1444"/>
            <ac:spMk id="6" creationId="{CC91EA4B-E9A3-8BC7-B0AA-B7EF56AC2816}"/>
          </ac:spMkLst>
        </pc:spChg>
      </pc:sldChg>
      <pc:sldChg chg="modAnim">
        <pc:chgData name="Sharma Computer Academy" userId="08476b32c11f4418" providerId="LiveId" clId="{C1CC3309-CD93-4FEA-A575-18ECD99C8879}" dt="2023-07-19T17:17:03.404" v="120"/>
        <pc:sldMkLst>
          <pc:docMk/>
          <pc:sldMk cId="3774873059" sldId="1448"/>
        </pc:sldMkLst>
      </pc:sldChg>
      <pc:sldChg chg="addSp modSp add mod modAnim">
        <pc:chgData name="Sharma Computer Academy" userId="08476b32c11f4418" providerId="LiveId" clId="{C1CC3309-CD93-4FEA-A575-18ECD99C8879}" dt="2023-07-17T06:44:18.707" v="118" actId="113"/>
        <pc:sldMkLst>
          <pc:docMk/>
          <pc:sldMk cId="1491703041" sldId="1466"/>
        </pc:sldMkLst>
        <pc:spChg chg="mod">
          <ac:chgData name="Sharma Computer Academy" userId="08476b32c11f4418" providerId="LiveId" clId="{C1CC3309-CD93-4FEA-A575-18ECD99C8879}" dt="2023-07-17T06:43:16.702" v="81" actId="20577"/>
          <ac:spMkLst>
            <pc:docMk/>
            <pc:sldMk cId="1491703041" sldId="1466"/>
            <ac:spMk id="2" creationId="{00000000-0000-0000-0000-000000000000}"/>
          </ac:spMkLst>
        </pc:spChg>
        <pc:spChg chg="mod">
          <ac:chgData name="Sharma Computer Academy" userId="08476b32c11f4418" providerId="LiveId" clId="{C1CC3309-CD93-4FEA-A575-18ECD99C8879}" dt="2023-07-17T06:44:18.707" v="118" actId="113"/>
          <ac:spMkLst>
            <pc:docMk/>
            <pc:sldMk cId="1491703041" sldId="1466"/>
            <ac:spMk id="3" creationId="{00000000-0000-0000-0000-000000000000}"/>
          </ac:spMkLst>
        </pc:spChg>
        <pc:spChg chg="add">
          <ac:chgData name="Sharma Computer Academy" userId="08476b32c11f4418" providerId="LiveId" clId="{C1CC3309-CD93-4FEA-A575-18ECD99C8879}" dt="2023-07-17T06:43:21.385" v="82"/>
          <ac:spMkLst>
            <pc:docMk/>
            <pc:sldMk cId="1491703041" sldId="1466"/>
            <ac:spMk id="4" creationId="{66431A87-A735-81A7-414C-4A32042C5D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Creating multiple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also </a:t>
            </a:r>
            <a:r>
              <a:rPr lang="en-US" sz="2200" dirty="0"/>
              <a:t>can </a:t>
            </a:r>
            <a:r>
              <a:rPr lang="en-US" sz="2200" b="1" dirty="0">
                <a:solidFill>
                  <a:srgbClr val="0070C0"/>
                </a:solidFill>
              </a:rPr>
              <a:t>create</a:t>
            </a:r>
            <a:r>
              <a:rPr lang="en-US" sz="2200" dirty="0"/>
              <a:t> more than one </a:t>
            </a:r>
            <a:r>
              <a:rPr lang="en-US" sz="2200" b="1" dirty="0">
                <a:solidFill>
                  <a:srgbClr val="002060"/>
                </a:solidFill>
              </a:rPr>
              <a:t>collection</a:t>
            </a:r>
            <a:r>
              <a:rPr lang="en-US" sz="2200" dirty="0"/>
              <a:t> in a </a:t>
            </a:r>
            <a:r>
              <a:rPr lang="en-US" sz="2200" b="1" dirty="0">
                <a:solidFill>
                  <a:srgbClr val="C00000"/>
                </a:solidFill>
              </a:rPr>
              <a:t>single database</a:t>
            </a:r>
            <a:r>
              <a:rPr lang="en-US" sz="2200" dirty="0"/>
              <a:t> as </a:t>
            </a:r>
            <a:r>
              <a:rPr lang="en-US" sz="2200" b="1" dirty="0">
                <a:solidFill>
                  <a:srgbClr val="7030A0"/>
                </a:solidFill>
              </a:rPr>
              <a:t>shown below</a:t>
            </a:r>
            <a:r>
              <a:rPr lang="en-US" sz="2200" dirty="0"/>
              <a:t>:</a:t>
            </a: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A7E5F-AA43-4FC9-28EC-1A021D67C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3140968"/>
            <a:ext cx="734481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6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Listing all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use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show collections </a:t>
            </a:r>
            <a:r>
              <a:rPr lang="en-US" sz="2200" dirty="0"/>
              <a:t>command to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list all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collections</a:t>
            </a:r>
            <a:r>
              <a:rPr lang="en-US" sz="2200" dirty="0"/>
              <a:t> in a </a:t>
            </a:r>
            <a:r>
              <a:rPr lang="en-US" sz="2200" b="1" dirty="0">
                <a:solidFill>
                  <a:srgbClr val="C00000"/>
                </a:solidFill>
              </a:rPr>
              <a:t>database</a:t>
            </a:r>
            <a:r>
              <a:rPr lang="en-US" sz="2200" dirty="0"/>
              <a:t>.</a:t>
            </a: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A7E5F-AA43-4FC9-28EC-1A021D67C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924944"/>
            <a:ext cx="7167131" cy="154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5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deleting 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7030A0"/>
                </a:solidFill>
              </a:rPr>
              <a:t>collection</a:t>
            </a:r>
            <a:r>
              <a:rPr lang="en-US" sz="2200" dirty="0"/>
              <a:t> we use the method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db.&lt;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</a:rPr>
              <a:t>collection_name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&gt;.drop()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dirty="0"/>
              <a:t>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returns</a:t>
            </a:r>
            <a:r>
              <a:rPr lang="en-US" sz="2200" dirty="0"/>
              <a:t> a </a:t>
            </a:r>
            <a:r>
              <a:rPr lang="en-US" sz="2200" b="1" dirty="0" err="1">
                <a:solidFill>
                  <a:srgbClr val="0070C0"/>
                </a:solidFill>
              </a:rPr>
              <a:t>boolean</a:t>
            </a:r>
            <a:r>
              <a:rPr lang="en-US" sz="2200" dirty="0"/>
              <a:t> value of </a:t>
            </a:r>
            <a:r>
              <a:rPr lang="en-US" sz="2200" b="1" dirty="0">
                <a:solidFill>
                  <a:srgbClr val="00B050"/>
                </a:solidFill>
              </a:rPr>
              <a:t>true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002060"/>
                </a:solidFill>
              </a:rPr>
              <a:t>false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C00000"/>
                </a:solidFill>
              </a:rPr>
              <a:t>indicate </a:t>
            </a:r>
            <a:r>
              <a:rPr lang="en-US" sz="2200" dirty="0"/>
              <a:t>whether </a:t>
            </a:r>
            <a:r>
              <a:rPr lang="en-US" sz="2200" b="1" dirty="0">
                <a:solidFill>
                  <a:srgbClr val="002060"/>
                </a:solidFill>
              </a:rPr>
              <a:t>collection</a:t>
            </a:r>
            <a:r>
              <a:rPr lang="en-US" sz="2200" dirty="0"/>
              <a:t> was </a:t>
            </a:r>
            <a:r>
              <a:rPr lang="en-US" sz="2200" b="1" dirty="0">
                <a:solidFill>
                  <a:schemeClr val="accent1"/>
                </a:solidFill>
              </a:rPr>
              <a:t>dropped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not</a:t>
            </a:r>
            <a:r>
              <a:rPr lang="en-US" sz="2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A7E5F-AA43-4FC9-28EC-1A021D67C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3518283"/>
            <a:ext cx="7344816" cy="8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8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verifying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We can </a:t>
            </a:r>
            <a:r>
              <a:rPr lang="en-US" sz="2200" b="1" dirty="0">
                <a:solidFill>
                  <a:srgbClr val="92D050"/>
                </a:solidFill>
              </a:rPr>
              <a:t>verify</a:t>
            </a:r>
            <a:r>
              <a:rPr lang="en-US" sz="2200" dirty="0"/>
              <a:t> whether the “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projects</a:t>
            </a:r>
            <a:r>
              <a:rPr lang="en-US" sz="2200" dirty="0"/>
              <a:t>” </a:t>
            </a:r>
            <a:r>
              <a:rPr lang="en-US" sz="2200" b="1" dirty="0">
                <a:solidFill>
                  <a:srgbClr val="7030A0"/>
                </a:solidFill>
              </a:rPr>
              <a:t>collection</a:t>
            </a:r>
            <a:r>
              <a:rPr lang="en-US" sz="2200" dirty="0"/>
              <a:t> was </a:t>
            </a:r>
            <a:r>
              <a:rPr lang="en-US" sz="2200" b="1" dirty="0">
                <a:solidFill>
                  <a:srgbClr val="00B050"/>
                </a:solidFill>
              </a:rPr>
              <a:t>dropped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chemeClr val="accent1"/>
                </a:solidFill>
              </a:rPr>
              <a:t>not</a:t>
            </a:r>
            <a:r>
              <a:rPr lang="en-US" sz="2200" dirty="0"/>
              <a:t> by </a:t>
            </a:r>
            <a:r>
              <a:rPr lang="en-US" sz="2200" b="1" dirty="0">
                <a:solidFill>
                  <a:srgbClr val="0070C0"/>
                </a:solidFill>
              </a:rPr>
              <a:t>listing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all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7030A0"/>
                </a:solidFill>
              </a:rPr>
              <a:t>collections: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A7E5F-AA43-4FC9-28EC-1A021D67C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3377487"/>
            <a:ext cx="7167131" cy="12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Crud operations in </a:t>
            </a:r>
            <a:r>
              <a:rPr lang="en-US" sz="2700" b="1" dirty="0" err="1"/>
              <a:t>mongodb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CRUD operations </a:t>
            </a:r>
            <a:r>
              <a:rPr lang="en-US" sz="2200" dirty="0"/>
              <a:t>refer to the basic </a:t>
            </a:r>
            <a:r>
              <a:rPr lang="en-US" sz="2200" b="1" dirty="0">
                <a:solidFill>
                  <a:srgbClr val="0070C0"/>
                </a:solidFill>
              </a:rPr>
              <a:t>Insert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70C0"/>
                </a:solidFill>
              </a:rPr>
              <a:t>Read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70C0"/>
                </a:solidFill>
              </a:rPr>
              <a:t>Update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70C0"/>
                </a:solidFill>
              </a:rPr>
              <a:t>Delete</a:t>
            </a:r>
            <a:r>
              <a:rPr lang="en-US" sz="2200" dirty="0"/>
              <a:t> operations.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We already know </a:t>
            </a:r>
            <a:r>
              <a:rPr lang="en-US" sz="2200" dirty="0"/>
              <a:t>how to </a:t>
            </a:r>
            <a:r>
              <a:rPr lang="en-US" sz="2200" b="1" dirty="0">
                <a:solidFill>
                  <a:srgbClr val="92D050"/>
                </a:solidFill>
              </a:rPr>
              <a:t>create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C00000"/>
                </a:solidFill>
              </a:rPr>
              <a:t>database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7030A0"/>
                </a:solidFill>
              </a:rPr>
              <a:t>collection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Now </a:t>
            </a:r>
            <a:r>
              <a:rPr lang="en-US" sz="2200" b="1" dirty="0">
                <a:solidFill>
                  <a:schemeClr val="accent2"/>
                </a:solidFill>
              </a:rPr>
              <a:t>let’s discuss </a:t>
            </a:r>
            <a:r>
              <a:rPr lang="en-US" sz="2200" dirty="0"/>
              <a:t>how to perform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CRUD operations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595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Inserting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provides the </a:t>
            </a:r>
            <a:r>
              <a:rPr lang="en-US" sz="2200" b="1" dirty="0">
                <a:solidFill>
                  <a:schemeClr val="accent1"/>
                </a:solidFill>
              </a:rPr>
              <a:t>following methods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002060"/>
                </a:solidFill>
              </a:rPr>
              <a:t>insert documents</a:t>
            </a:r>
            <a:r>
              <a:rPr lang="en-US" sz="2200" dirty="0"/>
              <a:t> into a </a:t>
            </a:r>
            <a:r>
              <a:rPr lang="en-US" sz="2200" b="1" dirty="0">
                <a:solidFill>
                  <a:srgbClr val="7030A0"/>
                </a:solidFill>
              </a:rPr>
              <a:t>collection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chemeClr val="accent1"/>
                </a:solidFill>
              </a:rPr>
              <a:t>insertOne</a:t>
            </a:r>
            <a:r>
              <a:rPr lang="en-US" sz="2000" b="1" dirty="0">
                <a:solidFill>
                  <a:schemeClr val="accent1"/>
                </a:solidFill>
              </a:rPr>
              <a:t>() </a:t>
            </a:r>
            <a:r>
              <a:rPr lang="en-US" sz="2000" dirty="0"/>
              <a:t>- Inserts a </a:t>
            </a:r>
            <a:r>
              <a:rPr lang="en-US" sz="2000" b="1" dirty="0">
                <a:solidFill>
                  <a:srgbClr val="0070C0"/>
                </a:solidFill>
              </a:rPr>
              <a:t>single document </a:t>
            </a:r>
            <a:r>
              <a:rPr lang="en-US" sz="2000" dirty="0"/>
              <a:t>into a </a:t>
            </a:r>
            <a:r>
              <a:rPr lang="en-US" sz="2000" b="1" dirty="0">
                <a:solidFill>
                  <a:srgbClr val="7030A0"/>
                </a:solidFill>
              </a:rPr>
              <a:t>collection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chemeClr val="accent1"/>
                </a:solidFill>
              </a:rPr>
              <a:t>insertMany</a:t>
            </a:r>
            <a:r>
              <a:rPr lang="en-US" sz="2000" b="1" dirty="0">
                <a:solidFill>
                  <a:schemeClr val="accent1"/>
                </a:solidFill>
              </a:rPr>
              <a:t>() </a:t>
            </a:r>
            <a:r>
              <a:rPr lang="en-US" sz="2000" dirty="0"/>
              <a:t>- Insert </a:t>
            </a:r>
            <a:r>
              <a:rPr lang="en-US" sz="2000" b="1" dirty="0">
                <a:solidFill>
                  <a:srgbClr val="0070C0"/>
                </a:solidFill>
              </a:rPr>
              <a:t>multiple documents </a:t>
            </a:r>
            <a:r>
              <a:rPr lang="en-US" sz="2000" dirty="0"/>
              <a:t>into a </a:t>
            </a:r>
            <a:r>
              <a:rPr lang="en-US" sz="2000" b="1" dirty="0">
                <a:solidFill>
                  <a:srgbClr val="7030A0"/>
                </a:solidFill>
              </a:rPr>
              <a:t>collection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556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 err="1"/>
              <a:t>insertOne</a:t>
            </a:r>
            <a:r>
              <a:rPr lang="en-US" sz="2700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use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db.&lt;collection&gt;.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</a:rPr>
              <a:t>insertOne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sz="2200" dirty="0"/>
              <a:t>method to </a:t>
            </a:r>
            <a:r>
              <a:rPr lang="en-US" sz="2200" b="1" dirty="0">
                <a:solidFill>
                  <a:srgbClr val="00B050"/>
                </a:solidFill>
              </a:rPr>
              <a:t>insert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2060"/>
                </a:solidFill>
              </a:rPr>
              <a:t>single document</a:t>
            </a:r>
            <a:r>
              <a:rPr lang="en-US" sz="2200" dirty="0"/>
              <a:t> in a </a:t>
            </a:r>
            <a:r>
              <a:rPr lang="en-US" sz="2200" b="1" dirty="0">
                <a:solidFill>
                  <a:srgbClr val="7030A0"/>
                </a:solidFill>
              </a:rPr>
              <a:t>collection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</a:rPr>
              <a:t>db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/>
              <a:t>points to the </a:t>
            </a:r>
            <a:r>
              <a:rPr lang="en-US" sz="2200" b="1" dirty="0">
                <a:solidFill>
                  <a:srgbClr val="FFC000"/>
                </a:solidFill>
              </a:rPr>
              <a:t>current database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7030A0"/>
                </a:solidFill>
              </a:rPr>
              <a:t>&lt;collection&gt;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92D050"/>
                </a:solidFill>
              </a:rPr>
              <a:t>existing</a:t>
            </a:r>
            <a:r>
              <a:rPr lang="en-US" sz="2200" dirty="0"/>
              <a:t> or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collection </a:t>
            </a:r>
            <a:r>
              <a:rPr lang="en-US" sz="2200" dirty="0"/>
              <a:t>name.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db.&lt;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collection_name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&gt;.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insertOne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(&lt;document&gt;);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What is document here ?: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It’s the </a:t>
            </a:r>
            <a:r>
              <a:rPr lang="en-US" sz="2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 object </a:t>
            </a:r>
            <a:r>
              <a:rPr lang="en-US" sz="2000" dirty="0"/>
              <a:t>we </a:t>
            </a:r>
            <a:r>
              <a:rPr lang="en-US" sz="2000" b="1" dirty="0">
                <a:solidFill>
                  <a:srgbClr val="0070C0"/>
                </a:solidFill>
              </a:rPr>
              <a:t>want</a:t>
            </a:r>
            <a:r>
              <a:rPr lang="en-US" sz="2000" dirty="0"/>
              <a:t> to be </a:t>
            </a:r>
            <a:r>
              <a:rPr lang="en-US" sz="2000" b="1" dirty="0">
                <a:solidFill>
                  <a:schemeClr val="accent3"/>
                </a:solidFill>
              </a:rPr>
              <a:t>inserted</a:t>
            </a:r>
            <a:r>
              <a:rPr lang="en-US" sz="2000" dirty="0"/>
              <a:t> into the </a:t>
            </a:r>
            <a:r>
              <a:rPr lang="en-US" sz="2000" b="1" dirty="0">
                <a:solidFill>
                  <a:srgbClr val="7030A0"/>
                </a:solidFill>
              </a:rPr>
              <a:t>collection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06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of </a:t>
            </a:r>
            <a:r>
              <a:rPr lang="en-US" sz="2700" b="1" cap="none" dirty="0" err="1"/>
              <a:t>insertOne</a:t>
            </a:r>
            <a:r>
              <a:rPr lang="en-US" sz="2700" b="1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15283"/>
            <a:ext cx="8064896" cy="3829941"/>
          </a:xfrm>
        </p:spPr>
      </p:pic>
    </p:spTree>
    <p:extLst>
      <p:ext uri="{BB962C8B-B14F-4D97-AF65-F5344CB8AC3E}">
        <p14:creationId xmlns:p14="http://schemas.microsoft.com/office/powerpoint/2010/main" val="67192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explanation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1EA4B-E9A3-8BC7-B0AA-B7EF56AC2816}"/>
              </a:ext>
            </a:extLst>
          </p:cNvPr>
          <p:cNvSpPr txBox="1"/>
          <p:nvPr/>
        </p:nvSpPr>
        <p:spPr>
          <a:xfrm>
            <a:off x="240030" y="1238256"/>
            <a:ext cx="8663940" cy="5368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Explanation Of MongoDB Response For </a:t>
            </a:r>
            <a:r>
              <a:rPr lang="en-US" sz="2200" b="1">
                <a:solidFill>
                  <a:srgbClr val="002060"/>
                </a:solidFill>
              </a:rPr>
              <a:t>insertOne</a:t>
            </a:r>
            <a:r>
              <a:rPr lang="en-US" sz="2200" b="1" dirty="0">
                <a:solidFill>
                  <a:srgbClr val="002060"/>
                </a:solidFill>
              </a:rPr>
              <a:t>():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sz="1900" b="1" dirty="0">
                <a:solidFill>
                  <a:srgbClr val="00B050"/>
                </a:solidFill>
              </a:rPr>
              <a:t>MongoDB</a:t>
            </a:r>
            <a:r>
              <a:rPr lang="en-US" sz="1900" dirty="0"/>
              <a:t> returns an </a:t>
            </a:r>
            <a:r>
              <a:rPr lang="en-US" sz="1900" b="1" dirty="0">
                <a:solidFill>
                  <a:srgbClr val="0070C0"/>
                </a:solidFill>
              </a:rPr>
              <a:t>object</a:t>
            </a:r>
            <a:r>
              <a:rPr lang="en-US" sz="1900" dirty="0"/>
              <a:t> with 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fields </a:t>
            </a:r>
            <a:r>
              <a:rPr lang="en-US" sz="1900" dirty="0"/>
              <a:t>called 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</a:rPr>
              <a:t>acknowledged</a:t>
            </a:r>
            <a:r>
              <a:rPr lang="en-US" sz="1900" dirty="0"/>
              <a:t> and </a:t>
            </a:r>
            <a:r>
              <a:rPr lang="en-US" sz="1900" b="1" dirty="0" err="1">
                <a:solidFill>
                  <a:schemeClr val="accent4">
                    <a:lumMod val="75000"/>
                  </a:schemeClr>
                </a:solidFill>
              </a:rPr>
              <a:t>insertId</a:t>
            </a:r>
            <a:r>
              <a:rPr lang="en-US" sz="1900" dirty="0"/>
              <a:t>.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endParaRPr lang="en-US" sz="1900" dirty="0"/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sz="1900" dirty="0"/>
              <a:t>The </a:t>
            </a:r>
            <a:r>
              <a:rPr lang="en-US" sz="19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boolean</a:t>
            </a:r>
            <a:r>
              <a:rPr lang="en-US" sz="1900" dirty="0"/>
              <a:t> field 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</a:rPr>
              <a:t>acknowledged</a:t>
            </a:r>
            <a:r>
              <a:rPr lang="en-US" sz="1900" dirty="0"/>
              <a:t> indicates </a:t>
            </a:r>
            <a:r>
              <a:rPr lang="en-US" sz="1900" b="1" dirty="0">
                <a:solidFill>
                  <a:srgbClr val="002060"/>
                </a:solidFill>
              </a:rPr>
              <a:t>whether</a:t>
            </a:r>
            <a:r>
              <a:rPr lang="en-US" sz="1900" dirty="0"/>
              <a:t> the </a:t>
            </a:r>
            <a:r>
              <a:rPr lang="en-US" sz="1900" b="1" dirty="0">
                <a:solidFill>
                  <a:srgbClr val="7030A0"/>
                </a:solidFill>
              </a:rPr>
              <a:t>insert operation </a:t>
            </a:r>
            <a:r>
              <a:rPr lang="en-US" sz="1900" dirty="0"/>
              <a:t>is </a:t>
            </a:r>
            <a:r>
              <a:rPr lang="en-US" sz="1900" b="1" dirty="0">
                <a:solidFill>
                  <a:srgbClr val="00B050"/>
                </a:solidFill>
              </a:rPr>
              <a:t>successful</a:t>
            </a:r>
            <a:r>
              <a:rPr lang="en-US" sz="1900" dirty="0"/>
              <a:t> or </a:t>
            </a:r>
            <a:r>
              <a:rPr lang="en-US" sz="1900" b="1" dirty="0">
                <a:solidFill>
                  <a:srgbClr val="C00000"/>
                </a:solidFill>
              </a:rPr>
              <a:t>not</a:t>
            </a:r>
            <a:r>
              <a:rPr lang="en-US" sz="1900" dirty="0"/>
              <a:t>.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endParaRPr lang="en-US" sz="1900" b="1" dirty="0">
              <a:solidFill>
                <a:srgbClr val="00B050"/>
              </a:solidFill>
            </a:endParaRP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sz="1900" b="1" dirty="0">
                <a:solidFill>
                  <a:srgbClr val="00B050"/>
                </a:solidFill>
              </a:rPr>
              <a:t>MongoDB</a:t>
            </a:r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900" dirty="0"/>
              <a:t>needs a</a:t>
            </a:r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900" b="1" dirty="0" err="1">
                <a:solidFill>
                  <a:schemeClr val="accent3">
                    <a:lumMod val="75000"/>
                  </a:schemeClr>
                </a:solidFill>
              </a:rPr>
              <a:t>unoique</a:t>
            </a:r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 id </a:t>
            </a:r>
            <a:r>
              <a:rPr lang="en-US" sz="1900" dirty="0"/>
              <a:t>for every </a:t>
            </a:r>
            <a:r>
              <a:rPr lang="en-US" sz="1900" b="1" dirty="0">
                <a:solidFill>
                  <a:srgbClr val="7030A0"/>
                </a:solidFill>
              </a:rPr>
              <a:t>document</a:t>
            </a:r>
            <a:r>
              <a:rPr lang="en-US" sz="19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900" dirty="0"/>
              <a:t>but since we </a:t>
            </a:r>
            <a:r>
              <a:rPr lang="en-US" sz="1900" b="1" dirty="0">
                <a:solidFill>
                  <a:schemeClr val="accent1"/>
                </a:solidFill>
              </a:rPr>
              <a:t>haven’t specified </a:t>
            </a:r>
            <a:r>
              <a:rPr lang="en-US" sz="1900" dirty="0"/>
              <a:t>the 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</a:rPr>
              <a:t>_id </a:t>
            </a:r>
            <a:r>
              <a:rPr lang="en-US" sz="1900" dirty="0"/>
              <a:t>field so, </a:t>
            </a:r>
            <a:r>
              <a:rPr lang="en-US" sz="1900" b="1" dirty="0">
                <a:solidFill>
                  <a:srgbClr val="00B050"/>
                </a:solidFill>
              </a:rPr>
              <a:t>MongoDB </a:t>
            </a:r>
            <a:r>
              <a:rPr lang="en-US" sz="1900" dirty="0"/>
              <a:t>inserts a </a:t>
            </a:r>
            <a:r>
              <a:rPr lang="en-US" sz="1900" b="1" dirty="0">
                <a:solidFill>
                  <a:srgbClr val="7030A0"/>
                </a:solidFill>
              </a:rPr>
              <a:t>document</a:t>
            </a:r>
            <a:r>
              <a:rPr lang="en-US" sz="1900" dirty="0"/>
              <a:t> to a </a:t>
            </a:r>
            <a:r>
              <a:rPr lang="en-US" sz="1900" b="1" dirty="0">
                <a:solidFill>
                  <a:srgbClr val="7030A0"/>
                </a:solidFill>
              </a:rPr>
              <a:t>collection</a:t>
            </a:r>
            <a:r>
              <a:rPr lang="en-US" sz="1900" dirty="0"/>
              <a:t> with the </a:t>
            </a:r>
            <a:r>
              <a:rPr lang="en-US" sz="1900" b="1" dirty="0">
                <a:solidFill>
                  <a:srgbClr val="C00000"/>
                </a:solidFill>
              </a:rPr>
              <a:t>auto-generated</a:t>
            </a:r>
            <a:r>
              <a:rPr lang="en-US" sz="1900" dirty="0"/>
              <a:t> unique 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</a:rPr>
              <a:t>_id </a:t>
            </a:r>
            <a:r>
              <a:rPr lang="en-US" sz="1900" dirty="0"/>
              <a:t>field and returns </a:t>
            </a:r>
            <a:r>
              <a:rPr lang="en-US" sz="1900" b="1" dirty="0" err="1">
                <a:solidFill>
                  <a:schemeClr val="accent4">
                    <a:lumMod val="75000"/>
                  </a:schemeClr>
                </a:solidFill>
              </a:rPr>
              <a:t>insertedId</a:t>
            </a:r>
            <a:r>
              <a:rPr lang="en-US" sz="1900" dirty="0"/>
              <a:t> field with the </a:t>
            </a:r>
            <a:r>
              <a:rPr lang="en-US" sz="1900" b="1" dirty="0">
                <a:solidFill>
                  <a:srgbClr val="00B050"/>
                </a:solidFill>
              </a:rPr>
              <a:t>newly inserted </a:t>
            </a:r>
            <a:r>
              <a:rPr lang="en-US" sz="1900" dirty="0"/>
              <a:t>value of  </a:t>
            </a:r>
            <a:r>
              <a:rPr lang="en-US" sz="1900" b="1" dirty="0">
                <a:solidFill>
                  <a:schemeClr val="accent4">
                    <a:lumMod val="75000"/>
                  </a:schemeClr>
                </a:solidFill>
              </a:rPr>
              <a:t>_id </a:t>
            </a:r>
            <a:r>
              <a:rPr lang="en-US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306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Insert</a:t>
            </a:r>
            <a:r>
              <a:rPr lang="en-US" sz="2700" b="1" cap="none" dirty="0" err="1"/>
              <a:t>_id</a:t>
            </a:r>
            <a:r>
              <a:rPr lang="en-US" sz="2700" b="1" cap="none" dirty="0"/>
              <a:t> </a:t>
            </a:r>
            <a:r>
              <a:rPr lang="en-US" sz="2700" b="1" dirty="0"/>
              <a:t>manually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It is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not necessary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70C0"/>
                </a:solidFill>
              </a:rPr>
              <a:t>auto-generated value </a:t>
            </a:r>
            <a:r>
              <a:rPr lang="en-US" sz="2200" dirty="0"/>
              <a:t>for the field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_id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We can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manually specify </a:t>
            </a:r>
            <a:r>
              <a:rPr lang="en-US" sz="2200" dirty="0"/>
              <a:t>a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unique value </a:t>
            </a:r>
            <a:r>
              <a:rPr lang="en-US" sz="2200" dirty="0"/>
              <a:t>for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_id </a:t>
            </a:r>
            <a:r>
              <a:rPr lang="en-US" sz="2200" dirty="0"/>
              <a:t>field, as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shown below</a:t>
            </a:r>
            <a:r>
              <a:rPr lang="en-US" sz="2200" dirty="0"/>
              <a:t>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7F5BB-ACE6-F0DB-D841-ED2B0CBEE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634804"/>
            <a:ext cx="7272808" cy="174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Creating Database Using “use” Command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Listing All Databases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FFC000"/>
                </a:solidFill>
                <a:latin typeface="Bookman Old Style" panose="02050604050505020204" pitchFamily="18" charset="0"/>
                <a:sym typeface="+mn-ea"/>
              </a:rPr>
              <a:t>Creating And Deleting Collection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CRUD Operations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Different Ways Of Inserting Document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sym typeface="+mn-ea"/>
              </a:rPr>
              <a:t>Displaying Document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4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view the documents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view</a:t>
            </a:r>
            <a:r>
              <a:rPr lang="en-US" sz="2200" dirty="0"/>
              <a:t> all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documents</a:t>
            </a:r>
            <a:r>
              <a:rPr lang="en-US" sz="2200" dirty="0"/>
              <a:t> in a </a:t>
            </a:r>
            <a:r>
              <a:rPr lang="en-US" sz="2200" b="1" dirty="0">
                <a:solidFill>
                  <a:srgbClr val="7030A0"/>
                </a:solidFill>
              </a:rPr>
              <a:t>collection</a:t>
            </a:r>
            <a:r>
              <a:rPr lang="en-US" sz="2200" dirty="0"/>
              <a:t> we use the method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db.&lt;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</a:rPr>
              <a:t>collection_name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&gt;.find()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F5C8E5-15CC-81CE-22C6-9AED33915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236412"/>
            <a:ext cx="7344816" cy="30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8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Formatting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Many times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find() </a:t>
            </a:r>
            <a:r>
              <a:rPr lang="en-US" sz="2200" dirty="0"/>
              <a:t>is not in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any format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B050"/>
                </a:solidFill>
              </a:rPr>
              <a:t>less-readable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To improve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1"/>
                </a:solidFill>
              </a:rPr>
              <a:t>readability</a:t>
            </a:r>
            <a:r>
              <a:rPr lang="en-US" sz="2200" dirty="0"/>
              <a:t>, we can </a:t>
            </a:r>
            <a:r>
              <a:rPr lang="en-US" sz="2200" b="1" dirty="0">
                <a:solidFill>
                  <a:srgbClr val="002060"/>
                </a:solidFill>
              </a:rPr>
              <a:t>format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output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FFC000"/>
                </a:solidFill>
              </a:rPr>
              <a:t>JSON format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appending</a:t>
            </a:r>
            <a:r>
              <a:rPr lang="en-US" sz="2200" dirty="0"/>
              <a:t> the method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pretty() </a:t>
            </a:r>
            <a:r>
              <a:rPr lang="en-US" sz="2200" dirty="0"/>
              <a:t>with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find().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94FDC-DBA0-B692-6D7C-4D33EF0ED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974" y="4597392"/>
            <a:ext cx="734481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54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 err="1"/>
              <a:t>insertMany</a:t>
            </a:r>
            <a:r>
              <a:rPr lang="en-US" sz="2700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use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db.&lt;collection&gt;.insert() </a:t>
            </a:r>
            <a:r>
              <a:rPr lang="en-US" sz="2200" dirty="0"/>
              <a:t>method to </a:t>
            </a:r>
            <a:r>
              <a:rPr lang="en-US" sz="2200" b="1" dirty="0">
                <a:solidFill>
                  <a:srgbClr val="00B050"/>
                </a:solidFill>
              </a:rPr>
              <a:t>insert</a:t>
            </a:r>
            <a:r>
              <a:rPr lang="en-US" sz="2200" dirty="0"/>
              <a:t> a an </a:t>
            </a:r>
            <a:r>
              <a:rPr lang="en-US" sz="2200" b="1" dirty="0">
                <a:solidFill>
                  <a:srgbClr val="92D050"/>
                </a:solidFill>
              </a:rPr>
              <a:t>array of documents </a:t>
            </a:r>
            <a:r>
              <a:rPr lang="en-US" sz="2200" dirty="0"/>
              <a:t>into a </a:t>
            </a:r>
            <a:r>
              <a:rPr lang="en-US" sz="2200" b="1" dirty="0">
                <a:solidFill>
                  <a:srgbClr val="7030A0"/>
                </a:solidFill>
              </a:rPr>
              <a:t>collection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db.collection.insertMany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 [document1,document2],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{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writeConcern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: &lt;document&gt;,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	ordered: &lt;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boolean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	})</a:t>
            </a:r>
            <a:endParaRPr lang="en-US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7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Parameters of </a:t>
            </a:r>
            <a:r>
              <a:rPr lang="en-US" sz="2700" b="1" cap="none" dirty="0" err="1"/>
              <a:t>insertMany</a:t>
            </a:r>
            <a:r>
              <a:rPr lang="en-US" sz="2700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array of documents</a:t>
            </a:r>
            <a:r>
              <a:rPr lang="en-US" sz="2200" dirty="0"/>
              <a:t>: An </a:t>
            </a:r>
            <a:r>
              <a:rPr lang="en-US" sz="2200" b="1" dirty="0">
                <a:solidFill>
                  <a:srgbClr val="002060"/>
                </a:solidFill>
              </a:rPr>
              <a:t>array of documents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sz="2200" dirty="0"/>
              <a:t> into the </a:t>
            </a:r>
            <a:r>
              <a:rPr lang="en-US" sz="2200" b="1" dirty="0">
                <a:solidFill>
                  <a:srgbClr val="7030A0"/>
                </a:solidFill>
              </a:rPr>
              <a:t>collection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 err="1">
                <a:solidFill>
                  <a:srgbClr val="0070C0"/>
                </a:solidFill>
              </a:rPr>
              <a:t>writeConcern</a:t>
            </a:r>
            <a:r>
              <a:rPr lang="en-US" sz="2200" dirty="0"/>
              <a:t>: It is an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optional argument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00B050"/>
                </a:solidFill>
              </a:rPr>
              <a:t>control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write </a:t>
            </a:r>
            <a:r>
              <a:rPr lang="en-US" sz="2200" b="1" dirty="0" err="1">
                <a:solidFill>
                  <a:srgbClr val="C00000"/>
                </a:solidFill>
              </a:rPr>
              <a:t>behaviour</a:t>
            </a:r>
            <a:r>
              <a:rPr lang="en-US" sz="2200" dirty="0"/>
              <a:t>. Generally we use its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default settings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ordered</a:t>
            </a:r>
            <a:r>
              <a:rPr lang="en-US" sz="2200" dirty="0"/>
              <a:t>: It is also an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optional argument </a:t>
            </a:r>
            <a:r>
              <a:rPr lang="en-US" sz="2200" dirty="0"/>
              <a:t>and holds a </a:t>
            </a:r>
            <a:r>
              <a:rPr lang="en-US" sz="2200" b="1" dirty="0" err="1">
                <a:solidFill>
                  <a:srgbClr val="C00000"/>
                </a:solidFill>
              </a:rPr>
              <a:t>boolean</a:t>
            </a:r>
            <a:r>
              <a:rPr lang="en-US" sz="2200" b="1" dirty="0">
                <a:solidFill>
                  <a:srgbClr val="C00000"/>
                </a:solidFill>
              </a:rPr>
              <a:t> value </a:t>
            </a:r>
            <a:r>
              <a:rPr lang="en-US" sz="2200" dirty="0"/>
              <a:t>indicating whether it's </a:t>
            </a:r>
            <a:r>
              <a:rPr lang="en-US" sz="2200" b="1" dirty="0">
                <a:solidFill>
                  <a:srgbClr val="0070C0"/>
                </a:solidFill>
              </a:rPr>
              <a:t>ordered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00B050"/>
                </a:solidFill>
              </a:rPr>
              <a:t>unordered</a:t>
            </a:r>
            <a:r>
              <a:rPr lang="en-US" sz="2200" dirty="0"/>
              <a:t> insert operation. </a:t>
            </a:r>
            <a:endParaRPr lang="en-US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7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ordered/unordered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Ordered</a:t>
            </a:r>
            <a:r>
              <a:rPr lang="en-US" sz="2200" dirty="0"/>
              <a:t> decides what will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do if during </a:t>
            </a:r>
            <a:r>
              <a:rPr lang="en-US" sz="2200" b="1" dirty="0">
                <a:solidFill>
                  <a:srgbClr val="002060"/>
                </a:solidFill>
              </a:rPr>
              <a:t>insertion </a:t>
            </a:r>
            <a:r>
              <a:rPr lang="en-US" sz="2200" dirty="0"/>
              <a:t>of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particular record </a:t>
            </a:r>
            <a:r>
              <a:rPr lang="en-US" sz="2200" dirty="0"/>
              <a:t>any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error</a:t>
            </a:r>
            <a:r>
              <a:rPr lang="en-US" sz="2200" dirty="0"/>
              <a:t> occurs.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 we </a:t>
            </a:r>
            <a:r>
              <a:rPr lang="en-US" sz="2200" dirty="0"/>
              <a:t>set it to </a:t>
            </a:r>
            <a:r>
              <a:rPr lang="en-US" sz="2200" b="1" dirty="0">
                <a:solidFill>
                  <a:srgbClr val="92D050"/>
                </a:solidFill>
              </a:rPr>
              <a:t>true</a:t>
            </a:r>
            <a:r>
              <a:rPr lang="en-US" sz="2200" dirty="0"/>
              <a:t> then if an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error</a:t>
            </a:r>
            <a:r>
              <a:rPr lang="en-US" sz="2200" dirty="0"/>
              <a:t> occurs with one of the </a:t>
            </a:r>
            <a:r>
              <a:rPr lang="en-US" sz="2200" b="1" dirty="0">
                <a:solidFill>
                  <a:srgbClr val="002060"/>
                </a:solidFill>
              </a:rPr>
              <a:t>documents</a:t>
            </a:r>
            <a:r>
              <a:rPr lang="en-US" sz="2200" dirty="0"/>
              <a:t>, then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without processing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remaining documents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chemeClr val="accent1"/>
                </a:solidFill>
              </a:rPr>
              <a:t>array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If we </a:t>
            </a:r>
            <a:r>
              <a:rPr lang="en-US" sz="2200" dirty="0"/>
              <a:t>set it to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en-US" sz="2200" dirty="0"/>
              <a:t>, then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chemeClr val="accent3"/>
                </a:solidFill>
              </a:rPr>
              <a:t>process</a:t>
            </a:r>
            <a:r>
              <a:rPr lang="en-US" sz="2200" dirty="0"/>
              <a:t> all the </a:t>
            </a:r>
            <a:r>
              <a:rPr lang="en-US" sz="2200" b="1" dirty="0">
                <a:solidFill>
                  <a:srgbClr val="002060"/>
                </a:solidFill>
              </a:rPr>
              <a:t>documents</a:t>
            </a:r>
            <a:r>
              <a:rPr lang="en-US" sz="2200" dirty="0"/>
              <a:t> even if an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error</a:t>
            </a:r>
            <a:r>
              <a:rPr lang="en-US" sz="2200" dirty="0"/>
              <a:t> occurred.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Its </a:t>
            </a:r>
            <a:r>
              <a:rPr lang="en-US" sz="2200" b="1" dirty="0">
                <a:solidFill>
                  <a:schemeClr val="accent3"/>
                </a:solidFill>
              </a:rPr>
              <a:t>default value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00B050"/>
                </a:solidFill>
              </a:rPr>
              <a:t>true</a:t>
            </a:r>
            <a:r>
              <a:rPr lang="en-US" sz="2200" dirty="0"/>
              <a:t>.</a:t>
            </a:r>
            <a:endParaRPr lang="en-US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43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Return value of </a:t>
            </a:r>
            <a:r>
              <a:rPr lang="en-US" sz="2700" b="1" cap="none" dirty="0" err="1"/>
              <a:t>insertMany</a:t>
            </a:r>
            <a:r>
              <a:rPr lang="en-US" sz="2700" b="1" cap="none" dirty="0"/>
              <a:t>()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method </a:t>
            </a:r>
            <a:r>
              <a:rPr lang="en-US" sz="2200" b="1" dirty="0" err="1">
                <a:solidFill>
                  <a:srgbClr val="0070C0"/>
                </a:solidFill>
              </a:rPr>
              <a:t>insertMany</a:t>
            </a:r>
            <a:r>
              <a:rPr lang="en-US" sz="2200" b="1" dirty="0">
                <a:solidFill>
                  <a:srgbClr val="0070C0"/>
                </a:solidFill>
              </a:rPr>
              <a:t>() </a:t>
            </a:r>
            <a:r>
              <a:rPr lang="en-US" sz="2200" dirty="0"/>
              <a:t>returns a </a:t>
            </a:r>
            <a:r>
              <a:rPr lang="en-US" sz="2200" b="1" dirty="0">
                <a:solidFill>
                  <a:srgbClr val="C00000"/>
                </a:solidFill>
              </a:rPr>
              <a:t>document</a:t>
            </a:r>
            <a:r>
              <a:rPr lang="en-US" sz="2200" dirty="0"/>
              <a:t> that includes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newly inserted</a:t>
            </a:r>
            <a:r>
              <a:rPr lang="en-US" sz="2200" dirty="0"/>
              <a:t> documents'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_id </a:t>
            </a:r>
            <a:r>
              <a:rPr lang="en-US" sz="2200" dirty="0"/>
              <a:t>field values.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431A87-A735-81A7-414C-4A32042C5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9FB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C2D38"/>
                </a:solidFill>
                <a:effectLst/>
                <a:latin typeface="Euclid Circular A"/>
              </a:rPr>
              <a:t>returns a document that includes the newly inserted documents' 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C2D38"/>
                </a:solidFill>
                <a:effectLst/>
                <a:latin typeface="Source Code Pro" panose="020B0509030403020204" pitchFamily="49" charset="0"/>
              </a:rPr>
              <a:t>_id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C2D38"/>
                </a:solidFill>
                <a:effectLst/>
                <a:latin typeface="Euclid Circular A"/>
              </a:rPr>
              <a:t> field values.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0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of </a:t>
            </a:r>
            <a:r>
              <a:rPr lang="en-US" sz="2700" b="1" cap="none" dirty="0" err="1"/>
              <a:t>insertMany</a:t>
            </a:r>
            <a:r>
              <a:rPr lang="en-US" sz="2700" b="1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615283"/>
            <a:ext cx="8064896" cy="4766045"/>
          </a:xfrm>
        </p:spPr>
      </p:pic>
    </p:spTree>
    <p:extLst>
      <p:ext uri="{BB962C8B-B14F-4D97-AF65-F5344CB8AC3E}">
        <p14:creationId xmlns:p14="http://schemas.microsoft.com/office/powerpoint/2010/main" val="196613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Showing all documents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615283"/>
            <a:ext cx="8064896" cy="4766045"/>
          </a:xfrm>
        </p:spPr>
      </p:pic>
    </p:spTree>
    <p:extLst>
      <p:ext uri="{BB962C8B-B14F-4D97-AF65-F5344CB8AC3E}">
        <p14:creationId xmlns:p14="http://schemas.microsoft.com/office/powerpoint/2010/main" val="394170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Passing </a:t>
            </a:r>
            <a:r>
              <a:rPr lang="en-US" sz="2700" b="1" cap="none" dirty="0"/>
              <a:t>_id </a:t>
            </a:r>
            <a:r>
              <a:rPr lang="en-US" sz="2700" b="1" dirty="0"/>
              <a:t>in </a:t>
            </a:r>
            <a:r>
              <a:rPr lang="en-US" sz="2700" b="1" cap="none" dirty="0" err="1"/>
              <a:t>insertMany</a:t>
            </a:r>
            <a:r>
              <a:rPr lang="en-US" sz="2700" b="1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615283"/>
            <a:ext cx="8064896" cy="4766045"/>
          </a:xfrm>
        </p:spPr>
      </p:pic>
    </p:spTree>
    <p:extLst>
      <p:ext uri="{BB962C8B-B14F-4D97-AF65-F5344CB8AC3E}">
        <p14:creationId xmlns:p14="http://schemas.microsoft.com/office/powerpoint/2010/main" val="188686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Showing all documents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615283"/>
            <a:ext cx="8064896" cy="4766045"/>
          </a:xfrm>
        </p:spPr>
      </p:pic>
    </p:spTree>
    <p:extLst>
      <p:ext uri="{BB962C8B-B14F-4D97-AF65-F5344CB8AC3E}">
        <p14:creationId xmlns:p14="http://schemas.microsoft.com/office/powerpoint/2010/main" val="352613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Creating database in </a:t>
            </a:r>
            <a:r>
              <a:rPr lang="en-US" sz="2700" b="1" dirty="0" err="1"/>
              <a:t>mongodb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first basic step </a:t>
            </a:r>
            <a:r>
              <a:rPr lang="en-US" sz="2200" dirty="0"/>
              <a:t>is to have a </a:t>
            </a:r>
            <a:r>
              <a:rPr lang="en-US" sz="2200" b="1" dirty="0">
                <a:solidFill>
                  <a:srgbClr val="C00000"/>
                </a:solidFill>
              </a:rPr>
              <a:t>database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7030A0"/>
                </a:solidFill>
              </a:rPr>
              <a:t>collection</a:t>
            </a:r>
            <a:r>
              <a:rPr lang="en-US" sz="2200" dirty="0"/>
              <a:t> in place.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database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0070C0"/>
                </a:solidFill>
              </a:rPr>
              <a:t>used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sz="2200" dirty="0"/>
              <a:t> all of the </a:t>
            </a:r>
            <a:r>
              <a:rPr lang="en-US" sz="2200" b="1" dirty="0">
                <a:solidFill>
                  <a:srgbClr val="7030A0"/>
                </a:solidFill>
              </a:rPr>
              <a:t>collections</a:t>
            </a:r>
            <a:r>
              <a:rPr lang="en-US" sz="2200" dirty="0"/>
              <a:t>, and the </a:t>
            </a:r>
            <a:r>
              <a:rPr lang="en-US" sz="2200" b="1" dirty="0">
                <a:solidFill>
                  <a:srgbClr val="7030A0"/>
                </a:solidFill>
              </a:rPr>
              <a:t>collection</a:t>
            </a:r>
            <a:r>
              <a:rPr lang="en-US" sz="2200" dirty="0"/>
              <a:t> in turn is </a:t>
            </a:r>
            <a:r>
              <a:rPr lang="en-US" sz="2200" b="1" dirty="0">
                <a:solidFill>
                  <a:srgbClr val="0070C0"/>
                </a:solidFill>
              </a:rPr>
              <a:t>used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sz="2200" dirty="0"/>
              <a:t> all of the </a:t>
            </a:r>
            <a:r>
              <a:rPr lang="en-US" sz="2200" b="1" dirty="0">
                <a:solidFill>
                  <a:srgbClr val="002060"/>
                </a:solidFill>
              </a:rPr>
              <a:t>documents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2060"/>
                </a:solidFill>
              </a:rPr>
              <a:t>documents</a:t>
            </a:r>
            <a:r>
              <a:rPr lang="en-US" sz="2200" dirty="0"/>
              <a:t> in turn will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contain</a:t>
            </a:r>
            <a:r>
              <a:rPr lang="en-US" sz="2200" dirty="0"/>
              <a:t> the relevant </a:t>
            </a:r>
            <a:r>
              <a:rPr lang="en-US" sz="2200" b="1" dirty="0">
                <a:solidFill>
                  <a:srgbClr val="92D050"/>
                </a:solidFill>
              </a:rPr>
              <a:t>Field Name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92D050"/>
                </a:solidFill>
              </a:rPr>
              <a:t>Field values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31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Special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By default</a:t>
            </a:r>
            <a:r>
              <a:rPr lang="en-US" sz="2200" dirty="0"/>
              <a:t>, the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</a:rPr>
              <a:t>insertMany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r>
              <a:rPr lang="en-US" sz="2200" dirty="0"/>
              <a:t> method performs </a:t>
            </a:r>
            <a:r>
              <a:rPr lang="en-US" sz="2200" b="1" dirty="0">
                <a:solidFill>
                  <a:srgbClr val="0070C0"/>
                </a:solidFill>
              </a:rPr>
              <a:t>ordered inserts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</a:t>
            </a:r>
            <a:r>
              <a:rPr lang="en-US" sz="2200" dirty="0"/>
              <a:t>, if an </a:t>
            </a:r>
            <a:r>
              <a:rPr lang="en-US" sz="2200" b="1" dirty="0">
                <a:solidFill>
                  <a:srgbClr val="C00000"/>
                </a:solidFill>
              </a:rPr>
              <a:t>error occurred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any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rgbClr val="002060"/>
                </a:solidFill>
              </a:rPr>
              <a:t>documents</a:t>
            </a:r>
            <a:r>
              <a:rPr lang="en-US" sz="2200" dirty="0"/>
              <a:t>, then it </a:t>
            </a:r>
            <a:r>
              <a:rPr lang="en-US" sz="2200" b="1" dirty="0">
                <a:solidFill>
                  <a:schemeClr val="accent2"/>
                </a:solidFill>
              </a:rPr>
              <a:t>won't process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FFC000"/>
                </a:solidFill>
              </a:rPr>
              <a:t>remaining documents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For example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rgbClr val="0070C0"/>
                </a:solidFill>
              </a:rPr>
              <a:t>code</a:t>
            </a:r>
            <a:r>
              <a:rPr lang="en-US" sz="2200" dirty="0"/>
              <a:t> on </a:t>
            </a:r>
            <a:r>
              <a:rPr lang="en-US" sz="2200" b="1" dirty="0">
                <a:solidFill>
                  <a:srgbClr val="7030A0"/>
                </a:solidFill>
              </a:rPr>
              <a:t>next slide </a:t>
            </a:r>
            <a:r>
              <a:rPr lang="en-US" sz="2200" dirty="0"/>
              <a:t>tries to </a:t>
            </a:r>
            <a:r>
              <a:rPr lang="en-US" sz="2200" b="1" dirty="0">
                <a:solidFill>
                  <a:srgbClr val="C00000"/>
                </a:solidFill>
              </a:rPr>
              <a:t>insert</a:t>
            </a:r>
            <a:r>
              <a:rPr lang="en-US" sz="2200" dirty="0"/>
              <a:t> a </a:t>
            </a:r>
            <a:r>
              <a:rPr lang="en-US" sz="2200" b="1" u="sng" dirty="0">
                <a:solidFill>
                  <a:schemeClr val="accent2">
                    <a:lumMod val="75000"/>
                  </a:schemeClr>
                </a:solidFill>
              </a:rPr>
              <a:t>second document </a:t>
            </a:r>
            <a:r>
              <a:rPr lang="en-US" sz="2200" dirty="0"/>
              <a:t>with an existing </a:t>
            </a:r>
            <a:r>
              <a:rPr lang="en-US" sz="2200" b="1" dirty="0">
                <a:solidFill>
                  <a:srgbClr val="0070C0"/>
                </a:solidFill>
              </a:rPr>
              <a:t>_id </a:t>
            </a:r>
            <a:r>
              <a:rPr lang="en-US" sz="2200" dirty="0"/>
              <a:t>value.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478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Passing </a:t>
            </a:r>
            <a:r>
              <a:rPr lang="en-US" sz="2700" b="1" cap="none" dirty="0"/>
              <a:t>DUPLICATE _id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615283"/>
            <a:ext cx="8064896" cy="4766045"/>
          </a:xfrm>
        </p:spPr>
      </p:pic>
    </p:spTree>
    <p:extLst>
      <p:ext uri="{BB962C8B-B14F-4D97-AF65-F5344CB8AC3E}">
        <p14:creationId xmlns:p14="http://schemas.microsoft.com/office/powerpoint/2010/main" val="113760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Mongo’s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615283"/>
            <a:ext cx="8064896" cy="4766045"/>
          </a:xfrm>
        </p:spPr>
      </p:pic>
    </p:spTree>
    <p:extLst>
      <p:ext uri="{BB962C8B-B14F-4D97-AF65-F5344CB8AC3E}">
        <p14:creationId xmlns:p14="http://schemas.microsoft.com/office/powerpoint/2010/main" val="159145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Showing all documents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615283"/>
            <a:ext cx="8064896" cy="4766045"/>
          </a:xfrm>
        </p:spPr>
      </p:pic>
    </p:spTree>
    <p:extLst>
      <p:ext uri="{BB962C8B-B14F-4D97-AF65-F5344CB8AC3E}">
        <p14:creationId xmlns:p14="http://schemas.microsoft.com/office/powerpoint/2010/main" val="235675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In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previous output</a:t>
            </a:r>
            <a:r>
              <a:rPr lang="en-US" sz="2200" dirty="0"/>
              <a:t>, an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error </a:t>
            </a:r>
            <a:r>
              <a:rPr lang="en-US" sz="2200" dirty="0"/>
              <a:t>was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encountered</a:t>
            </a:r>
            <a:r>
              <a:rPr lang="en-US" sz="2200" dirty="0"/>
              <a:t> by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while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inserting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second document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So,</a:t>
            </a:r>
            <a:r>
              <a:rPr lang="en-US" sz="2200" dirty="0"/>
              <a:t> it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only inserts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first document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key </a:t>
            </a:r>
            <a:r>
              <a:rPr lang="en-US" sz="2200" b="1" u="sng" dirty="0" err="1">
                <a:solidFill>
                  <a:srgbClr val="FFC000"/>
                </a:solidFill>
              </a:rPr>
              <a:t>insertedCount</a:t>
            </a:r>
            <a:r>
              <a:rPr lang="en-US" sz="2200" dirty="0"/>
              <a:t> indicates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number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of documents </a:t>
            </a:r>
            <a:r>
              <a:rPr lang="en-US" sz="2200" dirty="0"/>
              <a:t>inserted </a:t>
            </a:r>
            <a:r>
              <a:rPr lang="en-US" sz="2200" b="1" dirty="0">
                <a:solidFill>
                  <a:srgbClr val="00B050"/>
                </a:solidFill>
              </a:rPr>
              <a:t>successfully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18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Setting </a:t>
            </a:r>
            <a:r>
              <a:rPr lang="en-US" sz="2700" b="1" cap="none" dirty="0"/>
              <a:t>ordered</a:t>
            </a:r>
            <a:r>
              <a:rPr lang="en-US" sz="2700" b="1" dirty="0"/>
              <a:t> to </a:t>
            </a:r>
            <a:r>
              <a:rPr lang="en-US" sz="2700" b="1" cap="none" dirty="0"/>
              <a:t>false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If </a:t>
            </a:r>
            <a:r>
              <a:rPr lang="en-US" sz="2200" dirty="0"/>
              <a:t>we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specify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92D050"/>
                </a:solidFill>
              </a:rPr>
              <a:t>{</a:t>
            </a:r>
            <a:r>
              <a:rPr lang="en-US" sz="2200" b="1" dirty="0" err="1">
                <a:solidFill>
                  <a:srgbClr val="92D050"/>
                </a:solidFill>
              </a:rPr>
              <a:t>ordered:false</a:t>
            </a:r>
            <a:r>
              <a:rPr lang="en-US" sz="2200" b="1" dirty="0">
                <a:solidFill>
                  <a:srgbClr val="92D050"/>
                </a:solidFill>
              </a:rPr>
              <a:t>} </a:t>
            </a:r>
            <a:r>
              <a:rPr lang="en-US" sz="2200" dirty="0"/>
              <a:t>to perform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unordered insert</a:t>
            </a:r>
            <a:r>
              <a:rPr lang="en-US" sz="2200" dirty="0"/>
              <a:t> then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rgbClr val="7030A0"/>
                </a:solidFill>
              </a:rPr>
              <a:t>insert</a:t>
            </a:r>
            <a:r>
              <a:rPr lang="en-US" sz="2200" dirty="0"/>
              <a:t> all the </a:t>
            </a:r>
            <a:r>
              <a:rPr lang="en-US" sz="2200" b="1" dirty="0">
                <a:solidFill>
                  <a:srgbClr val="C00000"/>
                </a:solidFill>
              </a:rPr>
              <a:t>valid documents </a:t>
            </a:r>
            <a:r>
              <a:rPr lang="en-US" sz="2200" dirty="0"/>
              <a:t>even if an </a:t>
            </a:r>
            <a:r>
              <a:rPr lang="en-US" sz="2200" b="1" dirty="0">
                <a:solidFill>
                  <a:srgbClr val="002060"/>
                </a:solidFill>
              </a:rPr>
              <a:t>error occurs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265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Passing </a:t>
            </a:r>
            <a:r>
              <a:rPr lang="en-US" sz="2700" b="1" cap="none" dirty="0"/>
              <a:t>DUPLICATE _id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615283"/>
            <a:ext cx="8064896" cy="4766045"/>
          </a:xfrm>
        </p:spPr>
      </p:pic>
    </p:spTree>
    <p:extLst>
      <p:ext uri="{BB962C8B-B14F-4D97-AF65-F5344CB8AC3E}">
        <p14:creationId xmlns:p14="http://schemas.microsoft.com/office/powerpoint/2010/main" val="12048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Mongo’s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615283"/>
            <a:ext cx="8064896" cy="4766045"/>
          </a:xfrm>
        </p:spPr>
      </p:pic>
    </p:spTree>
    <p:extLst>
      <p:ext uri="{BB962C8B-B14F-4D97-AF65-F5344CB8AC3E}">
        <p14:creationId xmlns:p14="http://schemas.microsoft.com/office/powerpoint/2010/main" val="247482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Showing all documents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47111-C768-53E2-1F93-6796C0B3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615283"/>
            <a:ext cx="8064896" cy="4766045"/>
          </a:xfrm>
        </p:spPr>
      </p:pic>
    </p:spTree>
    <p:extLst>
      <p:ext uri="{BB962C8B-B14F-4D97-AF65-F5344CB8AC3E}">
        <p14:creationId xmlns:p14="http://schemas.microsoft.com/office/powerpoint/2010/main" val="21973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Data types in mongo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Given</a:t>
            </a:r>
            <a:r>
              <a:rPr lang="en-US" sz="2200" dirty="0"/>
              <a:t> on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 slide </a:t>
            </a:r>
            <a:r>
              <a:rPr lang="en-US" sz="2200" dirty="0"/>
              <a:t>are some prominent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data types.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Most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data types </a:t>
            </a:r>
            <a:r>
              <a:rPr lang="en-US" sz="2200" dirty="0"/>
              <a:t>are </a:t>
            </a:r>
            <a:r>
              <a:rPr lang="en-US" sz="2200" b="1" dirty="0">
                <a:solidFill>
                  <a:schemeClr val="accent1"/>
                </a:solidFill>
              </a:rPr>
              <a:t>same</a:t>
            </a:r>
            <a:r>
              <a:rPr lang="en-US" sz="2200" dirty="0"/>
              <a:t> as </a:t>
            </a:r>
            <a:r>
              <a:rPr lang="en-US" sz="2200" b="1" dirty="0">
                <a:solidFill>
                  <a:srgbClr val="FFC000"/>
                </a:solidFill>
              </a:rPr>
              <a:t>JS data types </a:t>
            </a:r>
            <a:r>
              <a:rPr lang="en-US" sz="2200" dirty="0"/>
              <a:t>with some </a:t>
            </a:r>
            <a:r>
              <a:rPr lang="en-US" sz="2200" b="1" dirty="0">
                <a:solidFill>
                  <a:srgbClr val="C00000"/>
                </a:solidFill>
              </a:rPr>
              <a:t>new types</a:t>
            </a:r>
            <a:r>
              <a:rPr lang="en-US" sz="22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790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the “</a:t>
            </a:r>
            <a:r>
              <a:rPr lang="en-US" sz="2700" b="1" cap="none" dirty="0"/>
              <a:t>use</a:t>
            </a:r>
            <a:r>
              <a:rPr lang="en-US" sz="2700" b="1" dirty="0"/>
              <a:t>”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rgbClr val="FFC000"/>
                </a:solidFill>
              </a:rPr>
              <a:t>create/connect </a:t>
            </a:r>
            <a:r>
              <a:rPr lang="en-US" sz="2200" dirty="0"/>
              <a:t>to a </a:t>
            </a:r>
            <a:r>
              <a:rPr lang="en-US" sz="2200" b="1" dirty="0">
                <a:solidFill>
                  <a:srgbClr val="C00000"/>
                </a:solidFill>
              </a:rPr>
              <a:t>database</a:t>
            </a:r>
            <a:r>
              <a:rPr lang="en-US" sz="2200" dirty="0"/>
              <a:t> we use the “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use</a:t>
            </a:r>
            <a:r>
              <a:rPr lang="en-US" sz="2200" dirty="0"/>
              <a:t>” command in the </a:t>
            </a:r>
            <a:r>
              <a:rPr lang="en-US" sz="2200" b="1" dirty="0">
                <a:solidFill>
                  <a:srgbClr val="0070C0"/>
                </a:solidFill>
              </a:rPr>
              <a:t>mongo shell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use &lt;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database_name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Example: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use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humanResourcedb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Explanation: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C000"/>
                </a:solidFill>
              </a:rPr>
              <a:t>above code </a:t>
            </a:r>
            <a:r>
              <a:rPr lang="en-US" sz="2000" dirty="0"/>
              <a:t>will either </a:t>
            </a:r>
            <a:r>
              <a:rPr lang="en-US" sz="2000" b="1" dirty="0">
                <a:solidFill>
                  <a:srgbClr val="002060"/>
                </a:solidFill>
              </a:rPr>
              <a:t>create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C00000"/>
                </a:solidFill>
              </a:rPr>
              <a:t>database</a:t>
            </a:r>
            <a:r>
              <a:rPr lang="en-US" sz="2000" dirty="0"/>
              <a:t> called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humanResourcedb</a:t>
            </a:r>
            <a:r>
              <a:rPr lang="en-US" sz="2000" dirty="0"/>
              <a:t> if it </a:t>
            </a:r>
            <a:r>
              <a:rPr lang="en-US" sz="2000" b="1" dirty="0">
                <a:solidFill>
                  <a:srgbClr val="92D050"/>
                </a:solidFill>
              </a:rPr>
              <a:t>does not exists </a:t>
            </a:r>
            <a:r>
              <a:rPr lang="en-US" sz="2000" dirty="0"/>
              <a:t>, otherwise it will simply </a:t>
            </a:r>
            <a:r>
              <a:rPr lang="en-US" sz="2000" b="1" dirty="0">
                <a:solidFill>
                  <a:srgbClr val="0070C0"/>
                </a:solidFill>
              </a:rPr>
              <a:t>connect</a:t>
            </a:r>
            <a:r>
              <a:rPr lang="en-US" sz="2000" dirty="0"/>
              <a:t> to it.</a:t>
            </a:r>
          </a:p>
        </p:txBody>
      </p:sp>
    </p:spTree>
    <p:extLst>
      <p:ext uri="{BB962C8B-B14F-4D97-AF65-F5344CB8AC3E}">
        <p14:creationId xmlns:p14="http://schemas.microsoft.com/office/powerpoint/2010/main" val="220397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Data types in mongo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BAF429-C968-C93E-D544-B9EA6486A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79936"/>
              </p:ext>
            </p:extLst>
          </p:nvPr>
        </p:nvGraphicFramePr>
        <p:xfrm>
          <a:off x="593725" y="1340768"/>
          <a:ext cx="795655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275">
                  <a:extLst>
                    <a:ext uri="{9D8B030D-6E8A-4147-A177-3AD203B41FA5}">
                      <a16:colId xmlns:a16="http://schemas.microsoft.com/office/drawing/2014/main" val="1180455354"/>
                    </a:ext>
                  </a:extLst>
                </a:gridCol>
                <a:gridCol w="3978275">
                  <a:extLst>
                    <a:ext uri="{9D8B030D-6E8A-4147-A177-3AD203B41FA5}">
                      <a16:colId xmlns:a16="http://schemas.microsoft.com/office/drawing/2014/main" val="4155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36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inherit"/>
                        </a:rPr>
                        <a:t>Double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store floating point value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602473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inherit"/>
                        </a:rPr>
                        <a:t>String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store utf-8 strings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5911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inherit"/>
                        </a:rPr>
                        <a:t>Object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store embedded documents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57528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inherit"/>
                        </a:rPr>
                        <a:t>Array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store arrays or list or multiple values into one key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18160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inherit"/>
                        </a:rPr>
                        <a:t>Binary data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store binary data.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3030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inherit"/>
                        </a:rPr>
                        <a:t>Object Id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store document’s ID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66446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inherit"/>
                        </a:rPr>
                        <a:t>Boolean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store true/false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04516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inherit"/>
                        </a:rPr>
                        <a:t>Date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store date in Unix format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20656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inherit"/>
                        </a:rPr>
                        <a:t>Null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store null value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94089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inherit"/>
                        </a:rPr>
                        <a:t>Integer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store int values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228015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inherit"/>
                        </a:rPr>
                        <a:t>Code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To store JS code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02098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  <a:latin typeface="inherit"/>
                        </a:rPr>
                        <a:t>Min key/Max key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For comparison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260018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25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the “</a:t>
            </a:r>
            <a:r>
              <a:rPr lang="en-US" sz="2700" b="1" cap="none" dirty="0"/>
              <a:t>use</a:t>
            </a:r>
            <a:r>
              <a:rPr lang="en-US" sz="2700" b="1" dirty="0"/>
              <a:t>” command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47CC5B-51DB-5CD7-24CD-686F280E2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20" y="2708920"/>
            <a:ext cx="7925419" cy="1293028"/>
          </a:xfrm>
        </p:spPr>
      </p:pic>
    </p:spTree>
    <p:extLst>
      <p:ext uri="{BB962C8B-B14F-4D97-AF65-F5344CB8AC3E}">
        <p14:creationId xmlns:p14="http://schemas.microsoft.com/office/powerpoint/2010/main" val="333483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Listing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To check </a:t>
            </a:r>
            <a:r>
              <a:rPr lang="en-US" sz="2200" dirty="0"/>
              <a:t>all the </a:t>
            </a:r>
            <a:r>
              <a:rPr lang="en-US" sz="2200" b="1" dirty="0">
                <a:solidFill>
                  <a:srgbClr val="C00000"/>
                </a:solidFill>
              </a:rPr>
              <a:t>databases</a:t>
            </a:r>
            <a:r>
              <a:rPr lang="en-US" sz="2200" dirty="0"/>
              <a:t>, use the "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show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</a:rPr>
              <a:t>dbs</a:t>
            </a:r>
            <a:r>
              <a:rPr lang="en-US" sz="2200" dirty="0"/>
              <a:t>" command, as </a:t>
            </a:r>
            <a:r>
              <a:rPr lang="en-US" sz="2200" b="1" dirty="0">
                <a:solidFill>
                  <a:srgbClr val="00B050"/>
                </a:solidFill>
              </a:rPr>
              <a:t>shown below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Why our database didn’t show up ?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Our</a:t>
            </a:r>
            <a:r>
              <a:rPr lang="en-US" sz="2000" dirty="0"/>
              <a:t> created </a:t>
            </a:r>
            <a:r>
              <a:rPr lang="en-US" sz="2000" b="1" dirty="0">
                <a:solidFill>
                  <a:srgbClr val="C00000"/>
                </a:solidFill>
              </a:rPr>
              <a:t>database</a:t>
            </a:r>
            <a:r>
              <a:rPr lang="en-US" sz="2000" dirty="0"/>
              <a:t> (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humanResourcedb</a:t>
            </a:r>
            <a:r>
              <a:rPr lang="en-US" sz="2000" dirty="0"/>
              <a:t>) is </a:t>
            </a:r>
            <a:r>
              <a:rPr lang="en-US" sz="2000" b="1" dirty="0">
                <a:solidFill>
                  <a:srgbClr val="0070C0"/>
                </a:solidFill>
              </a:rPr>
              <a:t>not present </a:t>
            </a:r>
            <a:r>
              <a:rPr lang="en-US" sz="2000" dirty="0"/>
              <a:t>in the </a:t>
            </a:r>
            <a:r>
              <a:rPr lang="en-US" sz="2000" b="1" dirty="0">
                <a:solidFill>
                  <a:srgbClr val="002060"/>
                </a:solidFill>
              </a:rPr>
              <a:t>list</a:t>
            </a:r>
            <a:r>
              <a:rPr lang="en-US" sz="2000" dirty="0"/>
              <a:t> because we need </a:t>
            </a:r>
            <a:r>
              <a:rPr lang="en-US" sz="2000" b="1" dirty="0">
                <a:solidFill>
                  <a:srgbClr val="002060"/>
                </a:solidFill>
              </a:rPr>
              <a:t>to insert </a:t>
            </a:r>
            <a:r>
              <a:rPr lang="en-US" sz="2000" dirty="0"/>
              <a:t>at least </a:t>
            </a:r>
            <a:r>
              <a:rPr lang="en-US" sz="2000" b="1" dirty="0">
                <a:solidFill>
                  <a:srgbClr val="7030A0"/>
                </a:solidFill>
              </a:rPr>
              <a:t>one document </a:t>
            </a:r>
            <a:r>
              <a:rPr lang="en-US" sz="2000" dirty="0"/>
              <a:t>into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C3D92-7572-D048-0CA4-C0123F6C5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983191"/>
            <a:ext cx="7488832" cy="123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7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deleting a database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rgbClr val="7030A0"/>
                </a:solidFill>
              </a:rPr>
              <a:t>delete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C00000"/>
                </a:solidFill>
              </a:rPr>
              <a:t>database</a:t>
            </a:r>
            <a:r>
              <a:rPr lang="en-US" sz="2200" dirty="0"/>
              <a:t>, we use the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</a:rPr>
              <a:t>db.dropDatabase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sz="2200" dirty="0"/>
              <a:t>method which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deletes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70C0"/>
                </a:solidFill>
              </a:rPr>
              <a:t>current database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Above,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{ ok: 1, dropped: '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humanResourcedb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' }</a:t>
            </a:r>
            <a:r>
              <a:rPr lang="en-US" sz="2200" dirty="0"/>
              <a:t> indicates that the </a:t>
            </a:r>
            <a:r>
              <a:rPr lang="en-US" sz="2200" b="1" dirty="0">
                <a:solidFill>
                  <a:srgbClr val="C00000"/>
                </a:solidFill>
              </a:rPr>
              <a:t>database</a:t>
            </a:r>
            <a:r>
              <a:rPr lang="en-US" sz="2200" dirty="0"/>
              <a:t> deleted </a:t>
            </a:r>
            <a:r>
              <a:rPr lang="en-US" sz="2200" b="1" dirty="0">
                <a:solidFill>
                  <a:srgbClr val="00B050"/>
                </a:solidFill>
              </a:rPr>
              <a:t>successfully</a:t>
            </a:r>
            <a:r>
              <a:rPr lang="en-US" sz="2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A7E5F-AA43-4FC9-28EC-1A021D67C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3044802"/>
            <a:ext cx="5683690" cy="110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3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Creating collection in </a:t>
            </a:r>
            <a:r>
              <a:rPr lang="en-US" sz="2700" b="1" dirty="0" err="1"/>
              <a:t>mongodb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rgbClr val="002060"/>
                </a:solidFill>
              </a:rPr>
              <a:t>collection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0070C0"/>
                </a:solidFill>
              </a:rPr>
              <a:t>similar</a:t>
            </a:r>
            <a:r>
              <a:rPr lang="en-US" sz="2200" dirty="0"/>
              <a:t> to a </a:t>
            </a:r>
            <a:r>
              <a:rPr lang="en-US" sz="2200" b="1" dirty="0">
                <a:solidFill>
                  <a:srgbClr val="C00000"/>
                </a:solidFill>
              </a:rPr>
              <a:t>table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chemeClr val="accent4"/>
                </a:solidFill>
              </a:rPr>
              <a:t>RDBMS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chemeClr val="accent4"/>
                </a:solidFill>
              </a:rPr>
              <a:t>create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2060"/>
                </a:solidFill>
              </a:rPr>
              <a:t>collection</a:t>
            </a:r>
            <a:r>
              <a:rPr lang="en-US" sz="2200" dirty="0"/>
              <a:t>, we use the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</a:rPr>
              <a:t>db.createCollection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sz="2200" dirty="0"/>
              <a:t>method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passing it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1"/>
                </a:solidFill>
              </a:rPr>
              <a:t>name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rgbClr val="002060"/>
                </a:solidFill>
              </a:rPr>
              <a:t>collection</a:t>
            </a:r>
            <a:r>
              <a:rPr lang="en-US" sz="2200" dirty="0"/>
              <a:t> as a </a:t>
            </a:r>
            <a:r>
              <a:rPr lang="en-US" sz="2200" b="1" dirty="0">
                <a:solidFill>
                  <a:srgbClr val="00B050"/>
                </a:solidFill>
              </a:rPr>
              <a:t>string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275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Creating collection in </a:t>
            </a:r>
            <a:r>
              <a:rPr lang="en-US" sz="2700" b="1" dirty="0" err="1"/>
              <a:t>mongodb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70C0"/>
                </a:solidFill>
              </a:rPr>
              <a:t>following code </a:t>
            </a:r>
            <a:r>
              <a:rPr lang="en-US" sz="2200" dirty="0"/>
              <a:t>creates a new </a:t>
            </a:r>
            <a:r>
              <a:rPr lang="en-US" sz="2200" b="1" dirty="0">
                <a:solidFill>
                  <a:srgbClr val="002060"/>
                </a:solidFill>
              </a:rPr>
              <a:t>employees</a:t>
            </a:r>
            <a:r>
              <a:rPr lang="en-US" sz="2200" dirty="0"/>
              <a:t> collection in the </a:t>
            </a:r>
            <a:r>
              <a:rPr lang="en-US" sz="2200" b="1" dirty="0">
                <a:solidFill>
                  <a:srgbClr val="C00000"/>
                </a:solidFill>
              </a:rPr>
              <a:t>current database</a:t>
            </a:r>
            <a:r>
              <a:rPr lang="en-US" sz="2200" dirty="0"/>
              <a:t>, which is </a:t>
            </a:r>
            <a:r>
              <a:rPr lang="en-US" sz="2200" b="1" dirty="0" err="1">
                <a:solidFill>
                  <a:srgbClr val="00B050"/>
                </a:solidFill>
              </a:rPr>
              <a:t>humanResourcedb</a:t>
            </a:r>
            <a:r>
              <a:rPr lang="en-US" sz="2200" b="1" dirty="0">
                <a:solidFill>
                  <a:srgbClr val="00B050"/>
                </a:solidFill>
              </a:rPr>
              <a:t>:</a:t>
            </a: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dirty="0"/>
              <a:t>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returns</a:t>
            </a:r>
            <a:r>
              <a:rPr lang="en-US" sz="2200" dirty="0"/>
              <a:t> an object </a:t>
            </a:r>
            <a:r>
              <a:rPr lang="en-US" sz="2200" b="1" dirty="0">
                <a:solidFill>
                  <a:srgbClr val="0070C0"/>
                </a:solidFill>
              </a:rPr>
              <a:t>{ ok: 1 }</a:t>
            </a:r>
            <a:r>
              <a:rPr lang="en-US" sz="2200" dirty="0"/>
              <a:t>, which </a:t>
            </a:r>
            <a:r>
              <a:rPr lang="en-US" sz="2200" b="1" dirty="0">
                <a:solidFill>
                  <a:srgbClr val="C00000"/>
                </a:solidFill>
              </a:rPr>
              <a:t>indicates</a:t>
            </a:r>
            <a:r>
              <a:rPr lang="en-US" sz="2200" dirty="0"/>
              <a:t> that the  </a:t>
            </a:r>
            <a:r>
              <a:rPr lang="en-US" sz="2200" b="1" dirty="0">
                <a:solidFill>
                  <a:srgbClr val="002060"/>
                </a:solidFill>
              </a:rPr>
              <a:t>collection</a:t>
            </a:r>
            <a:r>
              <a:rPr lang="en-US" sz="2200" dirty="0"/>
              <a:t> was created </a:t>
            </a:r>
            <a:r>
              <a:rPr lang="en-US" sz="2200" b="1" dirty="0">
                <a:solidFill>
                  <a:srgbClr val="00B050"/>
                </a:solidFill>
              </a:rPr>
              <a:t>successfully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A7E5F-AA43-4FC9-28EC-1A021D67C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3140968"/>
            <a:ext cx="7344816" cy="15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2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9188</TotalTime>
  <Words>1270</Words>
  <Application>Microsoft Office PowerPoint</Application>
  <PresentationFormat>On-screen Show (4:3)</PresentationFormat>
  <Paragraphs>213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Bookman Old Style</vt:lpstr>
      <vt:lpstr>Calibri</vt:lpstr>
      <vt:lpstr>Century Gothic</vt:lpstr>
      <vt:lpstr>Euclid Circular A</vt:lpstr>
      <vt:lpstr>inherit</vt:lpstr>
      <vt:lpstr>Source Code Pro</vt:lpstr>
      <vt:lpstr>Wingdings</vt:lpstr>
      <vt:lpstr>Vapor Trail</vt:lpstr>
      <vt:lpstr>PowerPoint Presentation</vt:lpstr>
      <vt:lpstr>Today’s Agenda</vt:lpstr>
      <vt:lpstr>Creating database in mongodb</vt:lpstr>
      <vt:lpstr>Using the “use” command</vt:lpstr>
      <vt:lpstr>Using the “use” command</vt:lpstr>
      <vt:lpstr>Listing the database</vt:lpstr>
      <vt:lpstr>deleting a database </vt:lpstr>
      <vt:lpstr>Creating collection in mongodb</vt:lpstr>
      <vt:lpstr>Creating collection in mongodb</vt:lpstr>
      <vt:lpstr>Creating multiple collections</vt:lpstr>
      <vt:lpstr>Listing all collections</vt:lpstr>
      <vt:lpstr>deleting a collection</vt:lpstr>
      <vt:lpstr>verifying</vt:lpstr>
      <vt:lpstr>Crud operations in mongodb</vt:lpstr>
      <vt:lpstr>Inserting documents</vt:lpstr>
      <vt:lpstr>Using insertOne()</vt:lpstr>
      <vt:lpstr>Example of insertOne()</vt:lpstr>
      <vt:lpstr>explanation</vt:lpstr>
      <vt:lpstr>Insert_id manually</vt:lpstr>
      <vt:lpstr>How to view the documents ?</vt:lpstr>
      <vt:lpstr>Formatting the output</vt:lpstr>
      <vt:lpstr>Using insertMany()</vt:lpstr>
      <vt:lpstr>Parameters of insertMany()</vt:lpstr>
      <vt:lpstr>What is ordered/unordered ?</vt:lpstr>
      <vt:lpstr>Return value of insertMany()</vt:lpstr>
      <vt:lpstr>Example of insertMany()</vt:lpstr>
      <vt:lpstr>Showing all documents</vt:lpstr>
      <vt:lpstr>Passing _id in insertMany()</vt:lpstr>
      <vt:lpstr>Showing all documents</vt:lpstr>
      <vt:lpstr>Special point</vt:lpstr>
      <vt:lpstr>Passing DUPLICATE _id</vt:lpstr>
      <vt:lpstr>Mongo’s response</vt:lpstr>
      <vt:lpstr>Showing all documents</vt:lpstr>
      <vt:lpstr>explanation</vt:lpstr>
      <vt:lpstr>Setting ordered to false</vt:lpstr>
      <vt:lpstr>Passing DUPLICATE _id</vt:lpstr>
      <vt:lpstr>Mongo’s response</vt:lpstr>
      <vt:lpstr>Showing all documents</vt:lpstr>
      <vt:lpstr>Data types in mongo</vt:lpstr>
      <vt:lpstr>Data types in mongo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291</cp:revision>
  <dcterms:created xsi:type="dcterms:W3CDTF">2015-12-21T13:46:00Z</dcterms:created>
  <dcterms:modified xsi:type="dcterms:W3CDTF">2023-07-19T17:17:09Z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