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4"/>
  </p:notesMasterIdLst>
  <p:sldIdLst>
    <p:sldId id="257" r:id="rId2"/>
    <p:sldId id="258" r:id="rId3"/>
    <p:sldId id="677" r:id="rId4"/>
    <p:sldId id="709" r:id="rId5"/>
    <p:sldId id="710" r:id="rId6"/>
    <p:sldId id="711" r:id="rId7"/>
    <p:sldId id="678" r:id="rId8"/>
    <p:sldId id="636" r:id="rId9"/>
    <p:sldId id="684" r:id="rId10"/>
    <p:sldId id="712" r:id="rId11"/>
    <p:sldId id="685" r:id="rId12"/>
    <p:sldId id="713" r:id="rId13"/>
    <p:sldId id="715" r:id="rId14"/>
    <p:sldId id="716" r:id="rId15"/>
    <p:sldId id="714" r:id="rId16"/>
    <p:sldId id="717" r:id="rId17"/>
    <p:sldId id="722" r:id="rId18"/>
    <p:sldId id="721" r:id="rId19"/>
    <p:sldId id="718" r:id="rId20"/>
    <p:sldId id="719" r:id="rId21"/>
    <p:sldId id="720" r:id="rId22"/>
    <p:sldId id="689" r:id="rId23"/>
    <p:sldId id="723" r:id="rId24"/>
    <p:sldId id="725" r:id="rId25"/>
    <p:sldId id="724" r:id="rId26"/>
    <p:sldId id="686" r:id="rId27"/>
    <p:sldId id="727" r:id="rId28"/>
    <p:sldId id="728" r:id="rId29"/>
    <p:sldId id="726" r:id="rId30"/>
    <p:sldId id="729" r:id="rId31"/>
    <p:sldId id="730" r:id="rId32"/>
    <p:sldId id="26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30" autoAdjust="0"/>
    <p:restoredTop sz="93768" autoAdjust="0"/>
  </p:normalViewPr>
  <p:slideViewPr>
    <p:cSldViewPr>
      <p:cViewPr varScale="1">
        <p:scale>
          <a:sx n="81" d="100"/>
          <a:sy n="81" d="100"/>
        </p:scale>
        <p:origin x="161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1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BE8689F1-9E8C-4510-AE09-ECBEE3BC691F}"/>
    <pc:docChg chg="custSel addSld delSld modSld sldOrd">
      <pc:chgData name="Sharma Computer Academy" userId="08476b32c11f4418" providerId="LiveId" clId="{BE8689F1-9E8C-4510-AE09-ECBEE3BC691F}" dt="2021-06-09T08:32:13.481" v="280"/>
      <pc:docMkLst>
        <pc:docMk/>
      </pc:docMkLst>
      <pc:sldChg chg="modSp mod">
        <pc:chgData name="Sharma Computer Academy" userId="08476b32c11f4418" providerId="LiveId" clId="{BE8689F1-9E8C-4510-AE09-ECBEE3BC691F}" dt="2021-06-07T09:07:04.611" v="10" actId="20577"/>
        <pc:sldMkLst>
          <pc:docMk/>
          <pc:sldMk cId="0" sldId="257"/>
        </pc:sldMkLst>
        <pc:spChg chg="mod">
          <ac:chgData name="Sharma Computer Academy" userId="08476b32c11f4418" providerId="LiveId" clId="{BE8689F1-9E8C-4510-AE09-ECBEE3BC691F}" dt="2021-06-07T09:07:04.611" v="10" actId="20577"/>
          <ac:spMkLst>
            <pc:docMk/>
            <pc:sldMk cId="0" sldId="257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BE8689F1-9E8C-4510-AE09-ECBEE3BC691F}" dt="2021-06-07T09:05:52.540" v="4" actId="6549"/>
        <pc:sldMkLst>
          <pc:docMk/>
          <pc:sldMk cId="0" sldId="258"/>
        </pc:sldMkLst>
        <pc:spChg chg="mod">
          <ac:chgData name="Sharma Computer Academy" userId="08476b32c11f4418" providerId="LiveId" clId="{BE8689F1-9E8C-4510-AE09-ECBEE3BC691F}" dt="2021-06-07T09:05:52.540" v="4" actId="6549"/>
          <ac:spMkLst>
            <pc:docMk/>
            <pc:sldMk cId="0" sldId="258"/>
            <ac:spMk id="3" creationId="{00000000-0000-0000-0000-000000000000}"/>
          </ac:spMkLst>
        </pc:spChg>
      </pc:sldChg>
      <pc:sldChg chg="del modAnim">
        <pc:chgData name="Sharma Computer Academy" userId="08476b32c11f4418" providerId="LiveId" clId="{BE8689F1-9E8C-4510-AE09-ECBEE3BC691F}" dt="2021-06-07T09:06:02.915" v="5" actId="47"/>
        <pc:sldMkLst>
          <pc:docMk/>
          <pc:sldMk cId="2767820340" sldId="524"/>
        </pc:sldMkLst>
      </pc:sldChg>
      <pc:sldChg chg="modSp mod modAnim">
        <pc:chgData name="Sharma Computer Academy" userId="08476b32c11f4418" providerId="LiveId" clId="{BE8689F1-9E8C-4510-AE09-ECBEE3BC691F}" dt="2021-06-09T08:14:53.763" v="151"/>
        <pc:sldMkLst>
          <pc:docMk/>
          <pc:sldMk cId="2767820340" sldId="686"/>
        </pc:sldMkLst>
        <pc:spChg chg="mod">
          <ac:chgData name="Sharma Computer Academy" userId="08476b32c11f4418" providerId="LiveId" clId="{BE8689F1-9E8C-4510-AE09-ECBEE3BC691F}" dt="2021-06-09T08:14:50.716" v="150" actId="6549"/>
          <ac:spMkLst>
            <pc:docMk/>
            <pc:sldMk cId="2767820340" sldId="686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BE8689F1-9E8C-4510-AE09-ECBEE3BC691F}" dt="2021-06-07T09:06:04.631" v="6" actId="47"/>
        <pc:sldMkLst>
          <pc:docMk/>
          <pc:sldMk cId="2767820340" sldId="706"/>
        </pc:sldMkLst>
      </pc:sldChg>
      <pc:sldChg chg="del">
        <pc:chgData name="Sharma Computer Academy" userId="08476b32c11f4418" providerId="LiveId" clId="{BE8689F1-9E8C-4510-AE09-ECBEE3BC691F}" dt="2021-06-07T09:06:05.584" v="7" actId="47"/>
        <pc:sldMkLst>
          <pc:docMk/>
          <pc:sldMk cId="2767820340" sldId="707"/>
        </pc:sldMkLst>
      </pc:sldChg>
      <pc:sldChg chg="del">
        <pc:chgData name="Sharma Computer Academy" userId="08476b32c11f4418" providerId="LiveId" clId="{BE8689F1-9E8C-4510-AE09-ECBEE3BC691F}" dt="2021-06-07T09:06:06.720" v="8" actId="47"/>
        <pc:sldMkLst>
          <pc:docMk/>
          <pc:sldMk cId="2767820340" sldId="708"/>
        </pc:sldMkLst>
      </pc:sldChg>
      <pc:sldChg chg="modSp add mod">
        <pc:chgData name="Sharma Computer Academy" userId="08476b32c11f4418" providerId="LiveId" clId="{BE8689F1-9E8C-4510-AE09-ECBEE3BC691F}" dt="2021-06-09T08:18:49.445" v="154" actId="113"/>
        <pc:sldMkLst>
          <pc:docMk/>
          <pc:sldMk cId="567437242" sldId="726"/>
        </pc:sldMkLst>
        <pc:spChg chg="mod">
          <ac:chgData name="Sharma Computer Academy" userId="08476b32c11f4418" providerId="LiveId" clId="{BE8689F1-9E8C-4510-AE09-ECBEE3BC691F}" dt="2021-06-09T08:18:49.445" v="154" actId="113"/>
          <ac:spMkLst>
            <pc:docMk/>
            <pc:sldMk cId="567437242" sldId="726"/>
            <ac:spMk id="3" creationId="{00000000-0000-0000-0000-000000000000}"/>
          </ac:spMkLst>
        </pc:spChg>
      </pc:sldChg>
      <pc:sldChg chg="addSp delSp modSp add mod">
        <pc:chgData name="Sharma Computer Academy" userId="08476b32c11f4418" providerId="LiveId" clId="{BE8689F1-9E8C-4510-AE09-ECBEE3BC691F}" dt="2021-06-09T08:09:48.907" v="44" actId="14100"/>
        <pc:sldMkLst>
          <pc:docMk/>
          <pc:sldMk cId="3256171606" sldId="727"/>
        </pc:sldMkLst>
        <pc:spChg chg="del mod">
          <ac:chgData name="Sharma Computer Academy" userId="08476b32c11f4418" providerId="LiveId" clId="{BE8689F1-9E8C-4510-AE09-ECBEE3BC691F}" dt="2021-06-09T08:09:27.070" v="39" actId="931"/>
          <ac:spMkLst>
            <pc:docMk/>
            <pc:sldMk cId="3256171606" sldId="727"/>
            <ac:spMk id="3" creationId="{00000000-0000-0000-0000-000000000000}"/>
          </ac:spMkLst>
        </pc:spChg>
        <pc:picChg chg="add mod">
          <ac:chgData name="Sharma Computer Academy" userId="08476b32c11f4418" providerId="LiveId" clId="{BE8689F1-9E8C-4510-AE09-ECBEE3BC691F}" dt="2021-06-09T08:09:48.907" v="44" actId="14100"/>
          <ac:picMkLst>
            <pc:docMk/>
            <pc:sldMk cId="3256171606" sldId="727"/>
            <ac:picMk id="7" creationId="{E81EFFC5-AC21-4E68-9A9B-414BA5986BB2}"/>
          </ac:picMkLst>
        </pc:picChg>
      </pc:sldChg>
      <pc:sldChg chg="modSp add mod">
        <pc:chgData name="Sharma Computer Academy" userId="08476b32c11f4418" providerId="LiveId" clId="{BE8689F1-9E8C-4510-AE09-ECBEE3BC691F}" dt="2021-06-09T08:19:51.025" v="200" actId="20577"/>
        <pc:sldMkLst>
          <pc:docMk/>
          <pc:sldMk cId="4268440268" sldId="728"/>
        </pc:sldMkLst>
        <pc:spChg chg="mod">
          <ac:chgData name="Sharma Computer Academy" userId="08476b32c11f4418" providerId="LiveId" clId="{BE8689F1-9E8C-4510-AE09-ECBEE3BC691F}" dt="2021-06-09T08:19:51.025" v="200" actId="20577"/>
          <ac:spMkLst>
            <pc:docMk/>
            <pc:sldMk cId="4268440268" sldId="728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BE8689F1-9E8C-4510-AE09-ECBEE3BC691F}" dt="2021-06-09T08:19:25.063" v="157" actId="14100"/>
        <pc:sldMkLst>
          <pc:docMk/>
          <pc:sldMk cId="3835174195" sldId="729"/>
        </pc:sldMkLst>
        <pc:picChg chg="mod">
          <ac:chgData name="Sharma Computer Academy" userId="08476b32c11f4418" providerId="LiveId" clId="{BE8689F1-9E8C-4510-AE09-ECBEE3BC691F}" dt="2021-06-09T08:19:25.063" v="157" actId="14100"/>
          <ac:picMkLst>
            <pc:docMk/>
            <pc:sldMk cId="3835174195" sldId="729"/>
            <ac:picMk id="7" creationId="{E81EFFC5-AC21-4E68-9A9B-414BA5986BB2}"/>
          </ac:picMkLst>
        </pc:picChg>
      </pc:sldChg>
      <pc:sldChg chg="modSp add mod ord modAnim">
        <pc:chgData name="Sharma Computer Academy" userId="08476b32c11f4418" providerId="LiveId" clId="{BE8689F1-9E8C-4510-AE09-ECBEE3BC691F}" dt="2021-06-09T08:32:13.481" v="280"/>
        <pc:sldMkLst>
          <pc:docMk/>
          <pc:sldMk cId="1746023211" sldId="730"/>
        </pc:sldMkLst>
        <pc:spChg chg="mod">
          <ac:chgData name="Sharma Computer Academy" userId="08476b32c11f4418" providerId="LiveId" clId="{BE8689F1-9E8C-4510-AE09-ECBEE3BC691F}" dt="2021-06-09T08:30:05.472" v="236" actId="27636"/>
          <ac:spMkLst>
            <pc:docMk/>
            <pc:sldMk cId="1746023211" sldId="730"/>
            <ac:spMk id="2" creationId="{00000000-0000-0000-0000-000000000000}"/>
          </ac:spMkLst>
        </pc:spChg>
        <pc:spChg chg="mod">
          <ac:chgData name="Sharma Computer Academy" userId="08476b32c11f4418" providerId="LiveId" clId="{BE8689F1-9E8C-4510-AE09-ECBEE3BC691F}" dt="2021-06-09T08:31:56.546" v="277" actId="255"/>
          <ac:spMkLst>
            <pc:docMk/>
            <pc:sldMk cId="1746023211" sldId="730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09-06-2021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6/9/2021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09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ubtitle 1"/>
          <p:cNvSpPr>
            <a:spLocks noGrp="1"/>
          </p:cNvSpPr>
          <p:nvPr>
            <p:ph type="subTitle" idx="1"/>
          </p:nvPr>
        </p:nvSpPr>
        <p:spPr>
          <a:xfrm>
            <a:off x="1371600" y="3044825"/>
            <a:ext cx="6400800" cy="17526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Front end</a:t>
            </a:r>
          </a:p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(I</a:t>
            </a:r>
            <a:r>
              <a:rPr lang="en-US" sz="4000" cap="none" dirty="0">
                <a:solidFill>
                  <a:srgbClr val="002060"/>
                </a:solidFill>
                <a:latin typeface="Corbel" pitchFamily="34" charset="0"/>
              </a:rPr>
              <a:t>ntroduction</a:t>
            </a:r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 t</a:t>
            </a:r>
            <a:r>
              <a:rPr lang="en-US" sz="4000" cap="none" dirty="0">
                <a:solidFill>
                  <a:srgbClr val="002060"/>
                </a:solidFill>
                <a:latin typeface="Corbel" pitchFamily="34" charset="0"/>
              </a:rPr>
              <a:t>o</a:t>
            </a:r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 </a:t>
            </a:r>
            <a:r>
              <a:rPr lang="en-US" sz="4000" dirty="0" err="1">
                <a:solidFill>
                  <a:srgbClr val="002060"/>
                </a:solidFill>
                <a:latin typeface="Corbel" pitchFamily="34" charset="0"/>
              </a:rPr>
              <a:t>css</a:t>
            </a:r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)</a:t>
            </a:r>
            <a:endParaRPr lang="en-US" sz="2800" dirty="0">
              <a:solidFill>
                <a:srgbClr val="002060"/>
              </a:solidFill>
              <a:latin typeface="Corbel" pitchFamily="34" charset="0"/>
            </a:endParaRPr>
          </a:p>
          <a:p>
            <a:r>
              <a:rPr lang="en-US" sz="2800">
                <a:solidFill>
                  <a:srgbClr val="FF0000"/>
                </a:solidFill>
                <a:latin typeface="Corbel" pitchFamily="34" charset="0"/>
              </a:rPr>
              <a:t>Lecture-19</a:t>
            </a:r>
            <a:endParaRPr lang="en-IN" sz="28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4" name="Picture 3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9520" y="214290"/>
            <a:ext cx="1476353" cy="13158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Padding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u="sng" dirty="0">
                <a:solidFill>
                  <a:srgbClr val="002060"/>
                </a:solidFill>
                <a:latin typeface="Corbel" pitchFamily="34" charset="0"/>
              </a:rPr>
              <a:t>padding</a:t>
            </a:r>
            <a:r>
              <a:rPr lang="en-IN" sz="2400" dirty="0">
                <a:latin typeface="Corbel" pitchFamily="34" charset="0"/>
              </a:rPr>
              <a:t> properties can be specified using the following values:</a:t>
            </a:r>
          </a:p>
          <a:p>
            <a:endParaRPr lang="en-IN" sz="2400" b="1" dirty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r>
              <a:rPr lang="en-IN" sz="1900" b="1" dirty="0">
                <a:solidFill>
                  <a:srgbClr val="7030A0"/>
                </a:solidFill>
                <a:latin typeface="Corbel" pitchFamily="34" charset="0"/>
              </a:rPr>
              <a:t>length</a:t>
            </a:r>
            <a:r>
              <a:rPr lang="en-IN" sz="1900" dirty="0">
                <a:latin typeface="Corbel" pitchFamily="34" charset="0"/>
              </a:rPr>
              <a:t> - specifies a </a:t>
            </a:r>
            <a:r>
              <a:rPr lang="en-IN" sz="1900" b="1" dirty="0">
                <a:solidFill>
                  <a:srgbClr val="0070C0"/>
                </a:solidFill>
                <a:latin typeface="Corbel" pitchFamily="34" charset="0"/>
              </a:rPr>
              <a:t>padding</a:t>
            </a:r>
            <a:r>
              <a:rPr lang="en-IN" sz="1900" dirty="0">
                <a:latin typeface="Corbel" pitchFamily="34" charset="0"/>
              </a:rPr>
              <a:t> in </a:t>
            </a:r>
            <a:r>
              <a:rPr lang="en-IN" sz="1900" b="1" dirty="0" err="1">
                <a:solidFill>
                  <a:srgbClr val="C00000"/>
                </a:solidFill>
                <a:latin typeface="Corbel" pitchFamily="34" charset="0"/>
              </a:rPr>
              <a:t>px</a:t>
            </a:r>
            <a:r>
              <a:rPr lang="en-IN" sz="1900" dirty="0">
                <a:latin typeface="Corbel" pitchFamily="34" charset="0"/>
              </a:rPr>
              <a:t>, </a:t>
            </a:r>
            <a:r>
              <a:rPr lang="en-IN" sz="1900" b="1" dirty="0" err="1">
                <a:solidFill>
                  <a:srgbClr val="C00000"/>
                </a:solidFill>
                <a:latin typeface="Corbel" pitchFamily="34" charset="0"/>
              </a:rPr>
              <a:t>em</a:t>
            </a:r>
            <a:r>
              <a:rPr lang="en-IN" sz="1900" dirty="0">
                <a:latin typeface="Corbel" pitchFamily="34" charset="0"/>
              </a:rPr>
              <a:t>, </a:t>
            </a:r>
            <a:r>
              <a:rPr lang="en-IN" sz="1900" b="1" dirty="0" err="1">
                <a:solidFill>
                  <a:srgbClr val="C00000"/>
                </a:solidFill>
                <a:latin typeface="Corbel" pitchFamily="34" charset="0"/>
              </a:rPr>
              <a:t>rem</a:t>
            </a:r>
            <a:r>
              <a:rPr lang="en-IN" sz="1900" dirty="0">
                <a:latin typeface="Corbel" pitchFamily="34" charset="0"/>
              </a:rPr>
              <a:t>, </a:t>
            </a:r>
            <a:r>
              <a:rPr lang="en-IN" sz="1900" b="1" dirty="0">
                <a:solidFill>
                  <a:srgbClr val="C00000"/>
                </a:solidFill>
                <a:latin typeface="Corbel" pitchFamily="34" charset="0"/>
              </a:rPr>
              <a:t>pt</a:t>
            </a:r>
            <a:r>
              <a:rPr lang="en-IN" sz="1900" dirty="0">
                <a:latin typeface="Corbel" pitchFamily="34" charset="0"/>
              </a:rPr>
              <a:t>, </a:t>
            </a:r>
            <a:r>
              <a:rPr lang="en-IN" sz="1900" b="1" dirty="0">
                <a:solidFill>
                  <a:srgbClr val="C00000"/>
                </a:solidFill>
                <a:latin typeface="Corbel" pitchFamily="34" charset="0"/>
              </a:rPr>
              <a:t>cm</a:t>
            </a:r>
            <a:r>
              <a:rPr lang="en-IN" sz="1900" dirty="0">
                <a:latin typeface="Corbel" pitchFamily="34" charset="0"/>
              </a:rPr>
              <a:t>, etc.</a:t>
            </a:r>
          </a:p>
          <a:p>
            <a:endParaRPr lang="en-IN" sz="2400" b="1" i="1" dirty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r>
              <a:rPr lang="en-IN" sz="1900" b="1" i="1" dirty="0">
                <a:solidFill>
                  <a:srgbClr val="7030A0"/>
                </a:solidFill>
                <a:latin typeface="Corbel" pitchFamily="34" charset="0"/>
              </a:rPr>
              <a:t>%</a:t>
            </a:r>
            <a:r>
              <a:rPr lang="en-IN" sz="1900" b="1" dirty="0">
                <a:solidFill>
                  <a:srgbClr val="7030A0"/>
                </a:solidFill>
                <a:latin typeface="Corbel" pitchFamily="34" charset="0"/>
              </a:rPr>
              <a:t> </a:t>
            </a:r>
            <a:r>
              <a:rPr lang="en-IN" sz="1900" dirty="0">
                <a:latin typeface="Corbel" pitchFamily="34" charset="0"/>
              </a:rPr>
              <a:t>- specifies a </a:t>
            </a:r>
            <a:r>
              <a:rPr lang="en-IN" sz="1900" b="1" dirty="0">
                <a:solidFill>
                  <a:srgbClr val="0070C0"/>
                </a:solidFill>
                <a:latin typeface="Corbel" pitchFamily="34" charset="0"/>
              </a:rPr>
              <a:t>padding </a:t>
            </a:r>
            <a:r>
              <a:rPr lang="en-IN" sz="1900" dirty="0">
                <a:latin typeface="Corbel" pitchFamily="34" charset="0"/>
              </a:rPr>
              <a:t>in </a:t>
            </a:r>
            <a:r>
              <a:rPr lang="en-IN" sz="1900" b="1" dirty="0">
                <a:solidFill>
                  <a:srgbClr val="C00000"/>
                </a:solidFill>
                <a:latin typeface="Corbel" pitchFamily="34" charset="0"/>
              </a:rPr>
              <a:t>percentage</a:t>
            </a:r>
            <a:r>
              <a:rPr lang="en-IN" sz="1900" dirty="0">
                <a:latin typeface="Corbel" pitchFamily="34" charset="0"/>
              </a:rPr>
              <a:t> (%) of the </a:t>
            </a:r>
            <a:r>
              <a:rPr lang="en-IN" sz="1900" b="1" dirty="0">
                <a:solidFill>
                  <a:srgbClr val="0070C0"/>
                </a:solidFill>
                <a:latin typeface="Corbel" pitchFamily="34" charset="0"/>
              </a:rPr>
              <a:t>width </a:t>
            </a:r>
            <a:r>
              <a:rPr lang="en-IN" sz="1900" dirty="0">
                <a:latin typeface="Corbel" pitchFamily="34" charset="0"/>
              </a:rPr>
              <a:t>of the 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containing</a:t>
            </a:r>
            <a:r>
              <a:rPr lang="en-IN" sz="1900" dirty="0">
                <a:latin typeface="Corbel" pitchFamily="34" charset="0"/>
              </a:rPr>
              <a:t> element.</a:t>
            </a:r>
          </a:p>
          <a:p>
            <a:endParaRPr lang="en-IN" sz="2400" b="1" dirty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r>
              <a:rPr lang="en-IN" sz="1900" b="1" dirty="0">
                <a:solidFill>
                  <a:srgbClr val="7030A0"/>
                </a:solidFill>
                <a:latin typeface="Corbel" pitchFamily="34" charset="0"/>
              </a:rPr>
              <a:t>inherit </a:t>
            </a:r>
            <a:r>
              <a:rPr lang="en-IN" sz="1900" dirty="0">
                <a:latin typeface="Corbel" pitchFamily="34" charset="0"/>
              </a:rPr>
              <a:t>- specifies that the </a:t>
            </a:r>
            <a:r>
              <a:rPr lang="en-IN" sz="1900" b="1" dirty="0">
                <a:solidFill>
                  <a:srgbClr val="0070C0"/>
                </a:solidFill>
                <a:latin typeface="Corbel" pitchFamily="34" charset="0"/>
              </a:rPr>
              <a:t>padding</a:t>
            </a:r>
            <a:r>
              <a:rPr lang="en-IN" sz="1900" dirty="0">
                <a:latin typeface="Corbel" pitchFamily="34" charset="0"/>
              </a:rPr>
              <a:t> should be inherited from the 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parent </a:t>
            </a:r>
            <a:r>
              <a:rPr lang="en-IN" sz="1900" dirty="0">
                <a:latin typeface="Corbel" pitchFamily="34" charset="0"/>
              </a:rPr>
              <a:t>element.</a:t>
            </a:r>
          </a:p>
          <a:p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rbel" pitchFamily="34" charset="0"/>
              </a:rPr>
              <a:t>	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h1 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{ 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padding-top: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50px; 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padding-bottom: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100px; 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}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 err="1">
                <a:latin typeface="Corbel" pitchFamily="34" charset="0"/>
              </a:rPr>
              <a:t>Th</a:t>
            </a:r>
            <a:r>
              <a:rPr lang="en-IN" sz="2400" dirty="0">
                <a:latin typeface="Corbel" pitchFamily="34" charset="0"/>
              </a:rPr>
              <a:t>is will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style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h1</a:t>
            </a:r>
            <a:r>
              <a:rPr lang="en-IN" sz="2400" dirty="0">
                <a:latin typeface="Corbel" pitchFamily="34" charset="0"/>
              </a:rPr>
              <a:t> with a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top padding </a:t>
            </a:r>
            <a:r>
              <a:rPr lang="en-IN" sz="2400" dirty="0">
                <a:latin typeface="Corbel" pitchFamily="34" charset="0"/>
              </a:rPr>
              <a:t>of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50px</a:t>
            </a:r>
            <a:r>
              <a:rPr lang="en-IN" sz="2400" dirty="0">
                <a:latin typeface="Corbel" pitchFamily="34" charset="0"/>
              </a:rPr>
              <a:t> and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bottom padding </a:t>
            </a:r>
            <a:r>
              <a:rPr lang="en-IN" sz="2400" dirty="0">
                <a:latin typeface="Corbel" pitchFamily="34" charset="0"/>
              </a:rPr>
              <a:t>of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100px</a:t>
            </a:r>
            <a:endParaRPr lang="en-IN" sz="19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Border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CSS </a:t>
            </a:r>
            <a:r>
              <a:rPr lang="en-IN" sz="2400" b="1" u="sng" dirty="0">
                <a:solidFill>
                  <a:srgbClr val="002060"/>
                </a:solidFill>
                <a:latin typeface="Corbel" pitchFamily="34" charset="0"/>
              </a:rPr>
              <a:t>border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properties allow us to define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border area </a:t>
            </a:r>
            <a:r>
              <a:rPr lang="en-IN" sz="2400" dirty="0">
                <a:latin typeface="Corbel" pitchFamily="34" charset="0"/>
              </a:rPr>
              <a:t>of an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element's</a:t>
            </a:r>
            <a:r>
              <a:rPr lang="en-IN" sz="2400" dirty="0">
                <a:latin typeface="Corbel" pitchFamily="34" charset="0"/>
              </a:rPr>
              <a:t> box.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Borders</a:t>
            </a:r>
            <a:r>
              <a:rPr lang="en-IN" sz="2400" dirty="0">
                <a:latin typeface="Corbel" pitchFamily="34" charset="0"/>
              </a:rPr>
              <a:t> appear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directly</a:t>
            </a:r>
            <a:r>
              <a:rPr lang="en-IN" sz="2400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b</a:t>
            </a:r>
            <a:r>
              <a:rPr lang="en-IN" sz="2400" dirty="0">
                <a:latin typeface="Corbel" pitchFamily="34" charset="0"/>
              </a:rPr>
              <a:t>etween the </a:t>
            </a:r>
            <a:r>
              <a:rPr lang="en-IN" sz="2400" b="1" u="sng" dirty="0">
                <a:solidFill>
                  <a:srgbClr val="002060"/>
                </a:solidFill>
                <a:latin typeface="Corbel" pitchFamily="34" charset="0"/>
              </a:rPr>
              <a:t>margin</a:t>
            </a:r>
            <a:r>
              <a:rPr lang="en-IN" sz="2400" dirty="0">
                <a:latin typeface="Corbel" pitchFamily="34" charset="0"/>
              </a:rPr>
              <a:t> and </a:t>
            </a:r>
            <a:r>
              <a:rPr lang="en-IN" sz="2400" b="1" u="sng" dirty="0">
                <a:solidFill>
                  <a:srgbClr val="002060"/>
                </a:solidFill>
                <a:latin typeface="Corbel" pitchFamily="34" charset="0"/>
              </a:rPr>
              <a:t>padding</a:t>
            </a:r>
            <a:r>
              <a:rPr lang="en-IN" sz="2400" dirty="0">
                <a:latin typeface="Corbel" pitchFamily="34" charset="0"/>
              </a:rPr>
              <a:t> of an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element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The border can be a style like,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solid line</a:t>
            </a:r>
            <a:r>
              <a:rPr lang="en-IN" sz="2400" dirty="0">
                <a:latin typeface="Corbel" pitchFamily="34" charset="0"/>
              </a:rPr>
              <a:t>,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dotted line</a:t>
            </a:r>
            <a:r>
              <a:rPr lang="en-IN" sz="2400" dirty="0">
                <a:latin typeface="Corbel" pitchFamily="34" charset="0"/>
              </a:rPr>
              <a:t>,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double line</a:t>
            </a:r>
            <a:r>
              <a:rPr lang="en-IN" sz="2400" dirty="0">
                <a:latin typeface="Corbel" pitchFamily="34" charset="0"/>
              </a:rPr>
              <a:t>, etc. </a:t>
            </a:r>
          </a:p>
          <a:p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Border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7" name="Content Placeholder 6" descr="bode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2" y="1357298"/>
            <a:ext cx="8715435" cy="5000659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Border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Following are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CSS </a:t>
            </a:r>
            <a:r>
              <a:rPr lang="en-IN" sz="2400" b="1" u="sng" dirty="0">
                <a:solidFill>
                  <a:srgbClr val="002060"/>
                </a:solidFill>
                <a:latin typeface="Corbel" pitchFamily="34" charset="0"/>
              </a:rPr>
              <a:t>border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properties that can be applied on an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element</a:t>
            </a:r>
            <a:r>
              <a:rPr lang="en-IN" sz="2400" dirty="0">
                <a:latin typeface="Corbel" pitchFamily="34" charset="0"/>
              </a:rPr>
              <a:t>:</a:t>
            </a:r>
          </a:p>
          <a:p>
            <a:pPr lvl="1" fontAlgn="base"/>
            <a:endParaRPr lang="en-US" sz="1900" b="1" dirty="0">
              <a:solidFill>
                <a:srgbClr val="0070C0"/>
              </a:solidFill>
              <a:latin typeface="Corbel" pitchFamily="34" charset="0"/>
            </a:endParaRPr>
          </a:p>
          <a:p>
            <a:pPr lvl="1" fontAlgn="base"/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border-style</a:t>
            </a:r>
          </a:p>
          <a:p>
            <a:pPr lvl="1" fontAlgn="base"/>
            <a:endParaRPr lang="en-US" sz="1900" b="1" dirty="0">
              <a:solidFill>
                <a:srgbClr val="C00000"/>
              </a:solidFill>
              <a:latin typeface="Corbel" pitchFamily="34" charset="0"/>
            </a:endParaRPr>
          </a:p>
          <a:p>
            <a:pPr lvl="1" fontAlgn="base"/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border-width</a:t>
            </a:r>
          </a:p>
          <a:p>
            <a:pPr lvl="1" fontAlgn="base"/>
            <a:endParaRPr lang="en-US" sz="1900" b="1" dirty="0">
              <a:solidFill>
                <a:srgbClr val="00B050"/>
              </a:solidFill>
              <a:latin typeface="Corbel" pitchFamily="34" charset="0"/>
            </a:endParaRPr>
          </a:p>
          <a:p>
            <a:pPr lvl="1" fontAlgn="base"/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border-color</a:t>
            </a:r>
          </a:p>
          <a:p>
            <a:pPr lvl="1" fontAlgn="base"/>
            <a:endParaRPr lang="en-US" sz="1900" b="1" dirty="0">
              <a:solidFill>
                <a:srgbClr val="00B050"/>
              </a:solidFill>
              <a:latin typeface="Corbel" pitchFamily="34" charset="0"/>
            </a:endParaRPr>
          </a:p>
          <a:p>
            <a:pPr lvl="1" fontAlgn="base"/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border</a:t>
            </a:r>
            <a:endParaRPr lang="en-IN" sz="1900" b="1" dirty="0">
              <a:solidFill>
                <a:srgbClr val="7030A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rbel" pitchFamily="34" charset="0"/>
              </a:rPr>
              <a:t>	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 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{ 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border: 5px solid #00ff00; 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}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 err="1">
                <a:latin typeface="Corbel" pitchFamily="34" charset="0"/>
              </a:rPr>
              <a:t>Th</a:t>
            </a:r>
            <a:r>
              <a:rPr lang="en-IN" sz="2400" dirty="0">
                <a:latin typeface="Corbel" pitchFamily="34" charset="0"/>
              </a:rPr>
              <a:t>is will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style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p</a:t>
            </a:r>
            <a:r>
              <a:rPr lang="en-IN" sz="2400" dirty="0">
                <a:latin typeface="Corbel" pitchFamily="34" charset="0"/>
              </a:rPr>
              <a:t> with a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solid</a:t>
            </a:r>
            <a:r>
              <a:rPr lang="en-IN" sz="2400" dirty="0">
                <a:latin typeface="Corbel" pitchFamily="34" charset="0"/>
              </a:rPr>
              <a:t>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border </a:t>
            </a:r>
            <a:r>
              <a:rPr lang="en-IN" sz="2400" dirty="0">
                <a:latin typeface="Corbel" pitchFamily="34" charset="0"/>
              </a:rPr>
              <a:t>of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5px</a:t>
            </a:r>
            <a:r>
              <a:rPr lang="en-IN" sz="2400" dirty="0">
                <a:latin typeface="Corbel" pitchFamily="34" charset="0"/>
              </a:rPr>
              <a:t> and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green </a:t>
            </a:r>
            <a:r>
              <a:rPr lang="en-IN" sz="2400" dirty="0" err="1">
                <a:solidFill>
                  <a:schemeClr val="tx1"/>
                </a:solidFill>
                <a:latin typeface="Corbel" pitchFamily="34" charset="0"/>
              </a:rPr>
              <a:t>color</a:t>
            </a:r>
            <a:endParaRPr lang="en-IN" sz="1900" dirty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Creating Rounded Borders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CSS3 </a:t>
            </a:r>
            <a:r>
              <a:rPr lang="en-IN" sz="2400" dirty="0">
                <a:latin typeface="Corbel" pitchFamily="34" charset="0"/>
              </a:rPr>
              <a:t>introduced a new property called </a:t>
            </a:r>
            <a:r>
              <a:rPr lang="en-IN" sz="2400" b="1" u="sng" dirty="0">
                <a:solidFill>
                  <a:srgbClr val="002060"/>
                </a:solidFill>
                <a:latin typeface="Corbel" pitchFamily="34" charset="0"/>
              </a:rPr>
              <a:t>border-radius</a:t>
            </a:r>
            <a:r>
              <a:rPr lang="en-IN" sz="2400" dirty="0">
                <a:latin typeface="Corbel" pitchFamily="34" charset="0"/>
              </a:rPr>
              <a:t> ,which can be used to create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rounded corners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This property typically defines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shape of the corner </a:t>
            </a:r>
            <a:r>
              <a:rPr lang="en-IN" sz="2400" dirty="0">
                <a:latin typeface="Corbel" pitchFamily="34" charset="0"/>
              </a:rPr>
              <a:t>of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outer border </a:t>
            </a:r>
            <a:r>
              <a:rPr lang="en-IN" sz="2400" dirty="0">
                <a:latin typeface="Corbel" pitchFamily="34" charset="0"/>
              </a:rPr>
              <a:t>edge. </a:t>
            </a:r>
            <a:endParaRPr lang="en-IN" sz="15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Corbel" pitchFamily="34" charset="0"/>
              </a:rPr>
              <a:t>	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.box 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        { 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width: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300px;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height: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150px;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background: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#ffb6c1; 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border: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2px solid #f08080; 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border-radius: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20px; 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       }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 err="1">
                <a:latin typeface="Corbel" pitchFamily="34" charset="0"/>
              </a:rPr>
              <a:t>Th</a:t>
            </a:r>
            <a:r>
              <a:rPr lang="en-IN" sz="2400" dirty="0">
                <a:latin typeface="Corbel" pitchFamily="34" charset="0"/>
              </a:rPr>
              <a:t>is will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style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element</a:t>
            </a:r>
            <a:r>
              <a:rPr lang="en-IN" sz="2400" dirty="0">
                <a:latin typeface="Corbel" pitchFamily="34" charset="0"/>
              </a:rPr>
              <a:t> with a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20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px</a:t>
            </a:r>
            <a:r>
              <a:rPr lang="en-IN" sz="2400" dirty="0">
                <a:latin typeface="Corbel" pitchFamily="34" charset="0"/>
              </a:rPr>
              <a:t> rounded border</a:t>
            </a:r>
            <a:endParaRPr lang="en-IN" sz="1900" dirty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Margin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CSS </a:t>
            </a:r>
            <a:r>
              <a:rPr lang="en-IN" sz="2400" b="1" u="sng" dirty="0">
                <a:solidFill>
                  <a:srgbClr val="002060"/>
                </a:solidFill>
                <a:latin typeface="Corbel" pitchFamily="34" charset="0"/>
              </a:rPr>
              <a:t>margin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properties allow us to set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spacing</a:t>
            </a:r>
            <a:r>
              <a:rPr lang="en-IN" sz="2400" dirty="0">
                <a:latin typeface="Corbel" pitchFamily="34" charset="0"/>
              </a:rPr>
              <a:t> around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border</a:t>
            </a: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It can be specified using following properties:</a:t>
            </a:r>
          </a:p>
          <a:p>
            <a:pPr lvl="1"/>
            <a:endParaRPr lang="en-US" sz="1500" b="1" dirty="0">
              <a:solidFill>
                <a:srgbClr val="002060"/>
              </a:solidFill>
              <a:latin typeface="Corbel" pitchFamily="34" charset="0"/>
            </a:endParaRPr>
          </a:p>
          <a:p>
            <a:pPr lvl="1"/>
            <a:r>
              <a:rPr lang="en-US" sz="1500" b="1" dirty="0">
                <a:solidFill>
                  <a:srgbClr val="002060"/>
                </a:solidFill>
                <a:latin typeface="Corbel" pitchFamily="34" charset="0"/>
              </a:rPr>
              <a:t>margin-top</a:t>
            </a:r>
          </a:p>
          <a:p>
            <a:pPr lvl="1"/>
            <a:endParaRPr lang="en-US" sz="15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lvl="1"/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margin-right</a:t>
            </a:r>
          </a:p>
          <a:p>
            <a:pPr lvl="1"/>
            <a:endParaRPr lang="en-US" sz="1500" b="1" dirty="0">
              <a:solidFill>
                <a:srgbClr val="00B050"/>
              </a:solidFill>
              <a:latin typeface="Corbel" pitchFamily="34" charset="0"/>
            </a:endParaRPr>
          </a:p>
          <a:p>
            <a:pPr lvl="1"/>
            <a:r>
              <a:rPr lang="en-US" sz="1500" b="1" dirty="0">
                <a:solidFill>
                  <a:srgbClr val="00B050"/>
                </a:solidFill>
                <a:latin typeface="Corbel" pitchFamily="34" charset="0"/>
              </a:rPr>
              <a:t>margin-bottom</a:t>
            </a:r>
          </a:p>
          <a:p>
            <a:pPr lvl="1"/>
            <a:endParaRPr lang="en-US" sz="1500" b="1" dirty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r>
              <a:rPr lang="en-US" sz="1500" b="1" dirty="0">
                <a:solidFill>
                  <a:srgbClr val="7030A0"/>
                </a:solidFill>
                <a:latin typeface="Corbel" pitchFamily="34" charset="0"/>
              </a:rPr>
              <a:t>margin-left</a:t>
            </a:r>
          </a:p>
          <a:p>
            <a:pPr lvl="1"/>
            <a:endParaRPr lang="en-US" sz="1500" b="1" dirty="0">
              <a:solidFill>
                <a:srgbClr val="C00000"/>
              </a:solidFill>
              <a:latin typeface="Corbel" pitchFamily="34" charset="0"/>
            </a:endParaRPr>
          </a:p>
          <a:p>
            <a:pPr lvl="1"/>
            <a:r>
              <a:rPr lang="en-US" sz="1500" b="1" dirty="0">
                <a:solidFill>
                  <a:srgbClr val="C00000"/>
                </a:solidFill>
                <a:latin typeface="Corbel" pitchFamily="34" charset="0"/>
              </a:rPr>
              <a:t>margin</a:t>
            </a:r>
            <a:endParaRPr lang="en-IN" sz="15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Margin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u="sng" dirty="0">
                <a:solidFill>
                  <a:srgbClr val="002060"/>
                </a:solidFill>
                <a:latin typeface="Corbel" pitchFamily="34" charset="0"/>
              </a:rPr>
              <a:t>margin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properties can be specified using the following values:</a:t>
            </a:r>
          </a:p>
          <a:p>
            <a:endParaRPr lang="en-IN" sz="2400" b="1" dirty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length</a:t>
            </a:r>
            <a:r>
              <a:rPr lang="en-IN" sz="2000" dirty="0">
                <a:latin typeface="Corbel" pitchFamily="34" charset="0"/>
              </a:rPr>
              <a:t> - specifies a 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padding</a:t>
            </a:r>
            <a:r>
              <a:rPr lang="en-IN" sz="2000" dirty="0">
                <a:latin typeface="Corbel" pitchFamily="34" charset="0"/>
              </a:rPr>
              <a:t> in </a:t>
            </a:r>
            <a:r>
              <a:rPr lang="en-IN" sz="2000" b="1" dirty="0" err="1">
                <a:solidFill>
                  <a:srgbClr val="C00000"/>
                </a:solidFill>
                <a:latin typeface="Corbel" pitchFamily="34" charset="0"/>
              </a:rPr>
              <a:t>px</a:t>
            </a:r>
            <a:r>
              <a:rPr lang="en-IN" sz="2000" dirty="0">
                <a:latin typeface="Corbel" pitchFamily="34" charset="0"/>
              </a:rPr>
              <a:t>, </a:t>
            </a:r>
            <a:r>
              <a:rPr lang="en-IN" sz="2000" b="1" dirty="0" err="1">
                <a:solidFill>
                  <a:srgbClr val="C00000"/>
                </a:solidFill>
                <a:latin typeface="Corbel" pitchFamily="34" charset="0"/>
              </a:rPr>
              <a:t>em</a:t>
            </a:r>
            <a:r>
              <a:rPr lang="en-IN" sz="2000" dirty="0">
                <a:latin typeface="Corbel" pitchFamily="34" charset="0"/>
              </a:rPr>
              <a:t>, </a:t>
            </a:r>
            <a:r>
              <a:rPr lang="en-IN" sz="2000" b="1" dirty="0" err="1">
                <a:solidFill>
                  <a:srgbClr val="C00000"/>
                </a:solidFill>
                <a:latin typeface="Corbel" pitchFamily="34" charset="0"/>
              </a:rPr>
              <a:t>rem</a:t>
            </a:r>
            <a:r>
              <a:rPr lang="en-IN" sz="2000" dirty="0">
                <a:latin typeface="Corbel" pitchFamily="34" charset="0"/>
              </a:rPr>
              <a:t>, 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pt</a:t>
            </a:r>
            <a:r>
              <a:rPr lang="en-IN" sz="2000" dirty="0">
                <a:latin typeface="Corbel" pitchFamily="34" charset="0"/>
              </a:rPr>
              <a:t>, 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cm</a:t>
            </a:r>
            <a:r>
              <a:rPr lang="en-IN" sz="2000" dirty="0">
                <a:latin typeface="Corbel" pitchFamily="34" charset="0"/>
              </a:rPr>
              <a:t>, etc.</a:t>
            </a:r>
          </a:p>
          <a:p>
            <a:endParaRPr lang="en-IN" sz="2000" b="1" i="1" dirty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r>
              <a:rPr lang="en-IN" sz="2000" b="1" i="1" dirty="0">
                <a:solidFill>
                  <a:srgbClr val="7030A0"/>
                </a:solidFill>
                <a:latin typeface="Corbel" pitchFamily="34" charset="0"/>
              </a:rPr>
              <a:t>%</a:t>
            </a: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 </a:t>
            </a:r>
            <a:r>
              <a:rPr lang="en-IN" sz="2000" dirty="0">
                <a:latin typeface="Corbel" pitchFamily="34" charset="0"/>
              </a:rPr>
              <a:t>- specifies a 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padding </a:t>
            </a:r>
            <a:r>
              <a:rPr lang="en-IN" sz="2000" dirty="0">
                <a:latin typeface="Corbel" pitchFamily="34" charset="0"/>
              </a:rPr>
              <a:t>in 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percentage</a:t>
            </a:r>
            <a:r>
              <a:rPr lang="en-IN" sz="2000" dirty="0">
                <a:latin typeface="Corbel" pitchFamily="34" charset="0"/>
              </a:rPr>
              <a:t> (%) of the 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width </a:t>
            </a:r>
            <a:r>
              <a:rPr lang="en-IN" sz="2000" dirty="0">
                <a:latin typeface="Corbel" pitchFamily="34" charset="0"/>
              </a:rPr>
              <a:t>of the 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containing</a:t>
            </a:r>
            <a:r>
              <a:rPr lang="en-IN" sz="2000" dirty="0">
                <a:latin typeface="Corbel" pitchFamily="34" charset="0"/>
              </a:rPr>
              <a:t> element.</a:t>
            </a:r>
          </a:p>
          <a:p>
            <a:pPr lvl="1"/>
            <a:endParaRPr lang="en-IN" sz="2000" b="1" dirty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auto </a:t>
            </a:r>
            <a:r>
              <a:rPr lang="en-IN" sz="2000" dirty="0">
                <a:latin typeface="Corbel" pitchFamily="34" charset="0"/>
              </a:rPr>
              <a:t>- the browser calculates a suitable margin to use.</a:t>
            </a:r>
            <a:endParaRPr lang="en-IN" sz="2000" b="1" dirty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endParaRPr lang="en-IN" sz="2000" b="1" dirty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inherit </a:t>
            </a:r>
            <a:r>
              <a:rPr lang="en-IN" sz="2000" dirty="0">
                <a:latin typeface="Corbel" pitchFamily="34" charset="0"/>
              </a:rPr>
              <a:t>- specifies that the 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padding</a:t>
            </a:r>
            <a:r>
              <a:rPr lang="en-IN" sz="2000" dirty="0">
                <a:latin typeface="Corbel" pitchFamily="34" charset="0"/>
              </a:rPr>
              <a:t> should be inherited from the 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parent </a:t>
            </a:r>
            <a:r>
              <a:rPr lang="en-IN" sz="2000" dirty="0">
                <a:latin typeface="Corbel" pitchFamily="34" charset="0"/>
              </a:rPr>
              <a:t>element.</a:t>
            </a:r>
          </a:p>
          <a:p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Today’s Agenda</a:t>
            </a:r>
            <a:endParaRPr lang="en-IN" sz="4400" b="1" dirty="0">
              <a:solidFill>
                <a:schemeClr val="tx2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800" b="1" dirty="0">
                <a:solidFill>
                  <a:srgbClr val="00B050"/>
                </a:solidFill>
                <a:latin typeface="Corbel" pitchFamily="34" charset="0"/>
              </a:rPr>
              <a:t>The CSS Box Model</a:t>
            </a:r>
          </a:p>
          <a:p>
            <a:pPr>
              <a:buSzPct val="100000"/>
              <a:buNone/>
            </a:pPr>
            <a:endParaRPr lang="en-US" sz="2800" b="1" dirty="0">
              <a:solidFill>
                <a:srgbClr val="7030A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800" b="1" dirty="0">
                <a:solidFill>
                  <a:srgbClr val="C00000"/>
                </a:solidFill>
                <a:latin typeface="Corbel" pitchFamily="34" charset="0"/>
              </a:rPr>
              <a:t>Border, Padding And Margin</a:t>
            </a:r>
          </a:p>
          <a:p>
            <a:pPr>
              <a:buSzPct val="100000"/>
            </a:pPr>
            <a:endParaRPr lang="en-US" sz="28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Handing Overflow</a:t>
            </a:r>
          </a:p>
          <a:p>
            <a:pPr>
              <a:buSzPct val="100000"/>
            </a:pPr>
            <a:endParaRPr lang="en-US" sz="2800" b="1" dirty="0">
              <a:solidFill>
                <a:schemeClr val="accent6">
                  <a:lumMod val="50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800" b="1" dirty="0">
                <a:solidFill>
                  <a:srgbClr val="7030A0"/>
                </a:solidFill>
                <a:latin typeface="Corbel" pitchFamily="34" charset="0"/>
              </a:rPr>
              <a:t>Setting Element Pos Using Float</a:t>
            </a:r>
          </a:p>
          <a:p>
            <a:pPr>
              <a:buSzPct val="100000"/>
            </a:pPr>
            <a:endParaRPr lang="en-US" sz="2800" b="1" dirty="0">
              <a:solidFill>
                <a:schemeClr val="accent6">
                  <a:lumMod val="50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8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8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rbel" pitchFamily="34" charset="0"/>
              </a:rPr>
              <a:t>	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h1 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{ 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margin:</a:t>
            </a:r>
            <a:r>
              <a:rPr lang="en-IN" sz="2400" dirty="0">
                <a:latin typeface="Corbel" pitchFamily="34" charset="0"/>
              </a:rPr>
              <a:t>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50px;</a:t>
            </a:r>
            <a:r>
              <a:rPr lang="en-IN" sz="2400" dirty="0">
                <a:latin typeface="Corbel" pitchFamily="34" charset="0"/>
              </a:rPr>
              <a:t> </a:t>
            </a:r>
            <a:r>
              <a:rPr lang="en-IN" sz="2400" b="1" dirty="0">
                <a:solidFill>
                  <a:schemeClr val="accent5"/>
                </a:solidFill>
                <a:latin typeface="Corbel" pitchFamily="34" charset="0"/>
              </a:rPr>
              <a:t>/* apply to all four sides */	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}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 err="1">
                <a:latin typeface="Corbel" pitchFamily="34" charset="0"/>
              </a:rPr>
              <a:t>Th</a:t>
            </a:r>
            <a:r>
              <a:rPr lang="en-IN" sz="2400" dirty="0">
                <a:latin typeface="Corbel" pitchFamily="34" charset="0"/>
              </a:rPr>
              <a:t>is will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style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h1</a:t>
            </a:r>
            <a:r>
              <a:rPr lang="en-IN" sz="2400" dirty="0">
                <a:latin typeface="Corbel" pitchFamily="34" charset="0"/>
              </a:rPr>
              <a:t> with a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margin </a:t>
            </a:r>
            <a:r>
              <a:rPr lang="en-IN" sz="2400" dirty="0">
                <a:latin typeface="Corbel" pitchFamily="34" charset="0"/>
              </a:rPr>
              <a:t>of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50px</a:t>
            </a:r>
            <a:r>
              <a:rPr lang="en-IN" sz="2400" dirty="0">
                <a:latin typeface="Corbel" pitchFamily="34" charset="0"/>
              </a:rPr>
              <a:t> on all 4 sides</a:t>
            </a:r>
            <a:endParaRPr lang="en-IN" sz="19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Using auto </a:t>
            </a:r>
            <a:b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</a:b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For Horizontal Centering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The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auto</a:t>
            </a:r>
            <a:r>
              <a:rPr lang="en-IN" sz="2400" dirty="0">
                <a:latin typeface="Corbel" pitchFamily="34" charset="0"/>
              </a:rPr>
              <a:t> value for the </a:t>
            </a:r>
            <a:r>
              <a:rPr lang="en-IN" sz="2400" b="1" u="sng" dirty="0">
                <a:solidFill>
                  <a:srgbClr val="002060"/>
                </a:solidFill>
                <a:latin typeface="Corbel" pitchFamily="34" charset="0"/>
              </a:rPr>
              <a:t>margin</a:t>
            </a:r>
            <a:r>
              <a:rPr lang="en-IN" sz="2400" u="sng" dirty="0">
                <a:solidFill>
                  <a:srgbClr val="00206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property tells the web browser to automatically calculate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margin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This is commonly used to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center</a:t>
            </a:r>
            <a:r>
              <a:rPr lang="en-IN" sz="2400" dirty="0">
                <a:latin typeface="Corbel" pitchFamily="34" charset="0"/>
              </a:rPr>
              <a:t> an element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horizontally</a:t>
            </a:r>
            <a:r>
              <a:rPr lang="en-IN" sz="2400" dirty="0">
                <a:latin typeface="Corbel" pitchFamily="34" charset="0"/>
              </a:rPr>
              <a:t> within a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larger container</a:t>
            </a:r>
            <a:r>
              <a:rPr lang="en-IN" sz="2400" dirty="0">
                <a:latin typeface="Corbel" pitchFamily="34" charset="0"/>
              </a:rPr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Corbel" pitchFamily="34" charset="0"/>
              </a:rPr>
              <a:t>	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div 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    { 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width: 300px;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background: gray;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margin: 0 auto; 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    }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The above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style</a:t>
            </a:r>
            <a:r>
              <a:rPr lang="en-IN" sz="2400" dirty="0">
                <a:latin typeface="Corbel" pitchFamily="34" charset="0"/>
              </a:rPr>
              <a:t> rules lets the </a:t>
            </a:r>
            <a:r>
              <a:rPr lang="en-IN" sz="2400" b="1" u="sng" dirty="0">
                <a:solidFill>
                  <a:srgbClr val="002060"/>
                </a:solidFill>
                <a:latin typeface="Corbel" pitchFamily="34" charset="0"/>
              </a:rPr>
              <a:t>&lt;div&gt;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 </a:t>
            </a:r>
            <a:r>
              <a:rPr lang="en-IN" sz="2400" dirty="0">
                <a:latin typeface="Corbel" pitchFamily="34" charset="0"/>
              </a:rPr>
              <a:t>element take up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300 pixels </a:t>
            </a:r>
            <a:r>
              <a:rPr lang="en-IN" sz="2400" dirty="0">
                <a:latin typeface="Corbel" pitchFamily="34" charset="0"/>
              </a:rPr>
              <a:t>of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horizontal space</a:t>
            </a:r>
            <a:r>
              <a:rPr lang="en-IN" sz="2400" dirty="0">
                <a:latin typeface="Corbel" pitchFamily="34" charset="0"/>
              </a:rPr>
              <a:t>, and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remaining space </a:t>
            </a:r>
            <a:r>
              <a:rPr lang="en-IN" sz="2400" dirty="0">
                <a:latin typeface="Corbel" pitchFamily="34" charset="0"/>
              </a:rPr>
              <a:t>will be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equally divided </a:t>
            </a:r>
            <a:r>
              <a:rPr lang="en-IN" sz="2400" dirty="0">
                <a:latin typeface="Corbel" pitchFamily="34" charset="0"/>
              </a:rPr>
              <a:t>between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left</a:t>
            </a:r>
            <a:r>
              <a:rPr lang="en-IN" sz="2400" dirty="0">
                <a:latin typeface="Corbel" pitchFamily="34" charset="0"/>
              </a:rPr>
              <a:t> and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right</a:t>
            </a:r>
            <a:r>
              <a:rPr lang="en-IN" sz="2400" dirty="0">
                <a:latin typeface="Corbel" pitchFamily="34" charset="0"/>
              </a:rPr>
              <a:t> margins.</a:t>
            </a:r>
            <a:endParaRPr lang="en-IN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Handling Overflow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There may be a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situation</a:t>
            </a:r>
            <a:r>
              <a:rPr lang="en-IN" sz="2400" dirty="0">
                <a:latin typeface="Corbel" pitchFamily="34" charset="0"/>
              </a:rPr>
              <a:t> when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content</a:t>
            </a:r>
            <a:r>
              <a:rPr lang="en-IN" sz="2400" dirty="0">
                <a:latin typeface="Corbel" pitchFamily="34" charset="0"/>
              </a:rPr>
              <a:t> of an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element </a:t>
            </a:r>
            <a:r>
              <a:rPr lang="en-IN" sz="2400" dirty="0">
                <a:latin typeface="Corbel" pitchFamily="34" charset="0"/>
              </a:rPr>
              <a:t>might be </a:t>
            </a:r>
            <a:r>
              <a:rPr lang="en-IN" sz="2400" b="1" dirty="0">
                <a:solidFill>
                  <a:schemeClr val="accent6"/>
                </a:solidFill>
                <a:latin typeface="Corbel" pitchFamily="34" charset="0"/>
              </a:rPr>
              <a:t>larger</a:t>
            </a:r>
            <a:r>
              <a:rPr lang="en-IN" sz="2400" dirty="0">
                <a:latin typeface="Corbel" pitchFamily="34" charset="0"/>
              </a:rPr>
              <a:t> than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dimensions</a:t>
            </a:r>
            <a:r>
              <a:rPr lang="en-IN" sz="2400" dirty="0">
                <a:latin typeface="Corbel" pitchFamily="34" charset="0"/>
              </a:rPr>
              <a:t> of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box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i</a:t>
            </a:r>
            <a:r>
              <a:rPr lang="en-IN" sz="2400" dirty="0">
                <a:latin typeface="Corbel" pitchFamily="34" charset="0"/>
              </a:rPr>
              <a:t>tself. 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In such cases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CSS</a:t>
            </a:r>
            <a:r>
              <a:rPr lang="en-IN" sz="2400" dirty="0">
                <a:latin typeface="Corbel" pitchFamily="34" charset="0"/>
              </a:rPr>
              <a:t> provides a property called  </a:t>
            </a:r>
            <a:r>
              <a:rPr lang="en-IN" sz="2400" b="1" u="sng" dirty="0">
                <a:solidFill>
                  <a:srgbClr val="002060"/>
                </a:solidFill>
                <a:latin typeface="Corbel" pitchFamily="34" charset="0"/>
              </a:rPr>
              <a:t>overflow</a:t>
            </a:r>
            <a:r>
              <a:rPr lang="en-IN" sz="2400" dirty="0">
                <a:latin typeface="Corbel" pitchFamily="34" charset="0"/>
              </a:rPr>
              <a:t> which helps us to specify whether to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clip content</a:t>
            </a:r>
            <a:r>
              <a:rPr lang="en-IN" sz="2400" dirty="0">
                <a:latin typeface="Corbel" pitchFamily="34" charset="0"/>
              </a:rPr>
              <a:t>,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render scroll bars </a:t>
            </a:r>
            <a:r>
              <a:rPr lang="en-IN" sz="2400" dirty="0">
                <a:latin typeface="Corbel" pitchFamily="34" charset="0"/>
              </a:rPr>
              <a:t>or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display overflow content </a:t>
            </a:r>
            <a:r>
              <a:rPr lang="en-IN" sz="2400" dirty="0">
                <a:latin typeface="Corbel" pitchFamily="34" charset="0"/>
              </a:rPr>
              <a:t>of a 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block-level </a:t>
            </a:r>
            <a:r>
              <a:rPr lang="en-IN" sz="2400" dirty="0">
                <a:latin typeface="Corbel" pitchFamily="34" charset="0"/>
              </a:rPr>
              <a:t>element.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Handling Overflow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fontAlgn="base"/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2844" y="1428736"/>
          <a:ext cx="8858312" cy="492922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29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259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rbel" pitchFamily="34" charset="0"/>
                        </a:rPr>
                        <a:t>Value</a:t>
                      </a:r>
                      <a:endParaRPr lang="en-IN" sz="18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rbel" pitchFamily="34" charset="0"/>
                        </a:rPr>
                        <a:t>Meaning</a:t>
                      </a:r>
                      <a:endParaRPr lang="en-IN" sz="1800" dirty="0">
                        <a:latin typeface="Corbe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3315">
                <a:tc>
                  <a:txBody>
                    <a:bodyPr/>
                    <a:lstStyle/>
                    <a:p>
                      <a:pPr fontAlgn="t"/>
                      <a:r>
                        <a:rPr lang="en-IN" sz="1600" b="1" dirty="0">
                          <a:solidFill>
                            <a:srgbClr val="484848"/>
                          </a:solidFill>
                          <a:latin typeface="Corbel" pitchFamily="34" charset="0"/>
                        </a:rPr>
                        <a:t>visible</a:t>
                      </a:r>
                    </a:p>
                  </a:txBody>
                  <a:tcPr marL="66675" marR="6667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solidFill>
                            <a:srgbClr val="484848"/>
                          </a:solidFill>
                          <a:latin typeface="Corbel" pitchFamily="34" charset="0"/>
                        </a:rPr>
                        <a:t>The default value. Content is not clipped; it will be rendered outside the element's box, and may thus overlap other content.</a:t>
                      </a:r>
                    </a:p>
                  </a:txBody>
                  <a:tcPr marL="66675" marR="66675" marT="47625" marB="476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3315">
                <a:tc>
                  <a:txBody>
                    <a:bodyPr/>
                    <a:lstStyle/>
                    <a:p>
                      <a:pPr fontAlgn="t"/>
                      <a:r>
                        <a:rPr lang="en-IN" sz="1600" b="1" dirty="0">
                          <a:solidFill>
                            <a:srgbClr val="484848"/>
                          </a:solidFill>
                          <a:latin typeface="Corbel" pitchFamily="34" charset="0"/>
                        </a:rPr>
                        <a:t>hidden</a:t>
                      </a:r>
                    </a:p>
                  </a:txBody>
                  <a:tcPr marL="66675" marR="6667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solidFill>
                            <a:srgbClr val="484848"/>
                          </a:solidFill>
                          <a:latin typeface="Corbel" pitchFamily="34" charset="0"/>
                        </a:rPr>
                        <a:t>Content that overflows the element's box is clipped and the rest of the content will be invisible.</a:t>
                      </a:r>
                    </a:p>
                  </a:txBody>
                  <a:tcPr marL="66675" marR="66675" marT="47625" marB="476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3315">
                <a:tc>
                  <a:txBody>
                    <a:bodyPr/>
                    <a:lstStyle/>
                    <a:p>
                      <a:pPr fontAlgn="t"/>
                      <a:r>
                        <a:rPr lang="en-IN" sz="1600" b="1" dirty="0">
                          <a:solidFill>
                            <a:srgbClr val="484848"/>
                          </a:solidFill>
                          <a:latin typeface="Corbel" pitchFamily="34" charset="0"/>
                        </a:rPr>
                        <a:t>scroll</a:t>
                      </a:r>
                    </a:p>
                  </a:txBody>
                  <a:tcPr marL="66675" marR="6667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solidFill>
                            <a:srgbClr val="484848"/>
                          </a:solidFill>
                          <a:latin typeface="Corbel" pitchFamily="34" charset="0"/>
                        </a:rPr>
                        <a:t>The overflowing content is clipped, just like hidden, but provides a scrolling mechanism to access the overflowed content.</a:t>
                      </a:r>
                    </a:p>
                  </a:txBody>
                  <a:tcPr marL="66675" marR="66675" marT="47625" marB="476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51019">
                <a:tc>
                  <a:txBody>
                    <a:bodyPr/>
                    <a:lstStyle/>
                    <a:p>
                      <a:pPr fontAlgn="t"/>
                      <a:r>
                        <a:rPr lang="en-IN" sz="1600" b="1" dirty="0">
                          <a:solidFill>
                            <a:srgbClr val="484848"/>
                          </a:solidFill>
                          <a:latin typeface="Corbel" pitchFamily="34" charset="0"/>
                        </a:rPr>
                        <a:t>auto</a:t>
                      </a:r>
                    </a:p>
                  </a:txBody>
                  <a:tcPr marL="66675" marR="6667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solidFill>
                            <a:srgbClr val="484848"/>
                          </a:solidFill>
                          <a:latin typeface="Corbel" pitchFamily="34" charset="0"/>
                        </a:rPr>
                        <a:t>If content overflows the element's box it will automatically provides the scrollbars to see the rest of the content, otherwise scrollbar will not appear.</a:t>
                      </a:r>
                    </a:p>
                  </a:txBody>
                  <a:tcPr marL="66675" marR="66675" marT="47625" marB="476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Corbel" pitchFamily="34" charset="0"/>
              </a:rPr>
              <a:t>	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div 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      { 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width: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250px; 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height: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150px;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overflow: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scroll; 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      }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The above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style</a:t>
            </a:r>
            <a:r>
              <a:rPr lang="en-IN" sz="2400" dirty="0">
                <a:latin typeface="Corbel" pitchFamily="34" charset="0"/>
              </a:rPr>
              <a:t> rules lets the </a:t>
            </a:r>
            <a:r>
              <a:rPr lang="en-IN" sz="2400" b="1" u="sng" dirty="0">
                <a:solidFill>
                  <a:srgbClr val="002060"/>
                </a:solidFill>
                <a:latin typeface="Corbel" pitchFamily="34" charset="0"/>
              </a:rPr>
              <a:t>&lt;div&gt;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 </a:t>
            </a:r>
            <a:r>
              <a:rPr lang="en-IN" sz="2400" dirty="0">
                <a:latin typeface="Corbel" pitchFamily="34" charset="0"/>
              </a:rPr>
              <a:t>element to generate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scrollbar</a:t>
            </a:r>
            <a:r>
              <a:rPr lang="en-IN" sz="2400" dirty="0">
                <a:latin typeface="Corbel" pitchFamily="34" charset="0"/>
              </a:rPr>
              <a:t> which becomes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active </a:t>
            </a:r>
            <a:r>
              <a:rPr lang="en-IN" sz="2400" dirty="0">
                <a:latin typeface="Corbel" pitchFamily="34" charset="0"/>
              </a:rPr>
              <a:t>as soon as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content</a:t>
            </a:r>
            <a:r>
              <a:rPr lang="en-IN" sz="2400" dirty="0">
                <a:latin typeface="Corbel" pitchFamily="34" charset="0"/>
              </a:rPr>
              <a:t> in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&lt;div&gt; </a:t>
            </a:r>
            <a:r>
              <a:rPr lang="en-IN" sz="2400" dirty="0">
                <a:latin typeface="Corbel" pitchFamily="34" charset="0"/>
              </a:rPr>
              <a:t>overflows.</a:t>
            </a:r>
            <a:endParaRPr lang="en-IN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float Property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Float </a:t>
            </a:r>
            <a:r>
              <a:rPr lang="en-US" sz="2400" dirty="0">
                <a:latin typeface="Corbel" pitchFamily="34" charset="0"/>
              </a:rPr>
              <a:t>is a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CSS positioning</a:t>
            </a:r>
            <a:r>
              <a:rPr lang="en-US" sz="2400" dirty="0">
                <a:latin typeface="Corbel" pitchFamily="34" charset="0"/>
              </a:rPr>
              <a:t> property. 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To understand </a:t>
            </a:r>
            <a:r>
              <a:rPr lang="en-US" sz="2400" dirty="0">
                <a:latin typeface="Corbel" pitchFamily="34" charset="0"/>
              </a:rPr>
              <a:t>its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purpose</a:t>
            </a:r>
            <a:r>
              <a:rPr lang="en-US" sz="2400" dirty="0">
                <a:latin typeface="Corbel" pitchFamily="34" charset="0"/>
              </a:rPr>
              <a:t> and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origin</a:t>
            </a:r>
            <a:r>
              <a:rPr lang="en-US" sz="2400" dirty="0">
                <a:latin typeface="Corbel" pitchFamily="34" charset="0"/>
              </a:rPr>
              <a:t>, we can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recall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print design.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In a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print layout</a:t>
            </a:r>
            <a:r>
              <a:rPr lang="en-US" sz="2400" dirty="0">
                <a:latin typeface="Corbel" pitchFamily="34" charset="0"/>
              </a:rPr>
              <a:t>, the </a:t>
            </a:r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images</a:t>
            </a:r>
            <a:r>
              <a:rPr lang="en-US" sz="2400" dirty="0">
                <a:latin typeface="Corbel" pitchFamily="34" charset="0"/>
              </a:rPr>
              <a:t> may be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set into the page </a:t>
            </a:r>
            <a:r>
              <a:rPr lang="en-US" sz="2400" dirty="0">
                <a:latin typeface="Corbel" pitchFamily="34" charset="0"/>
              </a:rPr>
              <a:t>such that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text wraps around </a:t>
            </a:r>
            <a:r>
              <a:rPr lang="en-US" sz="2400" dirty="0">
                <a:latin typeface="Corbel" pitchFamily="34" charset="0"/>
              </a:rPr>
              <a:t>them as needed. </a:t>
            </a:r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float Property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81EFFC5-AC21-4E68-9A9B-414BA5986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01" y="2143124"/>
            <a:ext cx="8654815" cy="337410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1716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How Images And Text </a:t>
            </a:r>
            <a:b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</a:b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Appear In Books ?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81EFFC5-AC21-4E68-9A9B-414BA5986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01" y="2143124"/>
            <a:ext cx="8654815" cy="337410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4402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float Property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Similarly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in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CSS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the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sz="2400" b="1" u="sng" dirty="0">
                <a:solidFill>
                  <a:srgbClr val="002060"/>
                </a:solidFill>
                <a:latin typeface="Corbel" pitchFamily="34" charset="0"/>
              </a:rPr>
              <a:t>float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property</a:t>
            </a:r>
            <a:r>
              <a:rPr lang="en-IN" sz="2400" dirty="0">
                <a:latin typeface="Corbel" pitchFamily="34" charset="0"/>
              </a:rPr>
              <a:t>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forces</a:t>
            </a:r>
            <a:r>
              <a:rPr lang="en-IN" sz="2400" dirty="0">
                <a:latin typeface="Corbel" pitchFamily="34" charset="0"/>
              </a:rPr>
              <a:t> any element to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float</a:t>
            </a:r>
            <a:r>
              <a:rPr lang="en-IN" sz="2400" dirty="0">
                <a:latin typeface="Corbel" pitchFamily="34" charset="0"/>
              </a:rPr>
              <a:t> (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right</a:t>
            </a:r>
            <a:r>
              <a:rPr lang="en-IN" sz="2400" dirty="0">
                <a:latin typeface="Corbel" pitchFamily="34" charset="0"/>
              </a:rPr>
              <a:t>,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left</a:t>
            </a:r>
            <a:r>
              <a:rPr lang="en-IN" sz="2400" dirty="0">
                <a:latin typeface="Corbel" pitchFamily="34" charset="0"/>
              </a:rPr>
              <a:t>,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none</a:t>
            </a:r>
            <a:r>
              <a:rPr lang="en-IN" sz="2400" dirty="0">
                <a:latin typeface="Corbel" pitchFamily="34" charset="0"/>
              </a:rPr>
              <a:t>,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inherit</a:t>
            </a:r>
            <a:r>
              <a:rPr lang="en-IN" sz="2400" dirty="0">
                <a:latin typeface="Corbel" pitchFamily="34" charset="0"/>
              </a:rPr>
              <a:t>) inside its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parent body </a:t>
            </a:r>
            <a:r>
              <a:rPr lang="en-IN" sz="2400" dirty="0">
                <a:latin typeface="Corbel" pitchFamily="34" charset="0"/>
              </a:rPr>
              <a:t>with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rest</a:t>
            </a:r>
            <a:r>
              <a:rPr lang="en-IN" sz="2400" dirty="0">
                <a:latin typeface="Corbel" pitchFamily="34" charset="0"/>
              </a:rPr>
              <a:t> of the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element</a:t>
            </a:r>
            <a:r>
              <a:rPr lang="en-IN" sz="2400" dirty="0">
                <a:latin typeface="Corbel" pitchFamily="34" charset="0"/>
              </a:rPr>
              <a:t> to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wrap around </a:t>
            </a:r>
            <a:r>
              <a:rPr lang="en-IN" sz="2400" dirty="0">
                <a:latin typeface="Corbel" pitchFamily="34" charset="0"/>
              </a:rPr>
              <a:t>it. 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It is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generally used </a:t>
            </a:r>
            <a:r>
              <a:rPr lang="en-IN" sz="2400" dirty="0">
                <a:latin typeface="Corbel" pitchFamily="34" charset="0"/>
              </a:rPr>
              <a:t>to place an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image</a:t>
            </a:r>
            <a:r>
              <a:rPr lang="en-IN" sz="2400" dirty="0">
                <a:latin typeface="Corbel" pitchFamily="34" charset="0"/>
              </a:rPr>
              <a:t> or an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element </a:t>
            </a:r>
            <a:r>
              <a:rPr lang="en-IN" sz="2400" dirty="0">
                <a:latin typeface="Corbel" pitchFamily="34" charset="0"/>
              </a:rPr>
              <a:t>inside its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container</a:t>
            </a:r>
            <a:r>
              <a:rPr lang="en-IN" sz="2400" dirty="0">
                <a:latin typeface="Corbel" pitchFamily="34" charset="0"/>
              </a:rPr>
              <a:t> and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other elements </a:t>
            </a:r>
            <a:r>
              <a:rPr lang="en-IN" sz="2400" dirty="0">
                <a:latin typeface="Corbel" pitchFamily="34" charset="0"/>
              </a:rPr>
              <a:t>will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wrap around </a:t>
            </a:r>
            <a:r>
              <a:rPr lang="en-IN" sz="2400" dirty="0">
                <a:latin typeface="Corbel" pitchFamily="34" charset="0"/>
              </a:rPr>
              <a:t>it.</a:t>
            </a:r>
          </a:p>
          <a:p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437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CSS Box Model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Every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element</a:t>
            </a:r>
            <a:r>
              <a:rPr lang="en-IN" sz="2400" dirty="0">
                <a:latin typeface="Corbel" pitchFamily="34" charset="0"/>
              </a:rPr>
              <a:t> that can be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displayed</a:t>
            </a:r>
            <a:r>
              <a:rPr lang="en-IN" sz="2400" dirty="0">
                <a:latin typeface="Corbel" pitchFamily="34" charset="0"/>
              </a:rPr>
              <a:t> on a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web page </a:t>
            </a:r>
            <a:r>
              <a:rPr lang="en-IN" sz="2400" dirty="0">
                <a:latin typeface="Corbel" pitchFamily="34" charset="0"/>
              </a:rPr>
              <a:t>is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comprised </a:t>
            </a:r>
            <a:r>
              <a:rPr lang="en-IN" sz="2400" dirty="0">
                <a:latin typeface="Corbel" pitchFamily="34" charset="0"/>
              </a:rPr>
              <a:t>of one or more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rectangular boxes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b="1" dirty="0">
              <a:solidFill>
                <a:srgbClr val="7030A0"/>
              </a:solidFill>
              <a:latin typeface="Corbel" pitchFamily="34" charset="0"/>
            </a:endParaRPr>
          </a:p>
          <a:p>
            <a:endParaRPr lang="en-IN" sz="2400" b="1" dirty="0">
              <a:solidFill>
                <a:srgbClr val="7030A0"/>
              </a:solidFill>
              <a:latin typeface="Corbel" pitchFamily="34" charset="0"/>
            </a:endParaRPr>
          </a:p>
          <a:p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CSS box model </a:t>
            </a:r>
            <a:r>
              <a:rPr lang="en-IN" sz="2400" dirty="0">
                <a:latin typeface="Corbel" pitchFamily="34" charset="0"/>
              </a:rPr>
              <a:t>typically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describes</a:t>
            </a:r>
            <a:r>
              <a:rPr lang="en-IN" sz="2400" dirty="0">
                <a:latin typeface="Corbel" pitchFamily="34" charset="0"/>
              </a:rPr>
              <a:t> how these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rectangular boxes</a:t>
            </a:r>
            <a:r>
              <a:rPr lang="en-IN" sz="2400" dirty="0">
                <a:latin typeface="Corbel" pitchFamily="34" charset="0"/>
              </a:rPr>
              <a:t> are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laid out </a:t>
            </a:r>
            <a:r>
              <a:rPr lang="en-IN" sz="2400" dirty="0">
                <a:latin typeface="Corbel" pitchFamily="34" charset="0"/>
              </a:rPr>
              <a:t>on a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web page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float Property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81EFFC5-AC21-4E68-9A9B-414BA5986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1701" y="2143124"/>
            <a:ext cx="8674172" cy="337410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1741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Making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Divs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Appear </a:t>
            </a:r>
            <a:b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</a:b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Side By Side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Normally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div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elements will be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displayed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on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top of each other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. </a:t>
            </a:r>
          </a:p>
          <a:p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However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, if we use </a:t>
            </a:r>
            <a:r>
              <a:rPr lang="en-US" sz="2400" b="1" u="sng" dirty="0">
                <a:solidFill>
                  <a:srgbClr val="002060"/>
                </a:solidFill>
                <a:latin typeface="Corbel" pitchFamily="34" charset="0"/>
              </a:rPr>
              <a:t>float: left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we can let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elements float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next to each other.</a:t>
            </a:r>
          </a:p>
          <a:p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sz="2400" b="1" u="sng" dirty="0">
                <a:solidFill>
                  <a:schemeClr val="tx1"/>
                </a:solidFill>
                <a:latin typeface="Corbel" pitchFamily="34" charset="0"/>
              </a:rPr>
              <a:t>Example:</a:t>
            </a:r>
          </a:p>
          <a:p>
            <a:pPr marL="0" indent="0">
              <a:buNone/>
            </a:pPr>
            <a:endParaRPr lang="en-US" sz="1600" b="0" i="0" dirty="0">
              <a:solidFill>
                <a:srgbClr val="A52A2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float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left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padding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15px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20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02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End Of Lecture </a:t>
            </a:r>
            <a:endParaRPr lang="en-IN" sz="4000" b="1" dirty="0">
              <a:solidFill>
                <a:schemeClr val="tx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3571876"/>
            <a:ext cx="8786874" cy="212365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For any queries mail us @: </a:t>
            </a:r>
            <a:r>
              <a:rPr lang="en-US" sz="2000" b="1" dirty="0">
                <a:solidFill>
                  <a:srgbClr val="00B050"/>
                </a:solidFill>
                <a:latin typeface="Corbel" pitchFamily="34" charset="0"/>
              </a:rPr>
              <a:t>scalive4u@gmail.com</a:t>
            </a:r>
          </a:p>
          <a:p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Call us @ : 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0755-4271659, 9826686245</a:t>
            </a:r>
          </a:p>
          <a:p>
            <a:endParaRPr lang="en-US" sz="2800" b="1" u="sng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Agenda for Next Lecture:</a:t>
            </a:r>
          </a:p>
          <a:p>
            <a:pPr marL="457200" indent="-457200">
              <a:buAutoNum type="arabicPeriod"/>
            </a:pPr>
            <a:r>
              <a:rPr lang="en-US" sz="2200" b="1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Display </a:t>
            </a: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&amp; Visibility</a:t>
            </a:r>
          </a:p>
          <a:p>
            <a:pPr marL="457200" indent="-457200">
              <a:buAutoNum type="arabicPeriod"/>
            </a:pPr>
            <a:endParaRPr lang="en-US" b="1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CSS Box Model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IN" sz="2400" dirty="0">
                <a:latin typeface="Corbel" pitchFamily="34" charset="0"/>
              </a:rPr>
              <a:t>These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boxes</a:t>
            </a:r>
            <a:r>
              <a:rPr lang="en-IN" sz="2400" dirty="0">
                <a:latin typeface="Corbel" pitchFamily="34" charset="0"/>
              </a:rPr>
              <a:t> can have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different properties </a:t>
            </a:r>
            <a:r>
              <a:rPr lang="en-IN" sz="2400" dirty="0">
                <a:latin typeface="Corbel" pitchFamily="34" charset="0"/>
              </a:rPr>
              <a:t>and can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interact </a:t>
            </a:r>
            <a:r>
              <a:rPr lang="en-IN" sz="2400" dirty="0">
                <a:latin typeface="Corbel" pitchFamily="34" charset="0"/>
              </a:rPr>
              <a:t>with each other in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different ways</a:t>
            </a:r>
            <a:r>
              <a:rPr lang="en-IN" sz="2400" dirty="0">
                <a:latin typeface="Corbel" pitchFamily="34" charset="0"/>
              </a:rPr>
              <a:t>, but every box has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4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very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important elements </a:t>
            </a:r>
            <a:r>
              <a:rPr lang="en-IN" sz="2400" dirty="0">
                <a:latin typeface="Corbel" pitchFamily="34" charset="0"/>
              </a:rPr>
              <a:t>:</a:t>
            </a:r>
          </a:p>
          <a:p>
            <a:pPr lvl="1"/>
            <a:endParaRPr lang="en-IN" sz="1900" b="1" dirty="0">
              <a:solidFill>
                <a:srgbClr val="C00000"/>
              </a:solidFill>
              <a:latin typeface="Corbel" pitchFamily="34" charset="0"/>
            </a:endParaRPr>
          </a:p>
          <a:p>
            <a:pPr lvl="1"/>
            <a:r>
              <a:rPr lang="en-IN" sz="1900" b="1" dirty="0">
                <a:solidFill>
                  <a:srgbClr val="C00000"/>
                </a:solidFill>
                <a:latin typeface="Corbel" pitchFamily="34" charset="0"/>
              </a:rPr>
              <a:t>a content area </a:t>
            </a:r>
          </a:p>
          <a:p>
            <a:pPr lvl="2"/>
            <a:r>
              <a:rPr lang="en-IN" sz="1900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This can be </a:t>
            </a:r>
            <a:r>
              <a:rPr lang="en-IN" sz="1900" b="1" dirty="0">
                <a:solidFill>
                  <a:schemeClr val="accent6"/>
                </a:solidFill>
                <a:latin typeface="Corbel" pitchFamily="34" charset="0"/>
              </a:rPr>
              <a:t>text</a:t>
            </a:r>
            <a:r>
              <a:rPr lang="en-IN" sz="1900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, </a:t>
            </a:r>
            <a:r>
              <a:rPr lang="en-IN" sz="1900" b="1" dirty="0">
                <a:solidFill>
                  <a:schemeClr val="accent6"/>
                </a:solidFill>
                <a:latin typeface="Corbel" pitchFamily="34" charset="0"/>
              </a:rPr>
              <a:t>images</a:t>
            </a:r>
            <a:r>
              <a:rPr lang="en-IN" sz="1900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 or </a:t>
            </a:r>
            <a:r>
              <a:rPr lang="en-IN" sz="1900" b="1" dirty="0">
                <a:solidFill>
                  <a:schemeClr val="accent6"/>
                </a:solidFill>
                <a:latin typeface="Corbel" pitchFamily="34" charset="0"/>
              </a:rPr>
              <a:t>anything else</a:t>
            </a:r>
            <a:r>
              <a:rPr lang="en-IN" sz="1900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.</a:t>
            </a:r>
            <a:endParaRPr lang="en-IN" sz="1900" b="1" dirty="0">
              <a:solidFill>
                <a:schemeClr val="tx2">
                  <a:lumMod val="75000"/>
                </a:schemeClr>
              </a:solidFill>
              <a:latin typeface="Corbel" pitchFamily="34" charset="0"/>
            </a:endParaRPr>
          </a:p>
          <a:p>
            <a:pPr lvl="1"/>
            <a:endParaRPr lang="en-IN" sz="1900" b="1" dirty="0">
              <a:solidFill>
                <a:srgbClr val="0070C0"/>
              </a:solidFill>
              <a:latin typeface="Corbel" pitchFamily="34" charset="0"/>
            </a:endParaRPr>
          </a:p>
          <a:p>
            <a:pPr lvl="1"/>
            <a:r>
              <a:rPr lang="en-IN" sz="1900" b="1" dirty="0">
                <a:solidFill>
                  <a:srgbClr val="0070C0"/>
                </a:solidFill>
                <a:latin typeface="Corbel" pitchFamily="34" charset="0"/>
              </a:rPr>
              <a:t>padding</a:t>
            </a:r>
          </a:p>
          <a:p>
            <a:pPr lvl="2"/>
            <a:r>
              <a:rPr lang="en-IN" sz="1900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The </a:t>
            </a:r>
            <a:r>
              <a:rPr lang="en-IN" sz="1900" b="1" dirty="0">
                <a:solidFill>
                  <a:schemeClr val="accent6"/>
                </a:solidFill>
                <a:latin typeface="Corbel" pitchFamily="34" charset="0"/>
              </a:rPr>
              <a:t>space</a:t>
            </a:r>
            <a:r>
              <a:rPr lang="en-IN" sz="1900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 between the </a:t>
            </a:r>
            <a:r>
              <a:rPr lang="en-IN" sz="1900" b="1" dirty="0">
                <a:solidFill>
                  <a:srgbClr val="7030A0"/>
                </a:solidFill>
                <a:latin typeface="Corbel" pitchFamily="34" charset="0"/>
              </a:rPr>
              <a:t>contents</a:t>
            </a:r>
            <a:r>
              <a:rPr lang="en-IN" sz="1900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sz="1900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and the  </a:t>
            </a:r>
            <a:r>
              <a:rPr lang="en-IN" sz="1900" b="1" dirty="0">
                <a:solidFill>
                  <a:srgbClr val="7030A0"/>
                </a:solidFill>
                <a:latin typeface="Corbel" pitchFamily="34" charset="0"/>
              </a:rPr>
              <a:t>border</a:t>
            </a:r>
          </a:p>
          <a:p>
            <a:pPr lvl="1"/>
            <a:endParaRPr lang="en-IN" sz="1900" b="1" dirty="0">
              <a:solidFill>
                <a:srgbClr val="00B050"/>
              </a:solidFill>
              <a:latin typeface="Corbel" pitchFamily="34" charset="0"/>
            </a:endParaRPr>
          </a:p>
          <a:p>
            <a:pPr lvl="1"/>
            <a:r>
              <a:rPr lang="en-IN" sz="1900" b="1" dirty="0">
                <a:solidFill>
                  <a:srgbClr val="00B050"/>
                </a:solidFill>
                <a:latin typeface="Corbel" pitchFamily="34" charset="0"/>
              </a:rPr>
              <a:t>border</a:t>
            </a:r>
          </a:p>
          <a:p>
            <a:pPr lvl="2"/>
            <a:r>
              <a:rPr lang="en-IN" sz="1900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The </a:t>
            </a:r>
            <a:r>
              <a:rPr lang="en-IN" sz="1900" b="1" dirty="0">
                <a:solidFill>
                  <a:schemeClr val="accent6"/>
                </a:solidFill>
                <a:latin typeface="Corbel" pitchFamily="34" charset="0"/>
              </a:rPr>
              <a:t>frame</a:t>
            </a:r>
            <a:r>
              <a:rPr lang="en-IN" sz="1900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 in the defined </a:t>
            </a:r>
            <a:r>
              <a:rPr lang="en-IN" sz="1900" b="1" dirty="0">
                <a:solidFill>
                  <a:srgbClr val="7030A0"/>
                </a:solidFill>
                <a:latin typeface="Corbel" pitchFamily="34" charset="0"/>
              </a:rPr>
              <a:t>thickness</a:t>
            </a:r>
            <a:r>
              <a:rPr lang="en-IN" sz="1900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.</a:t>
            </a:r>
          </a:p>
          <a:p>
            <a:pPr lvl="1"/>
            <a:endParaRPr lang="en-IN" sz="1900" b="1" dirty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r>
              <a:rPr lang="en-IN" sz="1900" b="1" dirty="0">
                <a:solidFill>
                  <a:srgbClr val="7030A0"/>
                </a:solidFill>
                <a:latin typeface="Corbel" pitchFamily="34" charset="0"/>
              </a:rPr>
              <a:t>margin </a:t>
            </a:r>
          </a:p>
          <a:p>
            <a:pPr lvl="2"/>
            <a:r>
              <a:rPr lang="en-IN" sz="1900" dirty="0">
                <a:latin typeface="Corbel" pitchFamily="34" charset="0"/>
              </a:rPr>
              <a:t>The </a:t>
            </a:r>
            <a:r>
              <a:rPr lang="en-IN" sz="1900" b="1" dirty="0">
                <a:solidFill>
                  <a:schemeClr val="accent6"/>
                </a:solidFill>
                <a:latin typeface="Corbel" pitchFamily="34" charset="0"/>
              </a:rPr>
              <a:t>space </a:t>
            </a:r>
            <a:r>
              <a:rPr lang="en-IN" sz="1900" dirty="0">
                <a:latin typeface="Corbel" pitchFamily="34" charset="0"/>
              </a:rPr>
              <a:t>between the </a:t>
            </a:r>
            <a:r>
              <a:rPr lang="en-IN" sz="1900" b="1" dirty="0">
                <a:solidFill>
                  <a:srgbClr val="7030A0"/>
                </a:solidFill>
                <a:latin typeface="Corbel" pitchFamily="34" charset="0"/>
              </a:rPr>
              <a:t>frame</a:t>
            </a:r>
            <a:r>
              <a:rPr lang="en-IN" sz="1900" dirty="0">
                <a:latin typeface="Corbel" pitchFamily="34" charset="0"/>
              </a:rPr>
              <a:t> and the </a:t>
            </a:r>
            <a:r>
              <a:rPr lang="en-IN" sz="1900" b="1" dirty="0">
                <a:solidFill>
                  <a:srgbClr val="7030A0"/>
                </a:solidFill>
                <a:latin typeface="Corbel" pitchFamily="34" charset="0"/>
              </a:rPr>
              <a:t>next item</a:t>
            </a:r>
            <a:r>
              <a:rPr lang="en-IN" sz="1900" dirty="0">
                <a:latin typeface="Corbel" pitchFamily="34" charset="0"/>
              </a:rPr>
              <a:t>.</a:t>
            </a:r>
            <a:endParaRPr lang="en-US" sz="1900" b="1" dirty="0">
              <a:solidFill>
                <a:srgbClr val="7030A0"/>
              </a:solidFill>
              <a:latin typeface="Corbel" pitchFamily="34" charset="0"/>
            </a:endParaRPr>
          </a:p>
          <a:p>
            <a:pPr fontAlgn="base"/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CSS Box Model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7" name="Content Placeholder 6" descr="boxmodel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44" y="1428736"/>
            <a:ext cx="8858312" cy="492922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CSS Box Model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7" name="Content Placeholder 6" descr="boxmodel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44" y="1428736"/>
            <a:ext cx="8786874" cy="492922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Setting Width And Height 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IN" sz="2400" dirty="0">
                <a:latin typeface="Corbel" pitchFamily="34" charset="0"/>
              </a:rPr>
              <a:t>Usually when we  set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width</a:t>
            </a:r>
            <a:r>
              <a:rPr lang="en-IN" sz="2400" dirty="0">
                <a:latin typeface="Corbel" pitchFamily="34" charset="0"/>
              </a:rPr>
              <a:t> and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height</a:t>
            </a:r>
            <a:r>
              <a:rPr lang="en-IN" sz="2400" dirty="0">
                <a:latin typeface="Corbel" pitchFamily="34" charset="0"/>
              </a:rPr>
              <a:t> of an element using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CSS </a:t>
            </a:r>
            <a:r>
              <a:rPr lang="en-IN" sz="2400" b="1" u="sng" dirty="0">
                <a:solidFill>
                  <a:srgbClr val="002060"/>
                </a:solidFill>
                <a:latin typeface="Corbel" pitchFamily="34" charset="0"/>
              </a:rPr>
              <a:t>width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 </a:t>
            </a:r>
            <a:r>
              <a:rPr lang="en-IN" sz="2400" dirty="0">
                <a:latin typeface="Corbel" pitchFamily="34" charset="0"/>
              </a:rPr>
              <a:t>and </a:t>
            </a:r>
            <a:r>
              <a:rPr lang="en-IN" sz="2400" b="1" u="sng" dirty="0">
                <a:solidFill>
                  <a:srgbClr val="002060"/>
                </a:solidFill>
                <a:latin typeface="Corbel" pitchFamily="34" charset="0"/>
              </a:rPr>
              <a:t>height</a:t>
            </a:r>
            <a:r>
              <a:rPr lang="en-IN" sz="2400" dirty="0">
                <a:latin typeface="Corbel" pitchFamily="34" charset="0"/>
              </a:rPr>
              <a:t> properties, in reality we are only setting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width</a:t>
            </a:r>
            <a:r>
              <a:rPr lang="en-IN" sz="2400" dirty="0">
                <a:latin typeface="Corbel" pitchFamily="34" charset="0"/>
              </a:rPr>
              <a:t> and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height</a:t>
            </a:r>
            <a:r>
              <a:rPr lang="en-IN" sz="2400" dirty="0">
                <a:latin typeface="Corbel" pitchFamily="34" charset="0"/>
              </a:rPr>
              <a:t> of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content area </a:t>
            </a:r>
            <a:r>
              <a:rPr lang="en-IN" sz="2400" dirty="0">
                <a:latin typeface="Corbel" pitchFamily="34" charset="0"/>
              </a:rPr>
              <a:t>of that element.</a:t>
            </a:r>
          </a:p>
          <a:p>
            <a:endParaRPr lang="en-US" sz="2400" b="1" dirty="0">
              <a:solidFill>
                <a:schemeClr val="accent6"/>
              </a:solidFill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This </a:t>
            </a:r>
            <a:r>
              <a:rPr lang="en-IN" sz="2400" b="1" u="sng" dirty="0">
                <a:solidFill>
                  <a:srgbClr val="002060"/>
                </a:solidFill>
                <a:latin typeface="Corbel" pitchFamily="34" charset="0"/>
              </a:rPr>
              <a:t>width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and </a:t>
            </a:r>
            <a:r>
              <a:rPr lang="en-IN" sz="2400" b="1" u="sng" dirty="0">
                <a:solidFill>
                  <a:srgbClr val="002060"/>
                </a:solidFill>
                <a:latin typeface="Corbel" pitchFamily="34" charset="0"/>
              </a:rPr>
              <a:t>height</a:t>
            </a:r>
            <a:r>
              <a:rPr lang="en-IN" sz="2400" dirty="0">
                <a:latin typeface="Corbel" pitchFamily="34" charset="0"/>
              </a:rPr>
              <a:t> does not include 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paddings</a:t>
            </a:r>
            <a:r>
              <a:rPr lang="en-IN" sz="2400" dirty="0">
                <a:latin typeface="Corbel" pitchFamily="34" charset="0"/>
              </a:rPr>
              <a:t>,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borders</a:t>
            </a:r>
            <a:r>
              <a:rPr lang="en-IN" sz="2400" dirty="0">
                <a:latin typeface="Corbel" pitchFamily="34" charset="0"/>
              </a:rPr>
              <a:t>, or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margins</a:t>
            </a:r>
            <a:r>
              <a:rPr lang="en-IN" sz="2400" dirty="0">
                <a:latin typeface="Corbel" pitchFamily="34" charset="0"/>
              </a:rPr>
              <a:t>.</a:t>
            </a:r>
            <a:endParaRPr lang="en-US" sz="2400" b="1" dirty="0">
              <a:solidFill>
                <a:schemeClr val="accent6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buNone/>
            </a:pPr>
            <a:r>
              <a:rPr lang="en-IN" sz="2400" dirty="0"/>
              <a:t>	</a:t>
            </a:r>
          </a:p>
          <a:p>
            <a:pPr>
              <a:buNone/>
            </a:pPr>
            <a:r>
              <a:rPr lang="en-IN" sz="2400" dirty="0"/>
              <a:t>		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div 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      {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    		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width: </a:t>
            </a:r>
            <a:r>
              <a:rPr lang="en-IN" sz="2200" b="1" dirty="0">
                <a:solidFill>
                  <a:srgbClr val="00B050"/>
                </a:solidFill>
                <a:latin typeface="Corbel" pitchFamily="34" charset="0"/>
              </a:rPr>
              <a:t>300px;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    		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height: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200" b="1" dirty="0">
                <a:solidFill>
                  <a:srgbClr val="00B050"/>
                </a:solidFill>
                <a:latin typeface="Corbel" pitchFamily="34" charset="0"/>
              </a:rPr>
              <a:t>200px;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    		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background: </a:t>
            </a:r>
            <a:r>
              <a:rPr lang="en-IN" sz="2200" b="1" dirty="0">
                <a:solidFill>
                  <a:srgbClr val="00B050"/>
                </a:solidFill>
                <a:latin typeface="Corbel" pitchFamily="34" charset="0"/>
              </a:rPr>
              <a:t>#eee8aa;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	        }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 err="1">
                <a:latin typeface="Corbel" pitchFamily="34" charset="0"/>
              </a:rPr>
              <a:t>Th</a:t>
            </a:r>
            <a:r>
              <a:rPr lang="en-IN" sz="2400" dirty="0">
                <a:latin typeface="Corbel" pitchFamily="34" charset="0"/>
              </a:rPr>
              <a:t>is will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style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div</a:t>
            </a:r>
            <a:r>
              <a:rPr lang="en-IN" sz="2400" dirty="0">
                <a:latin typeface="Corbel" pitchFamily="34" charset="0"/>
              </a:rPr>
              <a:t> with a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width </a:t>
            </a:r>
            <a:r>
              <a:rPr lang="en-IN" sz="2400" dirty="0">
                <a:latin typeface="Corbel" pitchFamily="34" charset="0"/>
              </a:rPr>
              <a:t>of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300px</a:t>
            </a:r>
            <a:r>
              <a:rPr lang="en-IN" sz="2400" dirty="0">
                <a:latin typeface="Corbel" pitchFamily="34" charset="0"/>
              </a:rPr>
              <a:t> and a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height</a:t>
            </a:r>
            <a:r>
              <a:rPr lang="en-IN" sz="2400" dirty="0">
                <a:latin typeface="Corbel" pitchFamily="34" charset="0"/>
              </a:rPr>
              <a:t> of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200px</a:t>
            </a:r>
            <a:r>
              <a:rPr lang="en-IN" sz="2400" dirty="0">
                <a:latin typeface="Corbel" pitchFamily="34" charset="0"/>
              </a:rPr>
              <a:t>.</a:t>
            </a:r>
            <a:endParaRPr lang="en-IN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Padding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CSS </a:t>
            </a:r>
            <a:r>
              <a:rPr lang="en-IN" sz="2400" b="1" u="sng" dirty="0">
                <a:solidFill>
                  <a:srgbClr val="002060"/>
                </a:solidFill>
                <a:latin typeface="Corbel" pitchFamily="34" charset="0"/>
              </a:rPr>
              <a:t>padding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properties allow us to set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spacing </a:t>
            </a:r>
            <a:r>
              <a:rPr lang="en-IN" sz="2400" dirty="0">
                <a:latin typeface="Corbel" pitchFamily="34" charset="0"/>
              </a:rPr>
              <a:t>between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content </a:t>
            </a:r>
            <a:r>
              <a:rPr lang="en-IN" sz="2400" dirty="0">
                <a:latin typeface="Corbel" pitchFamily="34" charset="0"/>
              </a:rPr>
              <a:t>of an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element</a:t>
            </a:r>
            <a:r>
              <a:rPr lang="en-IN" sz="2400" dirty="0">
                <a:latin typeface="Corbel" pitchFamily="34" charset="0"/>
              </a:rPr>
              <a:t> and its </a:t>
            </a:r>
            <a:r>
              <a:rPr lang="en-IN" sz="2400" b="1" u="sng" dirty="0">
                <a:solidFill>
                  <a:srgbClr val="002060"/>
                </a:solidFill>
                <a:latin typeface="Corbel" pitchFamily="34" charset="0"/>
              </a:rPr>
              <a:t>border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 .</a:t>
            </a:r>
          </a:p>
          <a:p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It can be specified using following properties:</a:t>
            </a:r>
          </a:p>
          <a:p>
            <a:pPr lvl="1"/>
            <a:endParaRPr lang="en-US" sz="1500" b="1" dirty="0">
              <a:solidFill>
                <a:srgbClr val="002060"/>
              </a:solidFill>
              <a:latin typeface="Corbel" pitchFamily="34" charset="0"/>
            </a:endParaRPr>
          </a:p>
          <a:p>
            <a:pPr lvl="1"/>
            <a:r>
              <a:rPr lang="en-US" sz="1500" b="1" dirty="0">
                <a:solidFill>
                  <a:srgbClr val="002060"/>
                </a:solidFill>
                <a:latin typeface="Corbel" pitchFamily="34" charset="0"/>
              </a:rPr>
              <a:t>padding-top</a:t>
            </a:r>
          </a:p>
          <a:p>
            <a:pPr lvl="1"/>
            <a:endParaRPr lang="en-US" sz="15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lvl="1"/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padding-right</a:t>
            </a:r>
          </a:p>
          <a:p>
            <a:pPr lvl="1"/>
            <a:endParaRPr lang="en-US" sz="1500" b="1" dirty="0">
              <a:solidFill>
                <a:srgbClr val="00B050"/>
              </a:solidFill>
              <a:latin typeface="Corbel" pitchFamily="34" charset="0"/>
            </a:endParaRPr>
          </a:p>
          <a:p>
            <a:pPr lvl="1"/>
            <a:r>
              <a:rPr lang="en-US" sz="1500" b="1" dirty="0">
                <a:solidFill>
                  <a:srgbClr val="00B050"/>
                </a:solidFill>
                <a:latin typeface="Corbel" pitchFamily="34" charset="0"/>
              </a:rPr>
              <a:t>padding-bottom</a:t>
            </a:r>
          </a:p>
          <a:p>
            <a:pPr lvl="1"/>
            <a:endParaRPr lang="en-US" sz="1500" b="1" dirty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r>
              <a:rPr lang="en-US" sz="1500" b="1" dirty="0">
                <a:solidFill>
                  <a:srgbClr val="7030A0"/>
                </a:solidFill>
                <a:latin typeface="Corbel" pitchFamily="34" charset="0"/>
              </a:rPr>
              <a:t>padding-left</a:t>
            </a:r>
          </a:p>
          <a:p>
            <a:pPr lvl="1"/>
            <a:endParaRPr lang="en-US" sz="1500" b="1" dirty="0">
              <a:solidFill>
                <a:srgbClr val="C00000"/>
              </a:solidFill>
              <a:latin typeface="Corbel" pitchFamily="34" charset="0"/>
            </a:endParaRPr>
          </a:p>
          <a:p>
            <a:pPr lvl="1"/>
            <a:r>
              <a:rPr lang="en-US" sz="1500" b="1" dirty="0">
                <a:solidFill>
                  <a:srgbClr val="C00000"/>
                </a:solidFill>
                <a:latin typeface="Corbel" pitchFamily="34" charset="0"/>
              </a:rPr>
              <a:t>padding</a:t>
            </a:r>
            <a:endParaRPr lang="en-IN" sz="15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/>
      <a:lstStyle/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8692</TotalTime>
  <Words>1257</Words>
  <Application>Microsoft Office PowerPoint</Application>
  <PresentationFormat>On-screen Show (4:3)</PresentationFormat>
  <Paragraphs>241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Consolas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The CSS Box Model</vt:lpstr>
      <vt:lpstr>The CSS Box Model</vt:lpstr>
      <vt:lpstr>The CSS Box Model</vt:lpstr>
      <vt:lpstr>The CSS Box Model</vt:lpstr>
      <vt:lpstr>Setting Width And Height </vt:lpstr>
      <vt:lpstr>Example</vt:lpstr>
      <vt:lpstr>Padding</vt:lpstr>
      <vt:lpstr>Padding</vt:lpstr>
      <vt:lpstr>Example</vt:lpstr>
      <vt:lpstr>Border</vt:lpstr>
      <vt:lpstr>Border</vt:lpstr>
      <vt:lpstr>Border</vt:lpstr>
      <vt:lpstr>Example</vt:lpstr>
      <vt:lpstr>Creating Rounded Borders</vt:lpstr>
      <vt:lpstr>Example</vt:lpstr>
      <vt:lpstr>Margin</vt:lpstr>
      <vt:lpstr>Margin</vt:lpstr>
      <vt:lpstr>Example</vt:lpstr>
      <vt:lpstr>Using auto  For Horizontal Centering</vt:lpstr>
      <vt:lpstr>Example</vt:lpstr>
      <vt:lpstr>Handling Overflow</vt:lpstr>
      <vt:lpstr>Handling Overflow</vt:lpstr>
      <vt:lpstr>Example</vt:lpstr>
      <vt:lpstr>The float Property</vt:lpstr>
      <vt:lpstr>The float Property</vt:lpstr>
      <vt:lpstr>How Images And Text  Appear In Books ?</vt:lpstr>
      <vt:lpstr>The float Property</vt:lpstr>
      <vt:lpstr>The float Property</vt:lpstr>
      <vt:lpstr>Making Divs Appear  Side By Side</vt:lpstr>
      <vt:lpstr>End Of Lecture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sachin kapoor</cp:lastModifiedBy>
  <cp:revision>711</cp:revision>
  <dcterms:created xsi:type="dcterms:W3CDTF">2016-02-04T12:02:26Z</dcterms:created>
  <dcterms:modified xsi:type="dcterms:W3CDTF">2021-06-09T08:40:21Z</dcterms:modified>
</cp:coreProperties>
</file>