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7" r:id="rId2"/>
    <p:sldId id="258" r:id="rId3"/>
    <p:sldId id="524" r:id="rId4"/>
    <p:sldId id="570" r:id="rId5"/>
    <p:sldId id="571" r:id="rId6"/>
    <p:sldId id="572" r:id="rId7"/>
    <p:sldId id="573" r:id="rId8"/>
    <p:sldId id="574" r:id="rId9"/>
    <p:sldId id="539" r:id="rId10"/>
    <p:sldId id="540" r:id="rId11"/>
    <p:sldId id="541" r:id="rId12"/>
    <p:sldId id="544" r:id="rId13"/>
    <p:sldId id="545" r:id="rId14"/>
    <p:sldId id="546" r:id="rId15"/>
    <p:sldId id="547" r:id="rId16"/>
    <p:sldId id="548" r:id="rId17"/>
    <p:sldId id="550" r:id="rId18"/>
    <p:sldId id="549" r:id="rId19"/>
    <p:sldId id="551" r:id="rId20"/>
    <p:sldId id="552" r:id="rId21"/>
    <p:sldId id="553" r:id="rId22"/>
    <p:sldId id="554" r:id="rId23"/>
    <p:sldId id="556" r:id="rId24"/>
    <p:sldId id="555" r:id="rId25"/>
    <p:sldId id="557" r:id="rId26"/>
    <p:sldId id="558" r:id="rId27"/>
    <p:sldId id="559" r:id="rId28"/>
    <p:sldId id="560" r:id="rId29"/>
    <p:sldId id="561" r:id="rId30"/>
    <p:sldId id="562" r:id="rId31"/>
    <p:sldId id="563" r:id="rId32"/>
    <p:sldId id="564" r:id="rId33"/>
    <p:sldId id="566" r:id="rId34"/>
    <p:sldId id="565" r:id="rId35"/>
    <p:sldId id="568" r:id="rId36"/>
    <p:sldId id="567" r:id="rId37"/>
    <p:sldId id="26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E782241-2013-4BD6-A62B-AD7BB8F43B5D}"/>
    <pc:docChg chg="custSel modSld">
      <pc:chgData name="Sharma Computer Academy" userId="08476b32c11f4418" providerId="LiveId" clId="{CE782241-2013-4BD6-A62B-AD7BB8F43B5D}" dt="2021-05-25T08:35:29.769" v="80" actId="113"/>
      <pc:docMkLst>
        <pc:docMk/>
      </pc:docMkLst>
      <pc:sldChg chg="modSp mod modAnim">
        <pc:chgData name="Sharma Computer Academy" userId="08476b32c11f4418" providerId="LiveId" clId="{CE782241-2013-4BD6-A62B-AD7BB8F43B5D}" dt="2021-05-25T08:35:29.769" v="80" actId="113"/>
        <pc:sldMkLst>
          <pc:docMk/>
          <pc:sldMk cId="2767820340" sldId="570"/>
        </pc:sldMkLst>
        <pc:spChg chg="mod">
          <ac:chgData name="Sharma Computer Academy" userId="08476b32c11f4418" providerId="LiveId" clId="{CE782241-2013-4BD6-A62B-AD7BB8F43B5D}" dt="2021-05-25T08:35:29.769" v="80" actId="113"/>
          <ac:spMkLst>
            <pc:docMk/>
            <pc:sldMk cId="2767820340" sldId="57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25-05-2021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5/25/2021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(H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tml 5 Enhancements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 </a:t>
            </a:r>
          </a:p>
          <a:p>
            <a:r>
              <a:rPr lang="en-US" sz="2800" dirty="0">
                <a:solidFill>
                  <a:srgbClr val="FF0000"/>
                </a:solidFill>
                <a:latin typeface="Corbel" pitchFamily="34" charset="0"/>
              </a:rPr>
              <a:t>Lecture-9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IN" sz="2000" dirty="0"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&lt;label for=“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"&gt;First Name&lt;/label&gt;&lt;input id=“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“&gt;&lt;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&lt;label for=“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"&gt;Last Name&lt;/label&gt;&lt;input id=“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&lt;p&gt;Do you agree to the terms and conditions?&lt;/p&gt;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&lt;input type="checkbox"  id="agree" value="agree"&gt;&lt;label for="agree"&gt;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Agree&lt;/label&gt;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Another Point About &lt;label&gt;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IN" sz="2400" dirty="0">
                <a:latin typeface="Corbel" pitchFamily="34" charset="0"/>
              </a:rPr>
              <a:t>When a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&lt;label&gt;</a:t>
            </a:r>
            <a:r>
              <a:rPr lang="en-IN" sz="2400" dirty="0">
                <a:latin typeface="Corbel" pitchFamily="34" charset="0"/>
              </a:rPr>
              <a:t> 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clicked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tapped </a:t>
            </a:r>
            <a:r>
              <a:rPr lang="en-IN" sz="2400" dirty="0">
                <a:latin typeface="Corbel" pitchFamily="34" charset="0"/>
              </a:rPr>
              <a:t>and it 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associated</a:t>
            </a:r>
            <a:r>
              <a:rPr lang="en-IN" sz="2400" dirty="0">
                <a:latin typeface="Corbel" pitchFamily="34" charset="0"/>
              </a:rPr>
              <a:t> with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 control</a:t>
            </a:r>
            <a:r>
              <a:rPr lang="en-IN" sz="2400" dirty="0">
                <a:latin typeface="Corbel" pitchFamily="34" charset="0"/>
              </a:rPr>
              <a:t>, the resulting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click event </a:t>
            </a:r>
            <a:r>
              <a:rPr lang="en-IN" sz="2400" dirty="0">
                <a:latin typeface="Corbel" pitchFamily="34" charset="0"/>
              </a:rPr>
              <a:t>is also raised for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associated</a:t>
            </a:r>
            <a:r>
              <a:rPr lang="en-IN" sz="2400" dirty="0">
                <a:latin typeface="Corbel" pitchFamily="34" charset="0"/>
              </a:rPr>
              <a:t> control.</a:t>
            </a:r>
          </a:p>
          <a:p>
            <a:endParaRPr lang="en-US" sz="2400" b="1" u="sng" dirty="0">
              <a:latin typeface="Corbel" pitchFamily="34" charset="0"/>
            </a:endParaRPr>
          </a:p>
          <a:p>
            <a:r>
              <a:rPr lang="en-US" sz="2400" b="1" u="sng" dirty="0">
                <a:latin typeface="Corbel" pitchFamily="34" charset="0"/>
              </a:rPr>
              <a:t>For Example: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btn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"&gt;Press the button&lt;/label&gt;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type="button"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value="Click Me For A Message"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onclick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="greetings()"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id="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btn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&lt;/form&gt;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Color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dirty="0">
                <a:latin typeface="Corbel" pitchFamily="34" charset="0"/>
              </a:rPr>
              <a:t> input type allows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user</a:t>
            </a:r>
            <a:r>
              <a:rPr lang="en-IN" sz="2400" dirty="0">
                <a:latin typeface="Corbel" pitchFamily="34" charset="0"/>
              </a:rPr>
              <a:t> to select a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from a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picker </a:t>
            </a:r>
            <a:r>
              <a:rPr lang="en-IN" sz="2400" dirty="0">
                <a:latin typeface="Corbel" pitchFamily="34" charset="0"/>
              </a:rPr>
              <a:t>and returns the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value </a:t>
            </a:r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hexadecimal format </a:t>
            </a:r>
            <a:r>
              <a:rPr lang="en-IN" sz="2400" dirty="0">
                <a:latin typeface="Corbel" pitchFamily="34" charset="0"/>
              </a:rPr>
              <a:t>(#</a:t>
            </a:r>
            <a:r>
              <a:rPr lang="en-IN" sz="2400" dirty="0" err="1">
                <a:latin typeface="Corbel" pitchFamily="34" charset="0"/>
              </a:rPr>
              <a:t>rrggbb</a:t>
            </a:r>
            <a:r>
              <a:rPr lang="en-IN" sz="2400" dirty="0">
                <a:latin typeface="Corbel" pitchFamily="34" charset="0"/>
              </a:rPr>
              <a:t>).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 we don't specify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value</a:t>
            </a:r>
            <a:r>
              <a:rPr lang="en-IN" sz="2400" dirty="0">
                <a:latin typeface="Corbel" pitchFamily="34" charset="0"/>
              </a:rPr>
              <a:t>, the default is 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#000000</a:t>
            </a:r>
            <a:r>
              <a:rPr lang="en-IN" sz="2400" dirty="0">
                <a:latin typeface="Corbel" pitchFamily="34" charset="0"/>
              </a:rPr>
              <a:t>, which 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black</a:t>
            </a:r>
            <a:r>
              <a:rPr lang="en-IN" sz="2400" dirty="0">
                <a:latin typeface="Corbel" pitchFamily="34" charset="0"/>
              </a:rPr>
              <a:t>.</a:t>
            </a: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mycolor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"&gt;Select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:&lt;/label&gt;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value="#00ff00" id="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mycolor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/&gt;&lt;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&lt;/form&gt;</a:t>
            </a:r>
          </a:p>
          <a:p>
            <a:pPr>
              <a:buNone/>
            </a:pPr>
            <a:endParaRPr lang="en-IN" sz="2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Date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date</a:t>
            </a:r>
            <a:r>
              <a:rPr lang="en-IN" sz="2400" dirty="0">
                <a:latin typeface="Corbel" pitchFamily="34" charset="0"/>
              </a:rPr>
              <a:t> input type allows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user</a:t>
            </a:r>
            <a:r>
              <a:rPr lang="en-IN" sz="2400" dirty="0">
                <a:latin typeface="Corbel" pitchFamily="34" charset="0"/>
              </a:rPr>
              <a:t> to select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date </a:t>
            </a:r>
            <a:r>
              <a:rPr lang="en-IN" sz="2400" dirty="0">
                <a:latin typeface="Corbel" pitchFamily="34" charset="0"/>
              </a:rPr>
              <a:t>from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drop-down calendar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date value </a:t>
            </a:r>
            <a:r>
              <a:rPr lang="en-IN" sz="2400" dirty="0">
                <a:latin typeface="Corbel" pitchFamily="34" charset="0"/>
              </a:rPr>
              <a:t>includes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year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month</a:t>
            </a:r>
            <a:r>
              <a:rPr lang="en-IN" sz="2400" dirty="0">
                <a:latin typeface="Corbel" pitchFamily="34" charset="0"/>
              </a:rPr>
              <a:t>, 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day</a:t>
            </a:r>
            <a:r>
              <a:rPr lang="en-IN" sz="2400" dirty="0">
                <a:latin typeface="Corbel" pitchFamily="34" charset="0"/>
              </a:rPr>
              <a:t>, but not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time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mybdate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"&gt;Select Your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BirthDate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:&lt;/label&gt;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type="date" id="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mybdate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min &amp; max With Date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We can go a step further by using 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min</a:t>
            </a:r>
            <a:r>
              <a:rPr lang="en-IN" sz="2400" dirty="0">
                <a:latin typeface="Corbel" pitchFamily="34" charset="0"/>
              </a:rPr>
              <a:t> and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max </a:t>
            </a:r>
            <a:r>
              <a:rPr lang="en-IN" sz="2400" dirty="0">
                <a:latin typeface="Corbel" pitchFamily="34" charset="0"/>
              </a:rPr>
              <a:t>attributes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ensure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</a:t>
            </a:r>
            <a:r>
              <a:rPr lang="en-IN" sz="2400" dirty="0">
                <a:latin typeface="Corbel" pitchFamily="34" charset="0"/>
              </a:rPr>
              <a:t> can only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choose</a:t>
            </a:r>
            <a:r>
              <a:rPr lang="en-IN" sz="2400" dirty="0">
                <a:latin typeface="Corbel" pitchFamily="34" charset="0"/>
              </a:rPr>
              <a:t> from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specified date range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u="sng" dirty="0">
                <a:latin typeface="Corbel" pitchFamily="34" charset="0"/>
              </a:rPr>
              <a:t>For example:</a:t>
            </a: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&lt;input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type="date"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id="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startdate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min="2020-01-01"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max="2021-01-01" 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Datetime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-local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datetime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-local</a:t>
            </a:r>
            <a:r>
              <a:rPr lang="en-IN" sz="2400" dirty="0">
                <a:latin typeface="Corbel" pitchFamily="34" charset="0"/>
              </a:rPr>
              <a:t> input type allows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</a:t>
            </a:r>
            <a:r>
              <a:rPr lang="en-IN" sz="2400" dirty="0">
                <a:latin typeface="Corbel" pitchFamily="34" charset="0"/>
              </a:rPr>
              <a:t> to select both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local date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time</a:t>
            </a:r>
            <a:r>
              <a:rPr lang="en-IN" sz="2400" dirty="0">
                <a:latin typeface="Corbel" pitchFamily="34" charset="0"/>
              </a:rPr>
              <a:t>, including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year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month</a:t>
            </a:r>
            <a:r>
              <a:rPr lang="en-IN" sz="2400" dirty="0">
                <a:latin typeface="Corbel" pitchFamily="34" charset="0"/>
              </a:rPr>
              <a:t>,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day</a:t>
            </a:r>
            <a:r>
              <a:rPr lang="en-IN" sz="2400" dirty="0">
                <a:latin typeface="Corbel" pitchFamily="34" charset="0"/>
              </a:rPr>
              <a:t> as well as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time</a:t>
            </a:r>
            <a:r>
              <a:rPr lang="en-IN" sz="2400" dirty="0">
                <a:latin typeface="Corbel" pitchFamily="34" charset="0"/>
              </a:rPr>
              <a:t> 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hours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minutes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mydatetime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"&gt;Choose Date and Time:&lt;/label&gt;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datetime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-local" id="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mydatetime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Email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email</a:t>
            </a:r>
            <a:r>
              <a:rPr lang="en-IN" sz="2400" dirty="0">
                <a:latin typeface="Corbel" pitchFamily="34" charset="0"/>
              </a:rPr>
              <a:t> input type allows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</a:t>
            </a:r>
            <a:r>
              <a:rPr lang="en-IN" sz="2400" dirty="0">
                <a:latin typeface="Corbel" pitchFamily="34" charset="0"/>
              </a:rPr>
              <a:t> to enter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e-mail address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It is very similar to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standard text input type</a:t>
            </a:r>
            <a:r>
              <a:rPr lang="en-IN" sz="2400" dirty="0">
                <a:latin typeface="Corbel" pitchFamily="34" charset="0"/>
              </a:rPr>
              <a:t>, but if it is used in combination with 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required</a:t>
            </a:r>
            <a:r>
              <a:rPr lang="en-IN" sz="2400" dirty="0">
                <a:latin typeface="Corbel" pitchFamily="34" charset="0"/>
              </a:rPr>
              <a:t> attribute, the browser may look for the patterns to ensure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properly-formatted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e-mail address </a:t>
            </a:r>
            <a:r>
              <a:rPr lang="en-IN" sz="2400" dirty="0">
                <a:latin typeface="Corbel" pitchFamily="34" charset="0"/>
              </a:rPr>
              <a:t>should be entered.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Introduction To HTML 5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Improvements Given By HTML 5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Web Forms 2.0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New Input Elements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youremail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"&gt;Enter A Valid Email Address:&lt;/label&gt;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type="email" id="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youremail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 required/&gt;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Month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month </a:t>
            </a:r>
            <a:r>
              <a:rPr lang="en-IN" sz="2400" dirty="0">
                <a:latin typeface="Corbel" pitchFamily="34" charset="0"/>
              </a:rPr>
              <a:t>input type allows the user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select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month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year</a:t>
            </a:r>
            <a:r>
              <a:rPr lang="en-IN" sz="2400" dirty="0">
                <a:latin typeface="Corbel" pitchFamily="34" charset="0"/>
              </a:rPr>
              <a:t> from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drop-down calendar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 value is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string</a:t>
            </a:r>
            <a:r>
              <a:rPr lang="en-IN" sz="2400" dirty="0">
                <a:latin typeface="Corbel" pitchFamily="34" charset="0"/>
              </a:rPr>
              <a:t> in the format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"YYYY-MM"</a:t>
            </a:r>
            <a:r>
              <a:rPr lang="en-IN" sz="2400" dirty="0">
                <a:latin typeface="Corbel" pitchFamily="34" charset="0"/>
              </a:rPr>
              <a:t>, where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YYYY</a:t>
            </a:r>
            <a:r>
              <a:rPr lang="en-IN" sz="2400" dirty="0">
                <a:latin typeface="Corbel" pitchFamily="34" charset="0"/>
              </a:rPr>
              <a:t> is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four-digit year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MM</a:t>
            </a:r>
            <a:r>
              <a:rPr lang="en-IN" sz="2400" dirty="0">
                <a:latin typeface="Corbel" pitchFamily="34" charset="0"/>
              </a:rPr>
              <a:t> is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month</a:t>
            </a:r>
            <a:r>
              <a:rPr lang="en-IN" sz="2400" dirty="0">
                <a:latin typeface="Corbel" pitchFamily="34" charset="0"/>
              </a:rPr>
              <a:t> number. 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birthmonth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"&gt;Select Your Birth Month:&lt;/label&gt;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type="month" id="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birthmonth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Number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number </a:t>
            </a:r>
            <a:r>
              <a:rPr lang="en-IN" sz="2400" dirty="0">
                <a:latin typeface="Corbel" pitchFamily="34" charset="0"/>
              </a:rPr>
              <a:t>input type can be used for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entering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numerical value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We can also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restrict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</a:t>
            </a:r>
            <a:r>
              <a:rPr lang="en-IN" sz="2400" dirty="0">
                <a:latin typeface="Corbel" pitchFamily="34" charset="0"/>
              </a:rPr>
              <a:t> to enter only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acceptable values </a:t>
            </a:r>
            <a:r>
              <a:rPr lang="en-IN" sz="2400" dirty="0">
                <a:latin typeface="Corbel" pitchFamily="34" charset="0"/>
              </a:rPr>
              <a:t>using the additional attributes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min</a:t>
            </a:r>
            <a:r>
              <a:rPr lang="en-IN" sz="2400" dirty="0">
                <a:latin typeface="Corbel" pitchFamily="34" charset="0"/>
              </a:rPr>
              <a:t>,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max</a:t>
            </a:r>
            <a:r>
              <a:rPr lang="en-IN" sz="2400" dirty="0">
                <a:latin typeface="Corbel" pitchFamily="34" charset="0"/>
              </a:rPr>
              <a:t>, and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step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We can also use the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step</a:t>
            </a:r>
            <a:r>
              <a:rPr lang="en-IN" sz="2400" dirty="0">
                <a:latin typeface="Corbel" pitchFamily="34" charset="0"/>
              </a:rPr>
              <a:t> attribute to set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increase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decrease </a:t>
            </a:r>
            <a:r>
              <a:rPr lang="en-IN" sz="2400" dirty="0">
                <a:latin typeface="Corbel" pitchFamily="34" charset="0"/>
              </a:rPr>
              <a:t>caused by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pressing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spinner</a:t>
            </a:r>
            <a:r>
              <a:rPr lang="en-IN" sz="2400" dirty="0">
                <a:latin typeface="Corbel" pitchFamily="34" charset="0"/>
              </a:rPr>
              <a:t> buttons.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By default,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number</a:t>
            </a:r>
            <a:r>
              <a:rPr lang="en-IN" sz="2400" dirty="0">
                <a:latin typeface="Corbel" pitchFamily="34" charset="0"/>
              </a:rPr>
              <a:t> input type only validates if the </a:t>
            </a:r>
            <a:r>
              <a:rPr lang="en-IN" sz="2400" dirty="0">
                <a:solidFill>
                  <a:srgbClr val="00B050"/>
                </a:solidFill>
                <a:latin typeface="Corbel" pitchFamily="34" charset="0"/>
              </a:rPr>
              <a:t>number</a:t>
            </a:r>
            <a:r>
              <a:rPr lang="en-IN" sz="2400" dirty="0">
                <a:latin typeface="Corbel" pitchFamily="34" charset="0"/>
              </a:rPr>
              <a:t> is 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integer</a:t>
            </a:r>
            <a:r>
              <a:rPr lang="en-IN" sz="2400" dirty="0">
                <a:latin typeface="Corbel" pitchFamily="34" charset="0"/>
              </a:rPr>
              <a:t>. To allow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float numbers</a:t>
            </a:r>
            <a:r>
              <a:rPr lang="en-IN" sz="2400" dirty="0">
                <a:latin typeface="Corbel" pitchFamily="34" charset="0"/>
              </a:rPr>
              <a:t>, specify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step="any" </a:t>
            </a:r>
            <a:r>
              <a:rPr lang="en-IN" sz="2400" dirty="0">
                <a:latin typeface="Corbel" pitchFamily="34" charset="0"/>
              </a:rPr>
              <a:t>If omitted, 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step</a:t>
            </a:r>
            <a:r>
              <a:rPr lang="en-IN" sz="2400" dirty="0">
                <a:latin typeface="Corbel" pitchFamily="34" charset="0"/>
              </a:rPr>
              <a:t> value defaults to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1</a:t>
            </a:r>
            <a:r>
              <a:rPr lang="en-IN" sz="2400" dirty="0">
                <a:latin typeface="Corbel" pitchFamily="34" charset="0"/>
              </a:rPr>
              <a:t>, meaning only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whole numbers </a:t>
            </a:r>
            <a:r>
              <a:rPr lang="en-IN" sz="2400" dirty="0">
                <a:latin typeface="Corbel" pitchFamily="34" charset="0"/>
              </a:rPr>
              <a:t>are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valid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 &lt;label for="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userage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"&gt;Enter Teen Age:&lt;/label&gt;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&lt;input type="number" min="13" max="19" step="any" id="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userage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Range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range</a:t>
            </a:r>
            <a:r>
              <a:rPr lang="en-IN" sz="2400" dirty="0">
                <a:latin typeface="Corbel" pitchFamily="34" charset="0"/>
              </a:rPr>
              <a:t> input type is similar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number</a:t>
            </a:r>
            <a:r>
              <a:rPr lang="en-IN" sz="2400" dirty="0">
                <a:latin typeface="Corbel" pitchFamily="34" charset="0"/>
              </a:rPr>
              <a:t> but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more specific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It represents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numerical value </a:t>
            </a:r>
            <a:r>
              <a:rPr lang="en-IN" sz="2400" dirty="0">
                <a:latin typeface="Corbel" pitchFamily="34" charset="0"/>
              </a:rPr>
              <a:t>within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given range</a:t>
            </a:r>
            <a:r>
              <a:rPr lang="en-IN" sz="2400" dirty="0">
                <a:latin typeface="Corbel" pitchFamily="34" charset="0"/>
              </a:rPr>
              <a:t>. 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It also allows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browsers</a:t>
            </a:r>
            <a:r>
              <a:rPr lang="en-IN" sz="2400" dirty="0">
                <a:latin typeface="Corbel" pitchFamily="34" charset="0"/>
              </a:rPr>
              <a:t> to offer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simpler control </a:t>
            </a:r>
            <a:r>
              <a:rPr lang="en-IN" sz="2400" dirty="0">
                <a:latin typeface="Corbel" pitchFamily="34" charset="0"/>
              </a:rPr>
              <a:t>than for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number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Most browsers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render</a:t>
            </a:r>
            <a:r>
              <a:rPr lang="en-IN" sz="2400" dirty="0">
                <a:latin typeface="Corbel" pitchFamily="34" charset="0"/>
              </a:rPr>
              <a:t> it as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slider</a:t>
            </a:r>
            <a:r>
              <a:rPr lang="en-IN" sz="2400" dirty="0">
                <a:latin typeface="Corbel" pitchFamily="34" charset="0"/>
              </a:rPr>
              <a:t> but the user doesn’t necessarily get to see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exact value </a:t>
            </a:r>
            <a:r>
              <a:rPr lang="en-IN" sz="2400" dirty="0">
                <a:latin typeface="Corbel" pitchFamily="34" charset="0"/>
              </a:rPr>
              <a:t>they’re setting.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for="volume"&gt;Set The Volume Level:&lt;/label&gt;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type="range" 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min="1" max="10"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step="0.5" id="volume" 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Search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search</a:t>
            </a:r>
            <a:r>
              <a:rPr lang="en-IN" sz="2400" dirty="0">
                <a:latin typeface="Corbel" pitchFamily="34" charset="0"/>
              </a:rPr>
              <a:t> input type can be used for creating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search input fields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search field </a:t>
            </a:r>
            <a:r>
              <a:rPr lang="en-IN" sz="2400" dirty="0">
                <a:latin typeface="Corbel" pitchFamily="34" charset="0"/>
              </a:rPr>
              <a:t>typically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behaves</a:t>
            </a:r>
            <a:r>
              <a:rPr lang="en-IN" sz="2400" dirty="0">
                <a:latin typeface="Corbel" pitchFamily="34" charset="0"/>
              </a:rPr>
              <a:t> like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regular text field</a:t>
            </a:r>
            <a:r>
              <a:rPr lang="en-IN" sz="2400" dirty="0">
                <a:latin typeface="Corbel" pitchFamily="34" charset="0"/>
              </a:rPr>
              <a:t>, but in some browsers like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Chrome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Safari </a:t>
            </a:r>
            <a:r>
              <a:rPr lang="en-IN" sz="2400" dirty="0">
                <a:latin typeface="Corbel" pitchFamily="34" charset="0"/>
              </a:rPr>
              <a:t>as soon as we start typing in the search box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small cross</a:t>
            </a:r>
            <a:r>
              <a:rPr lang="en-IN" sz="2400" dirty="0">
                <a:latin typeface="Corbel" pitchFamily="34" charset="0"/>
              </a:rPr>
              <a:t> appears on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right side </a:t>
            </a:r>
            <a:r>
              <a:rPr lang="en-IN" sz="2400" dirty="0">
                <a:latin typeface="Corbel" pitchFamily="34" charset="0"/>
              </a:rPr>
              <a:t>of the field that lets us quickly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clear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search field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mysearch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"&gt;Search Website:&lt;/label&gt;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type="search" id="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mysearch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Time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time</a:t>
            </a:r>
            <a:r>
              <a:rPr lang="en-IN" sz="2400" dirty="0">
                <a:latin typeface="Corbel" pitchFamily="34" charset="0"/>
              </a:rPr>
              <a:t> input type can be used for entering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time</a:t>
            </a:r>
            <a:r>
              <a:rPr lang="en-IN" sz="2400" dirty="0">
                <a:latin typeface="Corbel" pitchFamily="34" charset="0"/>
              </a:rPr>
              <a:t> (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hours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minutes</a:t>
            </a:r>
            <a:r>
              <a:rPr lang="en-IN" sz="2400" dirty="0">
                <a:latin typeface="Corbel" pitchFamily="34" charset="0"/>
              </a:rPr>
              <a:t>).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Browser</a:t>
            </a:r>
            <a:r>
              <a:rPr lang="en-IN" sz="2400" dirty="0">
                <a:latin typeface="Corbel" pitchFamily="34" charset="0"/>
              </a:rPr>
              <a:t> may use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12</a:t>
            </a:r>
            <a:r>
              <a:rPr lang="en-IN" sz="2400" dirty="0">
                <a:latin typeface="Corbel" pitchFamily="34" charset="0"/>
              </a:rPr>
              <a:t>- 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24</a:t>
            </a:r>
            <a:r>
              <a:rPr lang="en-IN" sz="2400" dirty="0">
                <a:latin typeface="Corbel" pitchFamily="34" charset="0"/>
              </a:rPr>
              <a:t>-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hour format</a:t>
            </a:r>
            <a:r>
              <a:rPr lang="en-IN" sz="2400" dirty="0">
                <a:latin typeface="Corbel" pitchFamily="34" charset="0"/>
              </a:rPr>
              <a:t> for inputting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times</a:t>
            </a:r>
            <a:r>
              <a:rPr lang="en-IN" sz="2400" dirty="0">
                <a:latin typeface="Corbel" pitchFamily="34" charset="0"/>
              </a:rPr>
              <a:t>, based on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local system's time setting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HTML 5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HTML5</a:t>
            </a:r>
            <a:r>
              <a:rPr lang="en-IN" sz="2400" dirty="0">
                <a:latin typeface="Corbel" pitchFamily="34" charset="0"/>
              </a:rPr>
              <a:t> is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latest evolution </a:t>
            </a:r>
            <a:r>
              <a:rPr lang="en-IN" sz="2400" dirty="0">
                <a:latin typeface="Corbel" pitchFamily="34" charset="0"/>
              </a:rPr>
              <a:t>of the standard that defines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term represents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two</a:t>
            </a:r>
            <a:r>
              <a:rPr lang="en-IN" sz="2400" dirty="0">
                <a:latin typeface="Corbel" pitchFamily="34" charset="0"/>
              </a:rPr>
              <a:t> different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concepts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lvl="1"/>
            <a:endParaRPr lang="en-IN" sz="2400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It is a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new version </a:t>
            </a:r>
            <a:r>
              <a:rPr lang="en-IN" dirty="0">
                <a:latin typeface="Corbel" pitchFamily="34" charset="0"/>
              </a:rPr>
              <a:t>of the language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dirty="0">
                <a:latin typeface="Corbel" pitchFamily="34" charset="0"/>
              </a:rPr>
              <a:t>, with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new elements</a:t>
            </a:r>
            <a:r>
              <a:rPr lang="en-IN" dirty="0">
                <a:latin typeface="Corbel" pitchFamily="34" charset="0"/>
              </a:rPr>
              <a:t>,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attributes</a:t>
            </a:r>
            <a:r>
              <a:rPr lang="en-IN" dirty="0">
                <a:latin typeface="Corbel" pitchFamily="34" charset="0"/>
              </a:rPr>
              <a:t>, and 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behaviors</a:t>
            </a:r>
            <a:r>
              <a:rPr lang="en-IN" dirty="0">
                <a:latin typeface="Corbel" pitchFamily="34" charset="0"/>
              </a:rPr>
              <a:t>, </a:t>
            </a:r>
            <a:r>
              <a:rPr lang="en-IN" b="1" dirty="0">
                <a:latin typeface="Corbel" pitchFamily="34" charset="0"/>
              </a:rPr>
              <a:t>and</a:t>
            </a:r>
            <a:r>
              <a:rPr lang="en-IN" dirty="0">
                <a:latin typeface="Corbel" pitchFamily="34" charset="0"/>
              </a:rPr>
              <a:t> </a:t>
            </a:r>
          </a:p>
          <a:p>
            <a:pPr lvl="1"/>
            <a:endParaRPr lang="en-IN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a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larger set </a:t>
            </a:r>
            <a:r>
              <a:rPr lang="en-IN" dirty="0">
                <a:latin typeface="Corbel" pitchFamily="34" charset="0"/>
              </a:rPr>
              <a:t>of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technologies </a:t>
            </a:r>
            <a:r>
              <a:rPr lang="en-IN" dirty="0">
                <a:latin typeface="Corbel" pitchFamily="34" charset="0"/>
              </a:rPr>
              <a:t>that allows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building</a:t>
            </a:r>
            <a:r>
              <a:rPr lang="en-IN" dirty="0">
                <a:latin typeface="Corbel" pitchFamily="34" charset="0"/>
              </a:rPr>
              <a:t> of more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diverse </a:t>
            </a:r>
            <a:r>
              <a:rPr lang="en-IN" dirty="0">
                <a:latin typeface="Corbel" pitchFamily="34" charset="0"/>
              </a:rPr>
              <a:t>and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powerful</a:t>
            </a:r>
            <a:r>
              <a:rPr lang="en-IN" dirty="0">
                <a:latin typeface="Corbel" pitchFamily="34" charset="0"/>
              </a:rPr>
              <a:t> Web sites and applications</a:t>
            </a:r>
            <a:endParaRPr lang="en-I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mytime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"&gt;Select Time:&lt;/label&gt;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type="time" id="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mytime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Url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url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input type can be used for entering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URL's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web addresses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We can use the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multiple</a:t>
            </a:r>
            <a:r>
              <a:rPr lang="en-IN" sz="2400" dirty="0">
                <a:latin typeface="Corbel" pitchFamily="34" charset="0"/>
              </a:rPr>
              <a:t> attribute to enter more than one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URL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Also, if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required </a:t>
            </a:r>
            <a:r>
              <a:rPr lang="en-IN" sz="2400" dirty="0">
                <a:latin typeface="Corbel" pitchFamily="34" charset="0"/>
              </a:rPr>
              <a:t>attribute is specified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</a:t>
            </a:r>
            <a:r>
              <a:rPr lang="en-IN" sz="2400" dirty="0">
                <a:latin typeface="Corbel" pitchFamily="34" charset="0"/>
              </a:rPr>
              <a:t> will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automatically</a:t>
            </a:r>
            <a:r>
              <a:rPr lang="en-IN" sz="2400" dirty="0">
                <a:latin typeface="Corbel" pitchFamily="34" charset="0"/>
              </a:rPr>
              <a:t> carry out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validation</a:t>
            </a:r>
            <a:r>
              <a:rPr lang="en-IN" sz="2400" dirty="0">
                <a:latin typeface="Corbel" pitchFamily="34" charset="0"/>
              </a:rPr>
              <a:t> to ensure that only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text </a:t>
            </a:r>
            <a:r>
              <a:rPr lang="en-IN" sz="2400" dirty="0">
                <a:latin typeface="Corbel" pitchFamily="34" charset="0"/>
              </a:rPr>
              <a:t>that matches the standard format for URLs is entered into the input box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myurl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"&gt;Enter Website URL:&lt;/label&gt;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id="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myurl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required 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Tel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tel</a:t>
            </a:r>
            <a:r>
              <a:rPr lang="en-IN" sz="2400" dirty="0">
                <a:latin typeface="Corbel" pitchFamily="34" charset="0"/>
              </a:rPr>
              <a:t> input type can be used for entering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telephone number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Browsers don't support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tel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input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validation </a:t>
            </a:r>
            <a:r>
              <a:rPr lang="en-IN" sz="2400" dirty="0">
                <a:latin typeface="Corbel" pitchFamily="34" charset="0"/>
              </a:rPr>
              <a:t>natively.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However, we can use 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placeholder</a:t>
            </a:r>
            <a:r>
              <a:rPr lang="en-IN" sz="2400" dirty="0">
                <a:latin typeface="Corbel" pitchFamily="34" charset="0"/>
              </a:rPr>
              <a:t> attribute to help users in entering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correct format </a:t>
            </a:r>
            <a:r>
              <a:rPr lang="en-IN" sz="2400" dirty="0">
                <a:latin typeface="Corbel" pitchFamily="34" charset="0"/>
              </a:rPr>
              <a:t>for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phone number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myphone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"&gt;Telephone Number:&lt;/label&gt;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id="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myphone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placeholder="xx-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xxxx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xxxx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required 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Week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week</a:t>
            </a:r>
            <a:r>
              <a:rPr lang="en-IN" sz="2400" dirty="0">
                <a:latin typeface="Corbel" pitchFamily="34" charset="0"/>
              </a:rPr>
              <a:t> input type allows the user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select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week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year </a:t>
            </a:r>
            <a:r>
              <a:rPr lang="en-IN" sz="2400" dirty="0">
                <a:latin typeface="Corbel" pitchFamily="34" charset="0"/>
              </a:rPr>
              <a:t>from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drop-down calendar</a:t>
            </a:r>
            <a:r>
              <a:rPr lang="en-IN" sz="2400" dirty="0">
                <a:latin typeface="Corbel" pitchFamily="34" charset="0"/>
              </a:rPr>
              <a:t>.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myweek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"&gt;Select Week:&lt;/label&gt;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type="week" id="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myweek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7084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000" b="1">
                <a:solidFill>
                  <a:srgbClr val="0070C0"/>
                </a:solidFill>
                <a:latin typeface="Corbel" pitchFamily="34" charset="0"/>
              </a:rPr>
              <a:t>New HTML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5 Form Attributes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Introduction To Audio Tag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Introduction To Video Tag</a:t>
            </a:r>
          </a:p>
          <a:p>
            <a:pPr marL="514350" indent="-514350"/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What’s New In HTML 5?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8503920" cy="4572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HTML5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introduces </a:t>
            </a:r>
            <a:r>
              <a:rPr lang="en-IN" sz="2400" dirty="0">
                <a:latin typeface="Corbel" pitchFamily="34" charset="0"/>
              </a:rPr>
              <a:t>a number 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new elements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attributes</a:t>
            </a:r>
            <a:r>
              <a:rPr lang="en-IN" sz="2400" dirty="0">
                <a:latin typeface="Corbel" pitchFamily="34" charset="0"/>
              </a:rPr>
              <a:t> that can help us in building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modern websites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Some of the most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prominent features  </a:t>
            </a:r>
            <a:r>
              <a:rPr lang="en-IN" sz="2400" dirty="0">
                <a:latin typeface="Corbel" pitchFamily="34" charset="0"/>
              </a:rPr>
              <a:t>introduced 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HTML5 </a:t>
            </a:r>
            <a:r>
              <a:rPr lang="en-IN" sz="2400" dirty="0">
                <a:latin typeface="Corbel" pitchFamily="34" charset="0"/>
              </a:rPr>
              <a:t>are:</a:t>
            </a:r>
          </a:p>
          <a:p>
            <a:pPr lvl="1"/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Forms 2.0</a:t>
            </a:r>
            <a:r>
              <a:rPr lang="en-IN" sz="2000" dirty="0">
                <a:latin typeface="Corbel" pitchFamily="34" charset="0"/>
              </a:rPr>
              <a:t> − Improvements to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HTML web forms </a:t>
            </a:r>
            <a:r>
              <a:rPr lang="en-IN" sz="2000" dirty="0">
                <a:latin typeface="Corbel" pitchFamily="34" charset="0"/>
              </a:rPr>
              <a:t>where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new attributes </a:t>
            </a:r>
            <a:r>
              <a:rPr lang="en-IN" sz="2000" dirty="0">
                <a:latin typeface="Corbel" pitchFamily="34" charset="0"/>
              </a:rPr>
              <a:t>have been introduced for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&lt;input&gt; </a:t>
            </a:r>
            <a:r>
              <a:rPr lang="en-IN" sz="2000" dirty="0">
                <a:latin typeface="Corbel" pitchFamily="34" charset="0"/>
              </a:rPr>
              <a:t>tag.</a:t>
            </a:r>
          </a:p>
          <a:p>
            <a:pPr lvl="1"/>
            <a:endParaRPr lang="en-US" sz="2000" b="1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New Tags</a:t>
            </a:r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:  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HTML 5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 has provided us new tags like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&lt;audio&gt;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&lt;video&gt;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,     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&lt;data list&gt;  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etc .</a:t>
            </a:r>
          </a:p>
          <a:p>
            <a:pPr lvl="1"/>
            <a:endParaRPr lang="en-IN" sz="20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Semantic Tags</a:t>
            </a:r>
            <a:r>
              <a:rPr lang="en-IN" sz="2000" b="1" dirty="0">
                <a:latin typeface="Corbel" pitchFamily="34" charset="0"/>
              </a:rPr>
              <a:t>:</a:t>
            </a:r>
            <a:r>
              <a:rPr lang="en-US" sz="2000" dirty="0">
                <a:latin typeface="Corbel" panose="020B0503020204020204" pitchFamily="34" charset="0"/>
              </a:rPr>
              <a:t>those that clearly describe their meaning in a human- and machine-readable way like 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&lt;header&gt; </a:t>
            </a:r>
            <a:r>
              <a:rPr lang="en-US" sz="2000" dirty="0">
                <a:latin typeface="Corbel" panose="020B0503020204020204" pitchFamily="34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&lt;article&gt;</a:t>
            </a:r>
            <a:r>
              <a:rPr lang="en-US" sz="2000" dirty="0">
                <a:latin typeface="Corbel" panose="020B0503020204020204" pitchFamily="34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&lt;footer&gt;</a:t>
            </a:r>
            <a:r>
              <a:rPr lang="en-US" sz="2000" dirty="0">
                <a:latin typeface="Corbel" panose="020B0503020204020204" pitchFamily="34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&lt;nav&gt;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etc</a:t>
            </a:r>
            <a:endParaRPr lang="en-IN" sz="2000" b="1" dirty="0">
              <a:latin typeface="Corbel" pitchFamily="34" charset="0"/>
            </a:endParaRPr>
          </a:p>
          <a:p>
            <a:pPr lvl="1"/>
            <a:endParaRPr lang="en-IN" sz="20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Geolocation:</a:t>
            </a:r>
            <a:r>
              <a:rPr lang="en-IN" sz="2000" b="1" dirty="0">
                <a:latin typeface="Corbel" pitchFamily="34" charset="0"/>
              </a:rPr>
              <a:t> </a:t>
            </a:r>
            <a:r>
              <a:rPr lang="en-IN" sz="2000" dirty="0">
                <a:latin typeface="Corbel" pitchFamily="34" charset="0"/>
              </a:rPr>
              <a:t>Let browsers locate the position of the user using geolocation.</a:t>
            </a:r>
          </a:p>
          <a:p>
            <a:pPr lvl="1">
              <a:buNone/>
            </a:pPr>
            <a:endParaRPr lang="en-US" sz="2000" dirty="0">
              <a:solidFill>
                <a:schemeClr val="tx1"/>
              </a:solidFill>
              <a:latin typeface="Corbel" pitchFamily="34" charset="0"/>
            </a:endParaRPr>
          </a:p>
          <a:p>
            <a:pPr lvl="1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And many more such features . . . 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Forms 2.0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8503920" cy="4572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Web Forms 2.0 </a:t>
            </a:r>
            <a:r>
              <a:rPr lang="en-IN" sz="2400" dirty="0">
                <a:latin typeface="Corbel" pitchFamily="34" charset="0"/>
              </a:rPr>
              <a:t>is an extension to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forms</a:t>
            </a:r>
            <a:r>
              <a:rPr lang="en-IN" sz="2400" dirty="0">
                <a:latin typeface="Corbel" pitchFamily="34" charset="0"/>
              </a:rPr>
              <a:t> features found in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HTML4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Form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elements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attributes</a:t>
            </a:r>
            <a:r>
              <a:rPr lang="en-IN" sz="2400" dirty="0">
                <a:latin typeface="Corbel" pitchFamily="34" charset="0"/>
              </a:rPr>
              <a:t> 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HTML5</a:t>
            </a:r>
            <a:r>
              <a:rPr lang="en-IN" sz="2400" dirty="0">
                <a:latin typeface="Corbel" pitchFamily="34" charset="0"/>
              </a:rPr>
              <a:t> provide a greater degree of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functionality</a:t>
            </a:r>
            <a:r>
              <a:rPr lang="en-IN" sz="2400" dirty="0">
                <a:latin typeface="Corbel" pitchFamily="34" charset="0"/>
              </a:rPr>
              <a:t> than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HTML4</a:t>
            </a:r>
            <a:r>
              <a:rPr lang="en-IN" sz="2400" dirty="0">
                <a:latin typeface="Corbel" pitchFamily="34" charset="0"/>
              </a:rPr>
              <a:t> and free us from a great deal 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tedious scripting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styling</a:t>
            </a:r>
            <a:r>
              <a:rPr lang="en-IN" sz="2400" dirty="0">
                <a:latin typeface="Corbel" pitchFamily="34" charset="0"/>
              </a:rPr>
              <a:t> that was required in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HTML4</a:t>
            </a:r>
            <a:r>
              <a:rPr lang="en-IN" sz="2400" dirty="0">
                <a:latin typeface="Corbel" pitchFamily="34" charset="0"/>
              </a:rPr>
              <a:t>.</a:t>
            </a:r>
            <a:endParaRPr lang="en-IN" sz="20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New Input Types In HTML 5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HTML5</a:t>
            </a:r>
            <a:r>
              <a:rPr lang="en-IN" sz="2400" dirty="0">
                <a:latin typeface="Corbel" pitchFamily="34" charset="0"/>
              </a:rPr>
              <a:t> introduces several new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&lt;input&gt;</a:t>
            </a:r>
            <a:r>
              <a:rPr lang="en-IN" sz="2400" dirty="0">
                <a:latin typeface="Corbel" pitchFamily="34" charset="0"/>
              </a:rPr>
              <a:t> types like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email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date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time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range</a:t>
            </a:r>
            <a:r>
              <a:rPr lang="en-IN" sz="2400" dirty="0">
                <a:latin typeface="Corbel" pitchFamily="34" charset="0"/>
              </a:rPr>
              <a:t>, and so on.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improve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user experience </a:t>
            </a:r>
            <a:r>
              <a:rPr lang="en-IN" sz="2400" dirty="0">
                <a:latin typeface="Corbel" pitchFamily="34" charset="0"/>
              </a:rPr>
              <a:t>and to make the forms more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interactive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However, if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browser</a:t>
            </a:r>
            <a:r>
              <a:rPr lang="en-IN" sz="2400" dirty="0">
                <a:latin typeface="Corbel" pitchFamily="34" charset="0"/>
              </a:rPr>
              <a:t> failed to </a:t>
            </a:r>
            <a:r>
              <a:rPr lang="en-IN" sz="2400" b="1" dirty="0">
                <a:solidFill>
                  <a:srgbClr val="FFC000"/>
                </a:solidFill>
                <a:latin typeface="Corbel" pitchFamily="34" charset="0"/>
              </a:rPr>
              <a:t>recognize</a:t>
            </a:r>
            <a:r>
              <a:rPr lang="en-IN" sz="2400" dirty="0">
                <a:latin typeface="Corbel" pitchFamily="34" charset="0"/>
              </a:rPr>
              <a:t> these new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input types</a:t>
            </a:r>
            <a:r>
              <a:rPr lang="en-IN" sz="2400" dirty="0">
                <a:latin typeface="Corbel" pitchFamily="34" charset="0"/>
              </a:rPr>
              <a:t>, it will treat them like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normal text box</a:t>
            </a:r>
            <a:r>
              <a:rPr lang="en-IN" sz="2400" dirty="0">
                <a:latin typeface="Corbel" pitchFamily="34" charset="0"/>
              </a:rPr>
              <a:t>.</a:t>
            </a: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New Input Types In HTML 5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97378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In this section we're going to take a brief look at each of the following new input types:</a:t>
            </a:r>
          </a:p>
          <a:p>
            <a:pPr lvl="1"/>
            <a:r>
              <a:rPr lang="en-IN" sz="1900" b="1" dirty="0" err="1">
                <a:solidFill>
                  <a:srgbClr val="7030A0"/>
                </a:solidFill>
                <a:latin typeface="Corbel" pitchFamily="34" charset="0"/>
              </a:rPr>
              <a:t>color</a:t>
            </a:r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date</a:t>
            </a:r>
          </a:p>
          <a:p>
            <a:pPr lvl="1"/>
            <a:r>
              <a:rPr lang="en-IN" sz="1900" b="1" dirty="0" err="1">
                <a:solidFill>
                  <a:srgbClr val="7030A0"/>
                </a:solidFill>
                <a:latin typeface="Corbel" pitchFamily="34" charset="0"/>
              </a:rPr>
              <a:t>datetime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-local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email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month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number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range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search</a:t>
            </a:r>
          </a:p>
          <a:p>
            <a:pPr lvl="1"/>
            <a:r>
              <a:rPr lang="en-IN" sz="1900" b="1" dirty="0" err="1">
                <a:solidFill>
                  <a:srgbClr val="7030A0"/>
                </a:solidFill>
                <a:latin typeface="Corbel" pitchFamily="34" charset="0"/>
              </a:rPr>
              <a:t>tel</a:t>
            </a:r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time</a:t>
            </a:r>
          </a:p>
          <a:p>
            <a:pPr lvl="1"/>
            <a:r>
              <a:rPr lang="en-IN" sz="1900" b="1" dirty="0" err="1">
                <a:solidFill>
                  <a:srgbClr val="7030A0"/>
                </a:solidFill>
                <a:latin typeface="Corbel" pitchFamily="34" charset="0"/>
              </a:rPr>
              <a:t>url</a:t>
            </a:r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week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&lt;label&gt;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Before we start working with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 5</a:t>
            </a:r>
            <a:r>
              <a:rPr lang="en-US" sz="2400" dirty="0">
                <a:latin typeface="Corbel" pitchFamily="34" charset="0"/>
              </a:rPr>
              <a:t> input types we must learn 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important tag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&lt;label&gt;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sz="2400" b="1" dirty="0"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&lt;label&gt;</a:t>
            </a:r>
            <a:r>
              <a:rPr lang="en-IN" sz="2400" b="1" dirty="0"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element represents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caption</a:t>
            </a:r>
            <a:r>
              <a:rPr lang="en-IN" sz="2400" dirty="0">
                <a:latin typeface="Corbel" pitchFamily="34" charset="0"/>
              </a:rPr>
              <a:t> for an item in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user interface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/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&lt;label&gt; </a:t>
            </a:r>
            <a:r>
              <a:rPr lang="en-IN" sz="2400" dirty="0">
                <a:latin typeface="Corbel" pitchFamily="34" charset="0"/>
              </a:rPr>
              <a:t>is used to tell users the value that should be entered in the associated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input</a:t>
            </a:r>
            <a:r>
              <a:rPr lang="en-IN" sz="2400" dirty="0">
                <a:latin typeface="Corbel" pitchFamily="34" charset="0"/>
              </a:rPr>
              <a:t> field.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&lt;label&gt;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For a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&lt;label&gt;</a:t>
            </a:r>
            <a:r>
              <a:rPr lang="en-IN" sz="2400" dirty="0">
                <a:latin typeface="Corbel" pitchFamily="34" charset="0"/>
              </a:rPr>
              <a:t> to work properly, it must include a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for</a:t>
            </a:r>
            <a:r>
              <a:rPr lang="en-IN" sz="2400" dirty="0">
                <a:latin typeface="Corbel" pitchFamily="34" charset="0"/>
              </a:rPr>
              <a:t> attribute, which identifies 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&lt;input&gt;</a:t>
            </a:r>
            <a:r>
              <a:rPr lang="en-IN" sz="2400" dirty="0">
                <a:latin typeface="Corbel" pitchFamily="34" charset="0"/>
              </a:rPr>
              <a:t> to which it is associated.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for</a:t>
            </a:r>
            <a:r>
              <a:rPr lang="en-IN" sz="2400" dirty="0">
                <a:latin typeface="Corbel" pitchFamily="34" charset="0"/>
              </a:rPr>
              <a:t> attribute’s value should match 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id</a:t>
            </a:r>
            <a:r>
              <a:rPr lang="en-IN" sz="2400" dirty="0">
                <a:latin typeface="Corbel" pitchFamily="34" charset="0"/>
              </a:rPr>
              <a:t> (not the name) of 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&lt;input&gt;</a:t>
            </a:r>
            <a:r>
              <a:rPr lang="en-IN" sz="2400" dirty="0">
                <a:latin typeface="Corbel" pitchFamily="34" charset="0"/>
              </a:rPr>
              <a:t> element.</a:t>
            </a: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7727</TotalTime>
  <Words>1924</Words>
  <Application>Microsoft Office PowerPoint</Application>
  <PresentationFormat>On-screen Show (4:3)</PresentationFormat>
  <Paragraphs>254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What Is HTML 5 ?</vt:lpstr>
      <vt:lpstr>What’s New In HTML 5?</vt:lpstr>
      <vt:lpstr>What Is Forms 2.0 ?</vt:lpstr>
      <vt:lpstr>New Input Types In HTML 5</vt:lpstr>
      <vt:lpstr>New Input Types In HTML 5</vt:lpstr>
      <vt:lpstr>The &lt;label&gt; Tag</vt:lpstr>
      <vt:lpstr>The &lt;label&gt; Tag</vt:lpstr>
      <vt:lpstr>Example</vt:lpstr>
      <vt:lpstr>Another Point About &lt;label&gt; Tag</vt:lpstr>
      <vt:lpstr>Input Type Color</vt:lpstr>
      <vt:lpstr>Example</vt:lpstr>
      <vt:lpstr>Input Type Date</vt:lpstr>
      <vt:lpstr>Example</vt:lpstr>
      <vt:lpstr>Using min &amp; max With Date</vt:lpstr>
      <vt:lpstr>Input Type Datetime-local</vt:lpstr>
      <vt:lpstr>Example</vt:lpstr>
      <vt:lpstr>Input Type Email</vt:lpstr>
      <vt:lpstr>Example</vt:lpstr>
      <vt:lpstr>Input Type Month</vt:lpstr>
      <vt:lpstr>Example</vt:lpstr>
      <vt:lpstr>Input Type Number</vt:lpstr>
      <vt:lpstr>Example</vt:lpstr>
      <vt:lpstr>Input Type Range</vt:lpstr>
      <vt:lpstr>Example</vt:lpstr>
      <vt:lpstr>Input Type Search</vt:lpstr>
      <vt:lpstr>Example</vt:lpstr>
      <vt:lpstr>Input Type Time</vt:lpstr>
      <vt:lpstr>Example</vt:lpstr>
      <vt:lpstr>Input Type Url</vt:lpstr>
      <vt:lpstr>Example</vt:lpstr>
      <vt:lpstr>Input Type Tel</vt:lpstr>
      <vt:lpstr>Example</vt:lpstr>
      <vt:lpstr>Input Type Week</vt:lpstr>
      <vt:lpstr>Example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614</cp:revision>
  <dcterms:created xsi:type="dcterms:W3CDTF">2016-02-04T12:02:26Z</dcterms:created>
  <dcterms:modified xsi:type="dcterms:W3CDTF">2021-05-25T08:59:25Z</dcterms:modified>
</cp:coreProperties>
</file>