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87" r:id="rId2"/>
    <p:sldId id="388" r:id="rId3"/>
    <p:sldId id="389" r:id="rId4"/>
    <p:sldId id="456" r:id="rId5"/>
    <p:sldId id="457" r:id="rId6"/>
    <p:sldId id="458" r:id="rId7"/>
    <p:sldId id="471" r:id="rId8"/>
    <p:sldId id="435" r:id="rId9"/>
    <p:sldId id="459" r:id="rId10"/>
    <p:sldId id="460" r:id="rId11"/>
    <p:sldId id="461" r:id="rId12"/>
    <p:sldId id="463" r:id="rId13"/>
    <p:sldId id="464" r:id="rId14"/>
    <p:sldId id="462" r:id="rId15"/>
    <p:sldId id="466" r:id="rId16"/>
    <p:sldId id="465" r:id="rId17"/>
    <p:sldId id="467" r:id="rId18"/>
    <p:sldId id="468" r:id="rId19"/>
    <p:sldId id="469" r:id="rId20"/>
    <p:sldId id="470" r:id="rId21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704"/>
  </p:normalViewPr>
  <p:slideViewPr>
    <p:cSldViewPr snapToGrid="0" snapToObjects="1">
      <p:cViewPr varScale="1">
        <p:scale>
          <a:sx n="47" d="100"/>
          <a:sy n="47" d="100"/>
        </p:scale>
        <p:origin x="250" y="43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25BF1EA4-AE34-4E09-B6D0-952AC399D252}"/>
    <pc:docChg chg="modSld">
      <pc:chgData name="Sharma Computer Academy" userId="08476b32c11f4418" providerId="LiveId" clId="{25BF1EA4-AE34-4E09-B6D0-952AC399D252}" dt="2022-12-22T07:08:51.799" v="27" actId="207"/>
      <pc:docMkLst>
        <pc:docMk/>
      </pc:docMkLst>
      <pc:sldChg chg="modSp">
        <pc:chgData name="Sharma Computer Academy" userId="08476b32c11f4418" providerId="LiveId" clId="{25BF1EA4-AE34-4E09-B6D0-952AC399D252}" dt="2022-12-22T06:47:27.826" v="8" actId="20577"/>
        <pc:sldMkLst>
          <pc:docMk/>
          <pc:sldMk cId="0" sldId="456"/>
        </pc:sldMkLst>
        <pc:spChg chg="mod">
          <ac:chgData name="Sharma Computer Academy" userId="08476b32c11f4418" providerId="LiveId" clId="{25BF1EA4-AE34-4E09-B6D0-952AC399D252}" dt="2022-12-22T06:47:27.826" v="8" actId="20577"/>
          <ac:spMkLst>
            <pc:docMk/>
            <pc:sldMk cId="0" sldId="456"/>
            <ac:spMk id="13" creationId="{00000000-0000-0000-0000-000000000000}"/>
          </ac:spMkLst>
        </pc:spChg>
      </pc:sldChg>
      <pc:sldChg chg="modSp mod">
        <pc:chgData name="Sharma Computer Academy" userId="08476b32c11f4418" providerId="LiveId" clId="{25BF1EA4-AE34-4E09-B6D0-952AC399D252}" dt="2022-12-22T07:08:51.799" v="27" actId="207"/>
        <pc:sldMkLst>
          <pc:docMk/>
          <pc:sldMk cId="0" sldId="471"/>
        </pc:sldMkLst>
        <pc:spChg chg="mod">
          <ac:chgData name="Sharma Computer Academy" userId="08476b32c11f4418" providerId="LiveId" clId="{25BF1EA4-AE34-4E09-B6D0-952AC399D252}" dt="2022-12-22T07:08:51.799" v="27" actId="207"/>
          <ac:spMkLst>
            <pc:docMk/>
            <pc:sldMk cId="0" sldId="471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Equality In JS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271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/>
              <a:t>The </a:t>
            </a:r>
            <a:r>
              <a:rPr lang="en-IN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reason</a:t>
            </a:r>
            <a:r>
              <a:rPr lang="en-IN" sz="5400" dirty="0"/>
              <a:t> for this is that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internally JavaScript </a:t>
            </a:r>
            <a:r>
              <a:rPr lang="en-IN" sz="5400" dirty="0"/>
              <a:t>compares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objects</a:t>
            </a:r>
            <a:r>
              <a:rPr lang="en-IN" sz="5400" dirty="0"/>
              <a:t> by their </a:t>
            </a:r>
            <a:r>
              <a:rPr lang="en-IN" sz="5400" b="1" dirty="0">
                <a:solidFill>
                  <a:schemeClr val="accent3"/>
                </a:solidFill>
              </a:rPr>
              <a:t>reference</a:t>
            </a:r>
            <a:r>
              <a:rPr lang="en-IN" sz="5400" dirty="0"/>
              <a:t>. </a:t>
            </a:r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r>
              <a:rPr lang="en-IN" sz="5400" dirty="0"/>
              <a:t>That </a:t>
            </a:r>
            <a:r>
              <a:rPr lang="en-IN" sz="5400" b="1" dirty="0">
                <a:solidFill>
                  <a:schemeClr val="accent4"/>
                </a:solidFill>
              </a:rPr>
              <a:t>comparison by reference </a:t>
            </a:r>
            <a:r>
              <a:rPr lang="en-IN" sz="5400" dirty="0"/>
              <a:t>basically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checks</a:t>
            </a:r>
            <a:r>
              <a:rPr lang="en-IN" sz="5400" dirty="0"/>
              <a:t> to see if the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objects given </a:t>
            </a:r>
            <a:r>
              <a:rPr lang="en-IN" sz="5400" dirty="0"/>
              <a:t>refer to the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same location </a:t>
            </a:r>
            <a:r>
              <a:rPr lang="en-IN" sz="5400" dirty="0"/>
              <a:t>in </a:t>
            </a:r>
            <a:r>
              <a:rPr lang="en-IN" sz="5400" b="1" dirty="0">
                <a:solidFill>
                  <a:schemeClr val="accent3"/>
                </a:solidFill>
              </a:rPr>
              <a:t>memory</a:t>
            </a:r>
            <a:r>
              <a:rPr lang="en-IN" sz="5400" dirty="0"/>
              <a:t>. 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example:</a:t>
            </a:r>
          </a:p>
          <a:p>
            <a:pPr marL="0" lvl="0" indent="0" algn="l">
              <a:buNone/>
            </a:pPr>
            <a:endParaRPr lang="en-US" sz="4000" dirty="0"/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let person1 = {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    name: "</a:t>
            </a:r>
            <a:r>
              <a:rPr lang="en-IN" sz="4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sachin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",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    gender: "male"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};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let person2 = person1;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</a:t>
            </a:r>
            <a:r>
              <a:rPr lang="en-IN" sz="4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document.write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(`${</a:t>
            </a:r>
            <a:r>
              <a:rPr lang="en-IN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person1===person2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}&lt;</a:t>
            </a:r>
            <a:r>
              <a:rPr lang="en-IN" sz="4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br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&gt;`); </a:t>
            </a:r>
            <a:r>
              <a:rPr lang="en-US" sz="4000" b="1" dirty="0">
                <a:solidFill>
                  <a:schemeClr val="accent3"/>
                </a:solidFill>
              </a:rPr>
              <a:t>// will return true</a:t>
            </a:r>
            <a:endParaRPr lang="en-IN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IN" sz="5400" b="1" dirty="0">
              <a:solidFill>
                <a:schemeClr val="accent3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109063" y="2297102"/>
            <a:ext cx="683357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Equality In JS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7355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dirty="0"/>
              <a:t>To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overcome</a:t>
            </a:r>
            <a:r>
              <a:rPr lang="en-US" sz="5400" dirty="0"/>
              <a:t> this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sz="5400" dirty="0"/>
              <a:t> we first have to 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stringify</a:t>
            </a:r>
            <a:r>
              <a:rPr lang="en-US" sz="5400" dirty="0"/>
              <a:t>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objects</a:t>
            </a:r>
            <a:r>
              <a:rPr lang="en-US" sz="5400" dirty="0"/>
              <a:t> and then use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===</a:t>
            </a:r>
            <a:r>
              <a:rPr lang="en-US" sz="5400" dirty="0"/>
              <a:t> operator to </a:t>
            </a:r>
            <a:r>
              <a:rPr lang="en-US" sz="5400" b="1" dirty="0">
                <a:solidFill>
                  <a:schemeClr val="accent3"/>
                </a:solidFill>
              </a:rPr>
              <a:t>compare</a:t>
            </a:r>
            <a:r>
              <a:rPr lang="en-US" sz="5400" dirty="0"/>
              <a:t> them.</a:t>
            </a:r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r>
              <a:rPr lang="en-US" sz="5400" dirty="0"/>
              <a:t>This is done using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JSON</a:t>
            </a:r>
            <a:r>
              <a:rPr lang="en-US" sz="5400" dirty="0"/>
              <a:t>.</a:t>
            </a:r>
          </a:p>
          <a:p>
            <a:pPr marL="0" lvl="0" indent="0" algn="l">
              <a:buNone/>
            </a:pPr>
            <a:endParaRPr lang="en-IN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IN" sz="5400" b="1" dirty="0">
              <a:solidFill>
                <a:schemeClr val="accent3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109063" y="2297102"/>
            <a:ext cx="683357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JSON ?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984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dirty="0"/>
              <a:t>The term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JSON</a:t>
            </a:r>
            <a:r>
              <a:rPr lang="en-US" sz="5400" dirty="0"/>
              <a:t> stands for </a:t>
            </a:r>
            <a:r>
              <a:rPr lang="en-IN" sz="5400" b="1" dirty="0">
                <a:solidFill>
                  <a:schemeClr val="accent3"/>
                </a:solidFill>
              </a:rPr>
              <a:t>JavaScript Object Notation </a:t>
            </a:r>
            <a:r>
              <a:rPr lang="en-IN" sz="5400" dirty="0"/>
              <a:t>and is the </a:t>
            </a:r>
            <a:r>
              <a:rPr lang="en-IN" sz="5400" b="1" dirty="0">
                <a:solidFill>
                  <a:srgbClr val="00B0F0"/>
                </a:solidFill>
              </a:rPr>
              <a:t>most popular mechanism</a:t>
            </a:r>
            <a:r>
              <a:rPr lang="en-IN" sz="5400" dirty="0"/>
              <a:t> of </a:t>
            </a:r>
            <a:r>
              <a:rPr lang="en-IN" sz="5400" b="1" dirty="0">
                <a:solidFill>
                  <a:schemeClr val="accent4"/>
                </a:solidFill>
              </a:rPr>
              <a:t>exchanging data </a:t>
            </a:r>
            <a:r>
              <a:rPr lang="en-IN" sz="5400" dirty="0"/>
              <a:t>between a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browser </a:t>
            </a:r>
            <a:r>
              <a:rPr lang="en-IN" sz="5400" dirty="0"/>
              <a:t>and a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server</a:t>
            </a:r>
            <a:r>
              <a:rPr lang="en-IN" sz="5400" dirty="0"/>
              <a:t>.</a:t>
            </a:r>
          </a:p>
          <a:p>
            <a:pPr algn="l"/>
            <a:endParaRPr lang="en-IN" sz="5400" dirty="0"/>
          </a:p>
          <a:p>
            <a:pPr algn="l"/>
            <a:endParaRPr lang="en-IN" sz="5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JSON</a:t>
            </a:r>
            <a:r>
              <a:rPr lang="en-IN" sz="5400" dirty="0"/>
              <a:t> allows us to </a:t>
            </a:r>
            <a:r>
              <a:rPr lang="en-IN" sz="5400" b="1" dirty="0">
                <a:solidFill>
                  <a:schemeClr val="accent3"/>
                </a:solidFill>
              </a:rPr>
              <a:t>convert </a:t>
            </a:r>
            <a:r>
              <a:rPr lang="en-IN" sz="5400" dirty="0"/>
              <a:t>any </a:t>
            </a:r>
            <a:r>
              <a:rPr lang="en-IN" sz="5400" b="1" dirty="0">
                <a:solidFill>
                  <a:srgbClr val="FFC000"/>
                </a:solidFill>
              </a:rPr>
              <a:t>JavaScript object </a:t>
            </a:r>
            <a:r>
              <a:rPr lang="en-IN" sz="5400" dirty="0"/>
              <a:t>into </a:t>
            </a:r>
            <a:r>
              <a:rPr lang="en-IN" sz="5400" b="1" dirty="0">
                <a:solidFill>
                  <a:srgbClr val="00B050"/>
                </a:solidFill>
              </a:rPr>
              <a:t>JSON string</a:t>
            </a:r>
            <a:r>
              <a:rPr lang="en-IN" sz="5400" dirty="0"/>
              <a:t>, and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send</a:t>
            </a:r>
            <a:r>
              <a:rPr lang="en-IN" sz="5400" dirty="0"/>
              <a:t>  that </a:t>
            </a:r>
            <a:r>
              <a:rPr lang="en-IN" sz="5400" b="1" dirty="0">
                <a:solidFill>
                  <a:srgbClr val="00B050"/>
                </a:solidFill>
              </a:rPr>
              <a:t>JSON string </a:t>
            </a:r>
            <a:r>
              <a:rPr lang="en-IN" sz="5400" dirty="0"/>
              <a:t>to the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server</a:t>
            </a:r>
            <a:r>
              <a:rPr lang="en-IN" sz="5400" dirty="0"/>
              <a:t>.</a:t>
            </a:r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IN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IN" sz="5400" b="1" dirty="0">
              <a:solidFill>
                <a:schemeClr val="accent3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768862" y="2297102"/>
            <a:ext cx="5017476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JSON ?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492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dirty="0"/>
              <a:t>Like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Date</a:t>
            </a:r>
            <a:r>
              <a:rPr lang="en-US" sz="5400" dirty="0"/>
              <a:t> ,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/>
              <a:t> etc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JSON</a:t>
            </a:r>
            <a:r>
              <a:rPr lang="en-US" sz="5400" dirty="0"/>
              <a:t> is also a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predefined object </a:t>
            </a:r>
            <a:r>
              <a:rPr lang="en-US" sz="5400" dirty="0"/>
              <a:t>present in </a:t>
            </a:r>
            <a:r>
              <a:rPr lang="en-US" sz="5400" b="1" dirty="0">
                <a:solidFill>
                  <a:srgbClr val="FFC000"/>
                </a:solidFill>
              </a:rPr>
              <a:t>JavaScript</a:t>
            </a:r>
            <a:r>
              <a:rPr lang="en-US" sz="5400" dirty="0"/>
              <a:t> and has a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bunch</a:t>
            </a:r>
            <a:r>
              <a:rPr lang="en-US" sz="5400" dirty="0"/>
              <a:t> of useful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methods</a:t>
            </a:r>
            <a:r>
              <a:rPr lang="en-US" sz="5400" dirty="0"/>
              <a:t> .</a:t>
            </a:r>
          </a:p>
          <a:p>
            <a:pPr algn="l"/>
            <a:endParaRPr lang="en-US" sz="5400" dirty="0"/>
          </a:p>
          <a:p>
            <a:pPr algn="l"/>
            <a:r>
              <a:rPr lang="en-US" sz="5400" dirty="0"/>
              <a:t>Amongst them the most popular is 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stringify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5400" dirty="0"/>
              <a:t>which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accepts</a:t>
            </a:r>
            <a:r>
              <a:rPr lang="en-US" sz="5400" dirty="0"/>
              <a:t> an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 </a:t>
            </a:r>
            <a:r>
              <a:rPr lang="en-US" sz="5400" dirty="0">
                <a:solidFill>
                  <a:schemeClr val="tx1"/>
                </a:solidFill>
              </a:rPr>
              <a:t>as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argument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/>
              <a:t>and </a:t>
            </a:r>
            <a:r>
              <a:rPr lang="en-US" sz="5400" b="1" dirty="0">
                <a:solidFill>
                  <a:schemeClr val="accent3"/>
                </a:solidFill>
              </a:rPr>
              <a:t>returns</a:t>
            </a:r>
            <a:r>
              <a:rPr lang="en-US" sz="5400" dirty="0"/>
              <a:t> it by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converting it </a:t>
            </a:r>
            <a:r>
              <a:rPr lang="en-US" sz="5400" dirty="0"/>
              <a:t>into a </a:t>
            </a:r>
            <a:r>
              <a:rPr lang="en-US" sz="5400" b="1" dirty="0">
                <a:solidFill>
                  <a:srgbClr val="00B050"/>
                </a:solidFill>
              </a:rPr>
              <a:t>JSON string.</a:t>
            </a:r>
          </a:p>
          <a:p>
            <a:pPr algn="l"/>
            <a:endParaRPr lang="en-US" sz="5400" b="1" dirty="0">
              <a:solidFill>
                <a:srgbClr val="00B050"/>
              </a:solidFill>
            </a:endParaRPr>
          </a:p>
          <a:p>
            <a:pPr algn="l"/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let person1 = {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    name: "</a:t>
            </a:r>
            <a:r>
              <a:rPr lang="en-IN" sz="4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sachin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",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    gender: "male"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};</a:t>
            </a:r>
          </a:p>
          <a:p>
            <a:pPr algn="l"/>
            <a:r>
              <a:rPr lang="en-IN" sz="4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document.write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(`${</a:t>
            </a:r>
            <a:r>
              <a:rPr lang="en-IN" sz="4000" b="1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JSON</a:t>
            </a:r>
            <a:r>
              <a:rPr lang="en-IN" sz="4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.stringify</a:t>
            </a:r>
            <a:r>
              <a:rPr lang="en-IN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(person1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)}`); </a:t>
            </a:r>
            <a:r>
              <a:rPr lang="en-IN" dirty="0">
                <a:solidFill>
                  <a:schemeClr val="accent3"/>
                </a:solidFill>
              </a:rPr>
              <a:t>// will display </a:t>
            </a: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{"name":"</a:t>
            </a:r>
            <a:r>
              <a:rPr lang="en-IN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sachin","gender</a:t>
            </a: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":"male"}</a:t>
            </a:r>
          </a:p>
          <a:p>
            <a:pPr algn="l"/>
            <a:endParaRPr lang="en-IN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l"/>
            <a:endParaRPr lang="en-IN" sz="5400" b="1" dirty="0">
              <a:solidFill>
                <a:srgbClr val="00B050"/>
              </a:solidFill>
            </a:endParaRPr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IN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IN" sz="5400" b="1" dirty="0">
              <a:solidFill>
                <a:schemeClr val="accent3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768862" y="2297102"/>
            <a:ext cx="5017476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Equality In JS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184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dirty="0"/>
              <a:t>Thus our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 comparison code</a:t>
            </a:r>
            <a:r>
              <a:rPr lang="en-US" sz="5400" b="1" dirty="0"/>
              <a:t> </a:t>
            </a:r>
            <a:r>
              <a:rPr lang="en-US" sz="5400" dirty="0"/>
              <a:t>will now become: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example:</a:t>
            </a:r>
          </a:p>
          <a:p>
            <a:pPr marL="0" lvl="0" indent="0" algn="l">
              <a:buNone/>
            </a:pPr>
            <a:endParaRPr lang="en-US" sz="4000" dirty="0"/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let person1 = {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    name: "</a:t>
            </a:r>
            <a:r>
              <a:rPr lang="en-IN" sz="4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sachin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",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    gender: "male"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};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let person2 = {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    name: "</a:t>
            </a:r>
            <a:r>
              <a:rPr lang="en-IN" sz="4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sachin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",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    gender: "male"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};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</a:t>
            </a:r>
            <a:r>
              <a:rPr lang="en-IN" sz="4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document.write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(`${</a:t>
            </a:r>
            <a:r>
              <a:rPr lang="en-IN" sz="4000" b="1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JSON</a:t>
            </a:r>
            <a:r>
              <a:rPr lang="en-IN" sz="4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.stringify</a:t>
            </a:r>
            <a:r>
              <a:rPr lang="en-IN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(person1)===</a:t>
            </a:r>
            <a:r>
              <a:rPr lang="en-IN" sz="4000" b="1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JSON</a:t>
            </a:r>
            <a:r>
              <a:rPr lang="en-IN" sz="4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.stringify</a:t>
            </a:r>
            <a:r>
              <a:rPr lang="en-IN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(person2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)}&lt;</a:t>
            </a:r>
            <a:r>
              <a:rPr lang="en-IN" sz="4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br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&gt;`); </a:t>
            </a:r>
            <a:r>
              <a:rPr lang="en-IN" sz="4000" b="1" dirty="0">
                <a:solidFill>
                  <a:schemeClr val="accent3"/>
                </a:solidFill>
              </a:rPr>
              <a:t>// true</a:t>
            </a:r>
          </a:p>
          <a:p>
            <a:pPr marL="0" lvl="0" indent="0" algn="l">
              <a:buNone/>
            </a:pPr>
            <a:endParaRPr lang="en-IN" sz="5400" b="1" dirty="0">
              <a:solidFill>
                <a:schemeClr val="accent3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109063" y="2297102"/>
            <a:ext cx="683357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“this” Keyword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505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/>
              <a:t>The 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en-IN" sz="5400" dirty="0"/>
              <a:t> keyword in </a:t>
            </a:r>
            <a:r>
              <a:rPr lang="en-IN" sz="5400" b="1" dirty="0">
                <a:solidFill>
                  <a:srgbClr val="FFC000"/>
                </a:solidFill>
              </a:rPr>
              <a:t>JavaScript</a:t>
            </a:r>
            <a:r>
              <a:rPr lang="en-IN" sz="5400" dirty="0"/>
              <a:t> has often been a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source of much confusion</a:t>
            </a:r>
            <a:r>
              <a:rPr lang="en-IN" sz="5400" dirty="0"/>
              <a:t> for </a:t>
            </a:r>
            <a:r>
              <a:rPr lang="en-IN" sz="5400" b="1" dirty="0">
                <a:solidFill>
                  <a:schemeClr val="accent3"/>
                </a:solidFill>
              </a:rPr>
              <a:t>beginners</a:t>
            </a:r>
            <a:r>
              <a:rPr lang="en-IN" sz="5400" dirty="0"/>
              <a:t> to the </a:t>
            </a:r>
            <a:r>
              <a:rPr lang="en-IN" sz="5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language</a:t>
            </a:r>
            <a:r>
              <a:rPr lang="en-IN" sz="5400" dirty="0"/>
              <a:t>. </a:t>
            </a:r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r>
              <a:rPr lang="en-IN" sz="5400" dirty="0"/>
              <a:t>The </a:t>
            </a:r>
            <a:r>
              <a:rPr lang="en-IN" sz="5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reason</a:t>
            </a:r>
            <a:r>
              <a:rPr lang="en-IN" sz="5400" dirty="0"/>
              <a:t> is that 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en-IN" sz="5400" dirty="0"/>
              <a:t> in </a:t>
            </a:r>
            <a:r>
              <a:rPr lang="en-IN" sz="5400" b="1" dirty="0">
                <a:solidFill>
                  <a:srgbClr val="FFC000"/>
                </a:solidFill>
              </a:rPr>
              <a:t>JavaScript</a:t>
            </a:r>
            <a:r>
              <a:rPr lang="en-IN" sz="5400" dirty="0"/>
              <a:t> is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treated differently </a:t>
            </a:r>
            <a:r>
              <a:rPr lang="en-IN" sz="5400" dirty="0"/>
              <a:t>as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compared</a:t>
            </a:r>
            <a:r>
              <a:rPr lang="en-IN" sz="5400" dirty="0"/>
              <a:t> to </a:t>
            </a:r>
            <a:r>
              <a:rPr lang="en-IN" sz="5400" b="1" dirty="0">
                <a:solidFill>
                  <a:schemeClr val="accent3"/>
                </a:solidFill>
              </a:rPr>
              <a:t>other languages </a:t>
            </a:r>
            <a:r>
              <a:rPr lang="en-IN" sz="5400" dirty="0"/>
              <a:t>like in </a:t>
            </a:r>
            <a:r>
              <a:rPr lang="en-IN" sz="5400" b="1" dirty="0">
                <a:solidFill>
                  <a:srgbClr val="FFC000"/>
                </a:solidFill>
              </a:rPr>
              <a:t>Java</a:t>
            </a:r>
            <a:r>
              <a:rPr lang="en-IN" sz="5400" dirty="0"/>
              <a:t> or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self</a:t>
            </a:r>
            <a:r>
              <a:rPr lang="en-IN" sz="5400" dirty="0"/>
              <a:t> in </a:t>
            </a:r>
            <a:r>
              <a:rPr lang="en-IN" sz="5400" b="1" dirty="0">
                <a:solidFill>
                  <a:srgbClr val="FFC000"/>
                </a:solidFill>
              </a:rPr>
              <a:t>Python</a:t>
            </a:r>
            <a:r>
              <a:rPr lang="en-IN" sz="5400" dirty="0"/>
              <a:t>.</a:t>
            </a:r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r>
              <a:rPr lang="en-US" sz="5400" dirty="0"/>
              <a:t>But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understanding</a:t>
            </a:r>
            <a:r>
              <a:rPr lang="en-IN" sz="5400" dirty="0"/>
              <a:t> 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en-IN" sz="5400" dirty="0"/>
              <a:t> is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absolutely compulsory </a:t>
            </a:r>
            <a:r>
              <a:rPr lang="en-IN" sz="5400" dirty="0"/>
              <a:t>in order to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understand</a:t>
            </a:r>
            <a:r>
              <a:rPr lang="en-IN" sz="5400" dirty="0"/>
              <a:t> more </a:t>
            </a:r>
            <a:r>
              <a:rPr lang="en-IN" sz="5400" b="1" dirty="0">
                <a:solidFill>
                  <a:srgbClr val="00B050"/>
                </a:solidFill>
              </a:rPr>
              <a:t>advanced concepts </a:t>
            </a:r>
            <a:r>
              <a:rPr lang="en-IN" sz="5400" dirty="0"/>
              <a:t>in </a:t>
            </a:r>
            <a:r>
              <a:rPr lang="en-IN" sz="5400" b="1" dirty="0">
                <a:solidFill>
                  <a:srgbClr val="FFC000"/>
                </a:solidFill>
              </a:rPr>
              <a:t>JavaScript</a:t>
            </a:r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643446" y="2297102"/>
            <a:ext cx="7713785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“this” Keyword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535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4800" dirty="0"/>
              <a:t>The </a:t>
            </a:r>
            <a:r>
              <a:rPr lang="en-IN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en-IN" sz="4800" dirty="0"/>
              <a:t> keyword is used in </a:t>
            </a:r>
            <a:r>
              <a:rPr lang="en-IN" sz="4800" b="1" dirty="0">
                <a:solidFill>
                  <a:srgbClr val="00B050"/>
                </a:solidFill>
              </a:rPr>
              <a:t>multiple places </a:t>
            </a:r>
            <a:r>
              <a:rPr lang="en-IN" sz="4800" dirty="0"/>
              <a:t>and has the following </a:t>
            </a:r>
            <a:r>
              <a:rPr lang="en-IN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meaning:</a:t>
            </a:r>
          </a:p>
          <a:p>
            <a:pPr marL="914400" lvl="0" indent="-914400" algn="l">
              <a:buAutoNum type="arabicPeriod"/>
            </a:pPr>
            <a:endParaRPr lang="en-IN" sz="4600" b="1" dirty="0">
              <a:solidFill>
                <a:schemeClr val="accent4"/>
              </a:solidFill>
            </a:endParaRPr>
          </a:p>
          <a:p>
            <a:pPr marL="914400" lvl="0" indent="-914400" algn="l">
              <a:buAutoNum type="arabicPeriod"/>
            </a:pPr>
            <a:r>
              <a:rPr lang="en-IN" sz="4600" dirty="0">
                <a:solidFill>
                  <a:schemeClr val="tx1"/>
                </a:solidFill>
              </a:rPr>
              <a:t>When used </a:t>
            </a:r>
            <a:r>
              <a:rPr lang="en-IN" sz="4600" b="1" dirty="0">
                <a:solidFill>
                  <a:schemeClr val="accent4"/>
                </a:solidFill>
              </a:rPr>
              <a:t>Alone</a:t>
            </a:r>
            <a:r>
              <a:rPr lang="en-IN" sz="4600" dirty="0"/>
              <a:t>, </a:t>
            </a:r>
            <a:r>
              <a:rPr lang="en-IN" sz="4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en-IN" sz="4600" dirty="0"/>
              <a:t> refers to the </a:t>
            </a:r>
            <a:r>
              <a:rPr lang="en-IN" sz="4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global object </a:t>
            </a:r>
            <a:r>
              <a:rPr lang="en-IN" sz="4600" dirty="0"/>
              <a:t>called</a:t>
            </a:r>
            <a:r>
              <a:rPr lang="en-IN" sz="4600" b="1" dirty="0"/>
              <a:t> </a:t>
            </a:r>
            <a:r>
              <a:rPr lang="en-IN" sz="4600" b="1" dirty="0">
                <a:solidFill>
                  <a:schemeClr val="accent3"/>
                </a:solidFill>
              </a:rPr>
              <a:t>window</a:t>
            </a:r>
            <a:r>
              <a:rPr lang="en-IN" sz="4600" dirty="0"/>
              <a:t>.</a:t>
            </a:r>
          </a:p>
          <a:p>
            <a:pPr marL="914400" lvl="0" indent="-914400" algn="l">
              <a:buAutoNum type="arabicPeriod"/>
            </a:pPr>
            <a:endParaRPr lang="en-US" sz="4600" dirty="0"/>
          </a:p>
          <a:p>
            <a:pPr marL="914400" lvl="0" indent="-914400" algn="l">
              <a:buAutoNum type="arabicPeriod"/>
            </a:pPr>
            <a:r>
              <a:rPr lang="en-US" sz="4600" dirty="0"/>
              <a:t>I</a:t>
            </a:r>
            <a:r>
              <a:rPr lang="en-IN" sz="4600" dirty="0"/>
              <a:t>n a </a:t>
            </a:r>
            <a:r>
              <a:rPr lang="en-IN" sz="4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function</a:t>
            </a:r>
            <a:r>
              <a:rPr lang="en-IN" sz="4600" dirty="0"/>
              <a:t>, </a:t>
            </a:r>
            <a:r>
              <a:rPr lang="en-IN" sz="4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en-IN" sz="4600" dirty="0"/>
              <a:t> refers to the </a:t>
            </a:r>
            <a:r>
              <a:rPr lang="en-IN" sz="4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global object </a:t>
            </a:r>
            <a:r>
              <a:rPr lang="en-IN" sz="4600" dirty="0"/>
              <a:t>called</a:t>
            </a:r>
            <a:r>
              <a:rPr lang="en-IN" sz="4600" b="1" dirty="0"/>
              <a:t> </a:t>
            </a:r>
            <a:r>
              <a:rPr lang="en-IN" sz="4600" b="1" dirty="0">
                <a:solidFill>
                  <a:schemeClr val="accent3"/>
                </a:solidFill>
              </a:rPr>
              <a:t>window</a:t>
            </a:r>
            <a:r>
              <a:rPr lang="en-IN" sz="4600" dirty="0"/>
              <a:t>.</a:t>
            </a:r>
          </a:p>
          <a:p>
            <a:pPr marL="914400" lvl="0" indent="-914400" algn="l">
              <a:buAutoNum type="arabicPeriod"/>
            </a:pPr>
            <a:endParaRPr lang="en-US" sz="4600" dirty="0"/>
          </a:p>
          <a:p>
            <a:pPr marL="914400" lvl="0" indent="-914400" algn="l">
              <a:buAutoNum type="arabicPeriod"/>
            </a:pPr>
            <a:r>
              <a:rPr lang="en-US" sz="4600" dirty="0"/>
              <a:t>I</a:t>
            </a:r>
            <a:r>
              <a:rPr lang="en-IN" sz="4600" dirty="0"/>
              <a:t>n a </a:t>
            </a:r>
            <a:r>
              <a:rPr lang="en-IN" sz="4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</a:t>
            </a:r>
            <a:r>
              <a:rPr lang="en-IN" sz="4600" dirty="0"/>
              <a:t>, </a:t>
            </a:r>
            <a:r>
              <a:rPr lang="en-IN" sz="4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en-IN" sz="4600" dirty="0"/>
              <a:t> refers to the </a:t>
            </a:r>
            <a:r>
              <a:rPr lang="en-IN" sz="4600" b="1" dirty="0">
                <a:solidFill>
                  <a:srgbClr val="00B050"/>
                </a:solidFill>
              </a:rPr>
              <a:t>owner object</a:t>
            </a:r>
            <a:r>
              <a:rPr lang="en-IN" sz="4600" dirty="0"/>
              <a:t>.</a:t>
            </a:r>
          </a:p>
          <a:p>
            <a:pPr marL="914400" lvl="0" indent="-914400" algn="l">
              <a:buAutoNum type="arabicPeriod"/>
            </a:pPr>
            <a:endParaRPr lang="en-US" sz="4600" dirty="0"/>
          </a:p>
          <a:p>
            <a:pPr marL="914400" lvl="0" indent="-914400" algn="l">
              <a:buAutoNum type="arabicPeriod"/>
            </a:pPr>
            <a:r>
              <a:rPr lang="en-US" sz="4600" dirty="0"/>
              <a:t>I</a:t>
            </a:r>
            <a:r>
              <a:rPr lang="en-IN" sz="4600" dirty="0"/>
              <a:t>n an </a:t>
            </a:r>
            <a:r>
              <a:rPr lang="en-IN" sz="4600" b="1" dirty="0">
                <a:solidFill>
                  <a:schemeClr val="accent4"/>
                </a:solidFill>
              </a:rPr>
              <a:t>event</a:t>
            </a:r>
            <a:r>
              <a:rPr lang="en-IN" sz="4600" dirty="0"/>
              <a:t>, </a:t>
            </a:r>
            <a:r>
              <a:rPr lang="en-IN" sz="4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en-IN" sz="4600" dirty="0"/>
              <a:t> refers to the </a:t>
            </a:r>
            <a:r>
              <a:rPr lang="en-IN" sz="4600" b="1" dirty="0">
                <a:solidFill>
                  <a:schemeClr val="accent3"/>
                </a:solidFill>
              </a:rPr>
              <a:t>element</a:t>
            </a:r>
            <a:r>
              <a:rPr lang="en-IN" sz="4600" dirty="0"/>
              <a:t> that </a:t>
            </a:r>
            <a:r>
              <a:rPr lang="en-IN" sz="4600" b="1" dirty="0">
                <a:solidFill>
                  <a:srgbClr val="00B0F0"/>
                </a:solidFill>
              </a:rPr>
              <a:t>received</a:t>
            </a:r>
            <a:r>
              <a:rPr lang="en-IN" sz="4600" dirty="0"/>
              <a:t> the </a:t>
            </a:r>
            <a:r>
              <a:rPr lang="en-IN" sz="4600" b="1" dirty="0">
                <a:solidFill>
                  <a:schemeClr val="accent4"/>
                </a:solidFill>
              </a:rPr>
              <a:t>event</a:t>
            </a:r>
            <a:r>
              <a:rPr lang="en-IN" sz="4600" dirty="0"/>
              <a:t>.</a:t>
            </a:r>
          </a:p>
          <a:p>
            <a:pPr algn="l"/>
            <a:endParaRPr lang="en-US" sz="4800" dirty="0"/>
          </a:p>
          <a:p>
            <a:pPr algn="l"/>
            <a:r>
              <a:rPr lang="en-US" sz="4800" dirty="0"/>
              <a:t>Thus we can say that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en-US" sz="4800" dirty="0"/>
              <a:t> always 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refers</a:t>
            </a:r>
            <a:r>
              <a:rPr lang="en-US" sz="4800" dirty="0"/>
              <a:t> to the </a:t>
            </a:r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sz="4800" dirty="0"/>
              <a:t> in the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current execution context </a:t>
            </a:r>
            <a:endParaRPr lang="en-IN" sz="4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643446" y="2297102"/>
            <a:ext cx="7713785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“this” Alone</a:t>
            </a:r>
            <a:endParaRPr lang="en-US" sz="6600" dirty="0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4126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/>
              <a:t>When used </a:t>
            </a:r>
            <a:r>
              <a:rPr lang="en-IN" sz="5400" b="1" dirty="0">
                <a:solidFill>
                  <a:schemeClr val="accent3"/>
                </a:solidFill>
              </a:rPr>
              <a:t>alone</a:t>
            </a:r>
            <a:r>
              <a:rPr lang="en-IN" sz="5400" dirty="0"/>
              <a:t>, the 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owner</a:t>
            </a:r>
            <a:r>
              <a:rPr lang="en-IN" sz="5400" dirty="0"/>
              <a:t> is the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Global object</a:t>
            </a:r>
            <a:r>
              <a:rPr lang="en-IN" sz="5400" dirty="0"/>
              <a:t>, so 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en-IN" sz="5400" dirty="0"/>
              <a:t> refers to the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Global object.</a:t>
            </a:r>
          </a:p>
          <a:p>
            <a:pPr algn="l"/>
            <a:endParaRPr lang="en-IN" sz="5400" dirty="0"/>
          </a:p>
          <a:p>
            <a:pPr algn="l"/>
            <a:r>
              <a:rPr lang="en-IN" sz="5400" dirty="0"/>
              <a:t>In a </a:t>
            </a:r>
            <a:r>
              <a:rPr lang="en-IN" sz="5400" b="1" dirty="0">
                <a:solidFill>
                  <a:schemeClr val="accent4"/>
                </a:solidFill>
              </a:rPr>
              <a:t>browser window </a:t>
            </a:r>
            <a:r>
              <a:rPr lang="en-IN" sz="5400" dirty="0"/>
              <a:t>the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Global object </a:t>
            </a:r>
            <a:r>
              <a:rPr lang="en-IN" sz="5400" dirty="0"/>
              <a:t>is  </a:t>
            </a:r>
            <a:r>
              <a:rPr lang="en-IN" sz="5400" b="1" dirty="0">
                <a:solidFill>
                  <a:schemeClr val="accent3"/>
                </a:solidFill>
              </a:rPr>
              <a:t>window</a:t>
            </a:r>
            <a:r>
              <a:rPr lang="en-IN" sz="5400" dirty="0"/>
              <a:t> object.</a:t>
            </a:r>
          </a:p>
          <a:p>
            <a:pPr algn="l"/>
            <a:endParaRPr lang="en-US" sz="5400" dirty="0"/>
          </a:p>
          <a:p>
            <a:pPr algn="l"/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algn="l"/>
            <a:endParaRPr lang="en-US" sz="5400" dirty="0"/>
          </a:p>
          <a:p>
            <a:pPr algn="l"/>
            <a:r>
              <a:rPr lang="en-IN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document.write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this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); </a:t>
            </a:r>
            <a:r>
              <a:rPr lang="en-IN" sz="5400" dirty="0"/>
              <a:t>// </a:t>
            </a:r>
            <a:r>
              <a:rPr lang="en-IN" sz="5400" dirty="0">
                <a:solidFill>
                  <a:schemeClr val="accent3"/>
                </a:solidFill>
              </a:rPr>
              <a:t>will output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[object Window]</a:t>
            </a:r>
          </a:p>
          <a:p>
            <a:pPr algn="l"/>
            <a:endParaRPr lang="en-IN" sz="48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643446" y="2297102"/>
            <a:ext cx="7713785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“this” In A Function</a:t>
            </a:r>
            <a:endParaRPr lang="en-US" sz="6600" dirty="0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652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/>
              <a:t>If a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</a:t>
            </a:r>
            <a:r>
              <a:rPr lang="en-IN" sz="5400" dirty="0"/>
              <a:t> includes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en-IN" sz="5400" dirty="0"/>
              <a:t> keyword, and we </a:t>
            </a:r>
            <a:r>
              <a:rPr lang="en-IN" sz="5400" b="1" dirty="0">
                <a:solidFill>
                  <a:schemeClr val="accent3"/>
                </a:solidFill>
              </a:rPr>
              <a:t>call</a:t>
            </a:r>
            <a:r>
              <a:rPr lang="en-IN" sz="5400" dirty="0"/>
              <a:t> it from </a:t>
            </a:r>
            <a:r>
              <a:rPr lang="en-IN" sz="5400" b="1" dirty="0">
                <a:solidFill>
                  <a:schemeClr val="accent4"/>
                </a:solidFill>
              </a:rPr>
              <a:t>global context </a:t>
            </a:r>
            <a:r>
              <a:rPr lang="en-IN" sz="5400" dirty="0"/>
              <a:t>then 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en-IN" sz="5400" dirty="0"/>
              <a:t> will point to the </a:t>
            </a:r>
            <a:r>
              <a:rPr lang="en-IN" sz="5400" b="1" dirty="0">
                <a:solidFill>
                  <a:schemeClr val="accent3"/>
                </a:solidFill>
              </a:rPr>
              <a:t>window</a:t>
            </a:r>
            <a:r>
              <a:rPr lang="en-IN" sz="5400" dirty="0"/>
              <a:t> object</a:t>
            </a:r>
            <a:endParaRPr lang="en-US" sz="5400" dirty="0"/>
          </a:p>
          <a:p>
            <a:pPr algn="l"/>
            <a:endParaRPr lang="en-US" sz="5400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/>
            <a:endParaRPr lang="en-US" sz="5400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algn="l"/>
            <a:endParaRPr lang="en-US" sz="5400" dirty="0"/>
          </a:p>
          <a:p>
            <a:pPr algn="l"/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var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x = 10;</a:t>
            </a:r>
          </a:p>
          <a:p>
            <a:pPr algn="l"/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function </a:t>
            </a:r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myFunction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 {</a:t>
            </a:r>
          </a:p>
          <a:p>
            <a:pPr algn="l"/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    </a:t>
            </a:r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var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x = 20;</a:t>
            </a:r>
          </a:p>
          <a:p>
            <a:pPr algn="l"/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    return </a:t>
            </a:r>
            <a:r>
              <a:rPr lang="en-IN" sz="4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this.x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;</a:t>
            </a:r>
          </a:p>
          <a:p>
            <a:pPr algn="l"/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}</a:t>
            </a:r>
          </a:p>
          <a:p>
            <a:pPr algn="l"/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document.write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(`${</a:t>
            </a:r>
            <a:r>
              <a:rPr lang="en-IN" sz="4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myFunction</a:t>
            </a:r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}`); </a:t>
            </a:r>
            <a:r>
              <a:rPr lang="en-IN" sz="4400" b="1" dirty="0">
                <a:solidFill>
                  <a:schemeClr val="accent3"/>
                </a:solidFill>
              </a:rPr>
              <a:t>// will output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20</a:t>
            </a:r>
          </a:p>
          <a:p>
            <a:pPr algn="l"/>
            <a:endParaRPr lang="en-IN" sz="48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274205" y="2297102"/>
            <a:ext cx="651231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“this” In A Method</a:t>
            </a:r>
            <a:endParaRPr lang="en-US" sz="6600" dirty="0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772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b="1" dirty="0">
                <a:solidFill>
                  <a:schemeClr val="accent3"/>
                </a:solidFill>
              </a:rPr>
              <a:t>As we know </a:t>
            </a:r>
            <a:r>
              <a:rPr lang="en-IN" sz="5400" dirty="0"/>
              <a:t>we can </a:t>
            </a:r>
            <a:r>
              <a:rPr lang="en-IN" sz="5400" b="1" dirty="0">
                <a:solidFill>
                  <a:schemeClr val="accent4"/>
                </a:solidFill>
              </a:rPr>
              <a:t>define</a:t>
            </a:r>
            <a:r>
              <a:rPr lang="en-IN" sz="5400" dirty="0"/>
              <a:t>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methods</a:t>
            </a:r>
            <a:r>
              <a:rPr lang="en-IN" sz="5400" dirty="0"/>
              <a:t> inside an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dirty="0"/>
              <a:t> and if we use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en-IN" sz="5400" dirty="0"/>
              <a:t> in that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</a:t>
            </a:r>
            <a:r>
              <a:rPr lang="en-IN" sz="5400" dirty="0"/>
              <a:t> then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en-IN" sz="5400" dirty="0"/>
              <a:t> will point to that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particular</a:t>
            </a:r>
            <a:r>
              <a:rPr lang="en-IN" sz="5400" dirty="0"/>
              <a:t>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endParaRPr lang="en-US" sz="5400" b="1" u="sng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l"/>
            <a:endParaRPr lang="en-US" sz="5400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algn="l"/>
            <a:endParaRPr lang="en-US" sz="5400" dirty="0"/>
          </a:p>
          <a:p>
            <a:pPr algn="l"/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let </a:t>
            </a:r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myCar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= new </a:t>
            </a:r>
            <a:r>
              <a:rPr lang="en-IN" sz="4400" b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();</a:t>
            </a:r>
          </a:p>
          <a:p>
            <a:pPr algn="l"/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myCar.company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= "</a:t>
            </a:r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Maruti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";</a:t>
            </a:r>
          </a:p>
          <a:p>
            <a:pPr algn="l"/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myCar.model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= "</a:t>
            </a:r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Baleno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";</a:t>
            </a:r>
          </a:p>
          <a:p>
            <a:pPr algn="l"/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myCar.year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= 2014;</a:t>
            </a:r>
          </a:p>
          <a:p>
            <a:pPr algn="l"/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myCar.showAll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= function() {</a:t>
            </a:r>
          </a:p>
          <a:p>
            <a:pPr algn="l"/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    </a:t>
            </a:r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document.write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(`${</a:t>
            </a:r>
            <a:r>
              <a:rPr lang="en-IN" sz="4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this.company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},${</a:t>
            </a:r>
            <a:r>
              <a:rPr lang="en-IN" sz="4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this.model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},${</a:t>
            </a:r>
            <a:r>
              <a:rPr lang="en-IN" sz="4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this.year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}`);</a:t>
            </a:r>
          </a:p>
          <a:p>
            <a:pPr algn="l"/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};</a:t>
            </a:r>
          </a:p>
          <a:p>
            <a:pPr algn="l"/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myCar.showAll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();  // will show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Maruti,Baleno,2014</a:t>
            </a:r>
          </a:p>
          <a:p>
            <a:pPr algn="l"/>
            <a:endParaRPr lang="en-IN" sz="48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452624" y="2297102"/>
            <a:ext cx="6066264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3016210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 CONCEPTS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</a:t>
            </a:r>
            <a:r>
              <a:rPr lang="en-US" sz="9600" spc="-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 </a:t>
            </a: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“this” In Event Handler</a:t>
            </a:r>
            <a:endParaRPr lang="en-US" sz="6600" dirty="0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218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/>
              <a:t>In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 event handlers</a:t>
            </a:r>
            <a:r>
              <a:rPr lang="en-IN" sz="5400" dirty="0"/>
              <a:t>, 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en-IN" sz="5400" dirty="0"/>
              <a:t> refers to the </a:t>
            </a:r>
            <a:r>
              <a:rPr lang="en-IN" sz="5400" b="1" dirty="0">
                <a:solidFill>
                  <a:schemeClr val="accent3"/>
                </a:solidFill>
              </a:rPr>
              <a:t>HTML element </a:t>
            </a:r>
            <a:r>
              <a:rPr lang="en-IN" sz="5400" dirty="0"/>
              <a:t>that </a:t>
            </a:r>
            <a:r>
              <a:rPr lang="en-IN" sz="5400" b="1" dirty="0">
                <a:solidFill>
                  <a:schemeClr val="accent4"/>
                </a:solidFill>
              </a:rPr>
              <a:t>received</a:t>
            </a:r>
            <a:r>
              <a:rPr lang="en-IN" sz="5400" dirty="0"/>
              <a:t> the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event</a:t>
            </a:r>
            <a:r>
              <a:rPr lang="en-IN" sz="5400" dirty="0"/>
              <a:t>:</a:t>
            </a:r>
            <a:endParaRPr lang="en-US" sz="5400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/>
            <a:endParaRPr lang="en-US" sz="5400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algn="l"/>
            <a:endParaRPr lang="en-US" sz="5400" dirty="0"/>
          </a:p>
          <a:p>
            <a:pPr algn="l"/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&lt;button </a:t>
            </a:r>
            <a:r>
              <a:rPr lang="en-IN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onclick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="</a:t>
            </a:r>
            <a:r>
              <a:rPr lang="en-IN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this.style.backgroundColor</a:t>
            </a: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='crimson'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“&gt;Click To Change My </a:t>
            </a:r>
            <a:r>
              <a:rPr lang="en-IN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Color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!&lt;/button&gt;</a:t>
            </a:r>
          </a:p>
          <a:p>
            <a:pPr algn="l"/>
            <a:endParaRPr lang="en-IN" sz="48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605132" y="2297102"/>
            <a:ext cx="7939668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66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toString</a:t>
            </a: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Method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588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>
                <a:solidFill>
                  <a:schemeClr val="bg1"/>
                </a:solidFill>
              </a:rPr>
              <a:t>To</a:t>
            </a:r>
            <a:r>
              <a:rPr lang="en-IN" sz="5400" b="1" dirty="0">
                <a:solidFill>
                  <a:schemeClr val="bg1"/>
                </a:solidFill>
              </a:rPr>
              <a:t>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understand</a:t>
            </a:r>
            <a:r>
              <a:rPr lang="en-IN" sz="5400" b="1" dirty="0">
                <a:solidFill>
                  <a:schemeClr val="bg1"/>
                </a:solidFill>
              </a:rPr>
              <a:t> </a:t>
            </a:r>
            <a:r>
              <a:rPr lang="en-IN" sz="5400" dirty="0">
                <a:solidFill>
                  <a:schemeClr val="bg1"/>
                </a:solidFill>
              </a:rPr>
              <a:t>what is </a:t>
            </a:r>
            <a:r>
              <a:rPr lang="en-IN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toString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  <a:r>
              <a:rPr lang="en-IN" sz="5400" b="1" dirty="0">
                <a:solidFill>
                  <a:schemeClr val="bg1"/>
                </a:solidFill>
              </a:rPr>
              <a:t> </a:t>
            </a:r>
            <a:r>
              <a:rPr lang="en-IN" sz="5400" dirty="0">
                <a:solidFill>
                  <a:schemeClr val="bg1"/>
                </a:solidFill>
              </a:rPr>
              <a:t>method,</a:t>
            </a:r>
            <a:r>
              <a:rPr lang="en-IN" sz="5400" b="1" dirty="0">
                <a:solidFill>
                  <a:schemeClr val="bg1"/>
                </a:solidFill>
              </a:rPr>
              <a:t>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guess the output </a:t>
            </a:r>
            <a:r>
              <a:rPr lang="en-IN" sz="5400" dirty="0">
                <a:solidFill>
                  <a:schemeClr val="bg1"/>
                </a:solidFill>
              </a:rPr>
              <a:t>of the following</a:t>
            </a:r>
            <a:r>
              <a:rPr lang="en-IN" sz="5400" b="1" dirty="0">
                <a:solidFill>
                  <a:schemeClr val="bg1"/>
                </a:solidFill>
              </a:rPr>
              <a:t> </a:t>
            </a:r>
            <a:r>
              <a:rPr lang="en-IN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code:</a:t>
            </a:r>
          </a:p>
          <a:p>
            <a:pPr marL="0" lvl="0" indent="0" algn="l">
              <a:buNone/>
            </a:pPr>
            <a:endParaRPr lang="en-US" sz="5400" b="1" dirty="0">
              <a:solidFill>
                <a:schemeClr val="bg1"/>
              </a:solidFill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et </a:t>
            </a:r>
            <a:r>
              <a:rPr lang="en-IN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myCar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= new </a:t>
            </a:r>
            <a:r>
              <a:rPr lang="en-IN" sz="5400" b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();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</a:t>
            </a:r>
            <a:r>
              <a:rPr lang="en-IN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yCar.company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= "</a:t>
            </a:r>
            <a:r>
              <a:rPr lang="en-IN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Maruti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";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</a:t>
            </a:r>
            <a:r>
              <a:rPr lang="en-IN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yCar.model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= "</a:t>
            </a:r>
            <a:r>
              <a:rPr lang="en-IN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Baleno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";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</a:t>
            </a:r>
            <a:r>
              <a:rPr lang="en-IN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yCar.year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= 2014;</a:t>
            </a:r>
          </a:p>
          <a:p>
            <a:pPr marL="0" lvl="0" indent="0" algn="l">
              <a:buNone/>
            </a:pP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document.write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);</a:t>
            </a:r>
            <a:endParaRPr lang="en-IN" sz="5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US" sz="5400" b="1" dirty="0">
              <a:solidFill>
                <a:schemeClr val="bg1"/>
              </a:solidFill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Output: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[object 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  <a:endParaRPr lang="en-IN" sz="5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643446" y="2297102"/>
            <a:ext cx="7713785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Was The Output Like This ?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0895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>
                <a:solidFill>
                  <a:schemeClr val="bg1"/>
                </a:solidFill>
              </a:rPr>
              <a:t>When we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define</a:t>
            </a:r>
            <a:r>
              <a:rPr lang="en-IN" sz="5400" dirty="0">
                <a:solidFill>
                  <a:schemeClr val="bg1"/>
                </a:solidFill>
              </a:rPr>
              <a:t> our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own object </a:t>
            </a:r>
            <a:r>
              <a:rPr lang="en-IN" sz="5400" dirty="0">
                <a:solidFill>
                  <a:schemeClr val="bg1"/>
                </a:solidFill>
              </a:rPr>
              <a:t>in </a:t>
            </a:r>
            <a:r>
              <a:rPr lang="en-IN" sz="5400" b="1" dirty="0">
                <a:solidFill>
                  <a:srgbClr val="FFC000"/>
                </a:solidFill>
              </a:rPr>
              <a:t>JavaScript</a:t>
            </a:r>
            <a:r>
              <a:rPr lang="en-IN" sz="5400" dirty="0">
                <a:solidFill>
                  <a:schemeClr val="bg1"/>
                </a:solidFill>
              </a:rPr>
              <a:t>, it </a:t>
            </a:r>
            <a:r>
              <a:rPr lang="en-IN" sz="5400" b="1" dirty="0">
                <a:solidFill>
                  <a:schemeClr val="accent3"/>
                </a:solidFill>
              </a:rPr>
              <a:t>inherits</a:t>
            </a:r>
            <a:r>
              <a:rPr lang="en-IN" sz="5400" dirty="0">
                <a:solidFill>
                  <a:schemeClr val="bg1"/>
                </a:solidFill>
              </a:rPr>
              <a:t> the default </a:t>
            </a:r>
            <a:r>
              <a:rPr lang="en-IN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toString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 ) </a:t>
            </a:r>
            <a:r>
              <a:rPr lang="en-IN" sz="5400" dirty="0">
                <a:solidFill>
                  <a:schemeClr val="bg1"/>
                </a:solidFill>
              </a:rPr>
              <a:t>method from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dirty="0">
                <a:solidFill>
                  <a:schemeClr val="bg1"/>
                </a:solidFill>
              </a:rPr>
              <a:t>. </a:t>
            </a:r>
          </a:p>
          <a:p>
            <a:pPr marL="0" lvl="0" indent="0" algn="l">
              <a:buNone/>
            </a:pPr>
            <a:endParaRPr lang="en-IN" sz="5400" dirty="0">
              <a:solidFill>
                <a:schemeClr val="bg1"/>
              </a:solidFill>
            </a:endParaRPr>
          </a:p>
          <a:p>
            <a:pPr marL="0" lvl="0" indent="0" algn="l">
              <a:buNone/>
            </a:pPr>
            <a:r>
              <a:rPr lang="en-IN" sz="5400" dirty="0">
                <a:solidFill>
                  <a:schemeClr val="bg1"/>
                </a:solidFill>
              </a:rPr>
              <a:t>This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default implementation </a:t>
            </a:r>
            <a:r>
              <a:rPr lang="en-IN" sz="5400" dirty="0">
                <a:solidFill>
                  <a:schemeClr val="tx1"/>
                </a:solidFill>
              </a:rPr>
              <a:t>of this method </a:t>
            </a:r>
            <a:r>
              <a:rPr lang="en-IN" sz="5400" dirty="0">
                <a:solidFill>
                  <a:schemeClr val="bg1"/>
                </a:solidFill>
              </a:rPr>
              <a:t>returns a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en-IN" sz="5400" dirty="0">
                <a:solidFill>
                  <a:schemeClr val="bg1"/>
                </a:solidFill>
              </a:rPr>
              <a:t> of the form:</a:t>
            </a:r>
            <a:endParaRPr lang="en-IN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object </a:t>
            </a:r>
            <a:r>
              <a:rPr lang="en-IN" sz="5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type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</a:p>
          <a:p>
            <a:pPr marL="0" lvl="0" indent="0" algn="l">
              <a:buNone/>
            </a:pPr>
            <a:endParaRPr lang="en-IN" sz="5400" dirty="0"/>
          </a:p>
          <a:p>
            <a:pPr marL="0" lvl="0" indent="0" algn="l">
              <a:buNone/>
            </a:pPr>
            <a:r>
              <a:rPr lang="en-IN" sz="5400" dirty="0"/>
              <a:t>where 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type</a:t>
            </a:r>
            <a:r>
              <a:rPr lang="en-IN" sz="5400" dirty="0"/>
              <a:t> is the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type of the object</a:t>
            </a:r>
            <a:r>
              <a:rPr lang="en-IN" sz="5400" dirty="0"/>
              <a:t>: a value such as “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dirty="0"/>
              <a:t>”, “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String</a:t>
            </a:r>
            <a:r>
              <a:rPr lang="en-IN" sz="5400" dirty="0"/>
              <a:t>”, “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Number</a:t>
            </a:r>
            <a:r>
              <a:rPr lang="en-IN" sz="5400" dirty="0"/>
              <a:t>”, “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Function</a:t>
            </a:r>
            <a:r>
              <a:rPr lang="en-IN" sz="5400" dirty="0"/>
              <a:t>”, “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Window</a:t>
            </a:r>
            <a:r>
              <a:rPr lang="en-IN" sz="5400" dirty="0"/>
              <a:t>”, “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Document</a:t>
            </a:r>
            <a:r>
              <a:rPr lang="en-IN" sz="5400" dirty="0"/>
              <a:t>”, and so on.</a:t>
            </a:r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307980" y="2298690"/>
            <a:ext cx="11530361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JS Calls </a:t>
            </a:r>
            <a:r>
              <a:rPr lang="en-US" sz="66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toString</a:t>
            </a: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?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2557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/>
              <a:t>Now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whenever</a:t>
            </a:r>
            <a:r>
              <a:rPr lang="en-IN" sz="5400" dirty="0"/>
              <a:t> we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pass </a:t>
            </a:r>
            <a:r>
              <a:rPr lang="en-IN" sz="5400" dirty="0">
                <a:solidFill>
                  <a:schemeClr val="tx1"/>
                </a:solidFill>
              </a:rPr>
              <a:t>our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5400" dirty="0"/>
              <a:t>to </a:t>
            </a:r>
            <a:r>
              <a:rPr lang="en-IN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document.write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 </a:t>
            </a:r>
            <a:r>
              <a:rPr lang="en-IN" sz="5400" dirty="0"/>
              <a:t>or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alert() </a:t>
            </a:r>
            <a:r>
              <a:rPr lang="en-IN" sz="5400" dirty="0">
                <a:solidFill>
                  <a:schemeClr val="tx1"/>
                </a:solidFill>
              </a:rPr>
              <a:t>or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whenever</a:t>
            </a:r>
            <a:r>
              <a:rPr lang="en-IN" sz="5400" dirty="0">
                <a:solidFill>
                  <a:schemeClr val="tx1"/>
                </a:solidFill>
              </a:rPr>
              <a:t> the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dirty="0">
                <a:solidFill>
                  <a:schemeClr val="tx1"/>
                </a:solidFill>
              </a:rPr>
              <a:t> is </a:t>
            </a:r>
            <a:r>
              <a:rPr lang="en-IN" sz="5400" b="1" dirty="0">
                <a:solidFill>
                  <a:schemeClr val="accent3"/>
                </a:solidFill>
              </a:rPr>
              <a:t>used in a string context </a:t>
            </a:r>
            <a:r>
              <a:rPr lang="en-IN" sz="5400" dirty="0"/>
              <a:t>,the </a:t>
            </a:r>
            <a:r>
              <a:rPr lang="en-IN" sz="5400" b="1" dirty="0">
                <a:solidFill>
                  <a:srgbClr val="FFC000"/>
                </a:solidFill>
              </a:rPr>
              <a:t>JavaScript </a:t>
            </a:r>
            <a:r>
              <a:rPr lang="en-IN" sz="5400" dirty="0"/>
              <a:t>system invokes the </a:t>
            </a:r>
            <a:r>
              <a:rPr lang="en-IN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toString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 )</a:t>
            </a:r>
            <a:r>
              <a:rPr lang="en-IN" sz="5400" dirty="0"/>
              <a:t> method to convert the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dirty="0"/>
              <a:t> to a </a:t>
            </a:r>
            <a:r>
              <a:rPr lang="en-IN" sz="5400" b="1" dirty="0">
                <a:solidFill>
                  <a:srgbClr val="00B050"/>
                </a:solidFill>
              </a:rPr>
              <a:t>string</a:t>
            </a:r>
            <a:r>
              <a:rPr lang="en-IN" sz="5400" dirty="0"/>
              <a:t>.</a:t>
            </a:r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example:</a:t>
            </a:r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alert(</a:t>
            </a: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);  </a:t>
            </a:r>
            <a:r>
              <a:rPr lang="en-US" sz="5400" dirty="0">
                <a:solidFill>
                  <a:srgbClr val="92D050"/>
                </a:solidFill>
              </a:rPr>
              <a:t>// will call </a:t>
            </a:r>
            <a:r>
              <a:rPr lang="en-US" sz="5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myCar.toString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  <a:p>
            <a:pPr marL="0" lvl="0" indent="0" algn="l">
              <a:buNone/>
            </a:pP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document.write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); </a:t>
            </a:r>
            <a:r>
              <a:rPr lang="en-US" sz="5400" dirty="0">
                <a:solidFill>
                  <a:srgbClr val="92D050"/>
                </a:solidFill>
              </a:rPr>
              <a:t>// will call </a:t>
            </a:r>
            <a:r>
              <a:rPr lang="en-US" sz="5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myCar.toString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  <a:p>
            <a:pPr marL="0" lvl="0" indent="0" algn="l">
              <a:buNone/>
            </a:pP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message=“Hello “+</a:t>
            </a: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myCar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; </a:t>
            </a:r>
            <a:r>
              <a:rPr lang="en-US" sz="5400" dirty="0">
                <a:solidFill>
                  <a:srgbClr val="92D050"/>
                </a:solidFill>
              </a:rPr>
              <a:t>// will call </a:t>
            </a:r>
            <a:r>
              <a:rPr lang="en-US" sz="5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myCar.toString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  <a:endParaRPr lang="en-IN" sz="5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564923" y="2298690"/>
            <a:ext cx="9167446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Overriding </a:t>
            </a:r>
            <a:r>
              <a:rPr lang="en-US" sz="66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toString</a:t>
            </a: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452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/>
              <a:t>To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change</a:t>
            </a:r>
            <a:r>
              <a:rPr lang="en-IN" sz="5400" dirty="0"/>
              <a:t> this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output</a:t>
            </a:r>
            <a:r>
              <a:rPr lang="en-IN" sz="5400" dirty="0"/>
              <a:t> , we must </a:t>
            </a:r>
            <a:r>
              <a:rPr lang="en-IN" sz="5400" b="1" dirty="0">
                <a:solidFill>
                  <a:srgbClr val="FFC000"/>
                </a:solidFill>
              </a:rPr>
              <a:t>properly override </a:t>
            </a:r>
            <a:r>
              <a:rPr lang="en-IN" sz="5400" dirty="0"/>
              <a:t>the method </a:t>
            </a:r>
            <a:r>
              <a:rPr lang="en-IN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toString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 </a:t>
            </a:r>
            <a:r>
              <a:rPr lang="en-IN" sz="5400" dirty="0"/>
              <a:t>while </a:t>
            </a:r>
            <a:r>
              <a:rPr lang="en-IN" sz="5400" b="1" dirty="0">
                <a:solidFill>
                  <a:schemeClr val="accent3"/>
                </a:solidFill>
              </a:rPr>
              <a:t>defining</a:t>
            </a:r>
            <a:r>
              <a:rPr lang="en-IN" sz="5400" dirty="0"/>
              <a:t> our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5400" dirty="0"/>
              <a:t>  in such a way that it should </a:t>
            </a:r>
            <a:r>
              <a:rPr lang="en-IN" sz="5400" b="1" dirty="0">
                <a:solidFill>
                  <a:schemeClr val="accent4"/>
                </a:solidFill>
              </a:rPr>
              <a:t>return</a:t>
            </a:r>
            <a:r>
              <a:rPr lang="en-IN" sz="5400" dirty="0"/>
              <a:t> the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properties</a:t>
            </a:r>
            <a:r>
              <a:rPr lang="en-IN" sz="5400" dirty="0"/>
              <a:t> of the </a:t>
            </a:r>
            <a:r>
              <a:rPr lang="en-IN" sz="5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object</a:t>
            </a:r>
            <a:r>
              <a:rPr lang="en-IN" sz="5400" dirty="0"/>
              <a:t> as a </a:t>
            </a:r>
            <a:r>
              <a:rPr lang="en-IN" sz="5400" b="1" dirty="0">
                <a:solidFill>
                  <a:srgbClr val="00B050"/>
                </a:solidFill>
              </a:rPr>
              <a:t>string</a:t>
            </a:r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example: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r>
              <a:rPr lang="en-US" sz="4400" b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</a:t>
            </a:r>
            <a:r>
              <a:rPr lang="en-IN" sz="44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et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</a:t>
            </a:r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myCar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= new </a:t>
            </a:r>
            <a:r>
              <a:rPr lang="en-IN" sz="4400" b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();</a:t>
            </a:r>
          </a:p>
          <a:p>
            <a:pPr marL="0" lvl="0" indent="0" algn="l">
              <a:buNone/>
            </a:pPr>
            <a: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</a:t>
            </a:r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yCar.company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= "</a:t>
            </a:r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Maruti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";</a:t>
            </a:r>
          </a:p>
          <a:p>
            <a:pPr marL="0" lvl="0" indent="0" algn="l">
              <a:buNone/>
            </a:pPr>
            <a: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</a:t>
            </a:r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yCar.model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= "</a:t>
            </a:r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Baleno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";</a:t>
            </a:r>
          </a:p>
          <a:p>
            <a:pPr marL="0" lvl="0" indent="0" algn="l">
              <a:buNone/>
            </a:pPr>
            <a: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</a:t>
            </a:r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yCar.year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= 2014;</a:t>
            </a:r>
          </a:p>
          <a:p>
            <a:pPr marL="0" lvl="0" indent="0" algn="l">
              <a:buNone/>
            </a:pPr>
            <a: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</a:t>
            </a:r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yCar.toString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= </a:t>
            </a:r>
            <a:r>
              <a:rPr lang="en-IN" sz="44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function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 {</a:t>
            </a:r>
          </a:p>
          <a:p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    return </a:t>
            </a:r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myCar.company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+ "," + </a:t>
            </a:r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myCar.model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+ "," + </a:t>
            </a:r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myCar.year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; }</a:t>
            </a:r>
          </a:p>
          <a:p>
            <a:pPr algn="l"/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document.write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IN" sz="4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myCar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);</a:t>
            </a:r>
          </a:p>
          <a:p>
            <a:r>
              <a:rPr lang="en-IN" dirty="0"/>
              <a:t>        </a:t>
            </a:r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854462" y="2298690"/>
            <a:ext cx="7197969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>
              <a:buAutoNum type="arabicPeriod"/>
            </a:pP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0" indent="-914400">
              <a:buAutoNum type="arabicPeriod"/>
            </a:pPr>
            <a:endParaRPr lang="en-IN" sz="4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lvl="0" indent="0">
              <a:buNone/>
            </a:pPr>
            <a:endParaRPr lang="en-IN" sz="5400" dirty="0"/>
          </a:p>
        </p:txBody>
      </p:sp>
      <p:sp>
        <p:nvSpPr>
          <p:cNvPr id="6" name="Rectangle 5"/>
          <p:cNvSpPr/>
          <p:nvPr/>
        </p:nvSpPr>
        <p:spPr>
          <a:xfrm>
            <a:off x="535259" y="3210848"/>
            <a:ext cx="23848741" cy="9264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 to create an </a:t>
            </a:r>
            <a:r>
              <a:rPr lang="en-US" sz="2800" b="1" dirty="0">
                <a:solidFill>
                  <a:schemeClr val="tx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called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the following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914400" lvl="0" indent="-914400" algn="l">
              <a:buAutoNum type="arabicPeriod"/>
            </a:pPr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0" indent="-914400" algn="l">
              <a:buAutoNum type="arabicPeriod"/>
            </a:pP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should be set to “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Apple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  <a:p>
            <a:pPr marL="914400" lvl="0" indent="-914400" algn="l">
              <a:buAutoNum type="arabicPeriod"/>
            </a:pPr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0" indent="-914400" algn="l">
              <a:buAutoNum type="arabicPeriod"/>
            </a:pP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foundationYear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should be set to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1976</a:t>
            </a:r>
          </a:p>
          <a:p>
            <a:pPr marL="914400" lvl="0" indent="-914400" algn="l">
              <a:buAutoNum type="arabicPeriod"/>
            </a:pPr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0" indent="-914400" algn="l">
              <a:buAutoNum type="arabicPeriod"/>
            </a:pP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productsList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should contain </a:t>
            </a:r>
            <a:r>
              <a:rPr 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products 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first product 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set to “</a:t>
            </a:r>
            <a:r>
              <a:rPr lang="en-US" sz="2800" b="1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iPhone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”,it’s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year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set to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2007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second product’s 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set to “</a:t>
            </a:r>
            <a:r>
              <a:rPr lang="en-US" sz="2800" b="1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iPad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and it’s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year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set to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2010</a:t>
            </a:r>
          </a:p>
          <a:p>
            <a:pPr marL="914400" lvl="0" indent="-914400" algn="l">
              <a:buAutoNum type="arabicPeriod"/>
            </a:pPr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0" indent="-914400" algn="l">
              <a:buAutoNum type="arabicPeriod"/>
            </a:pP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foundedBy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should be set to “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Steve </a:t>
            </a:r>
            <a:r>
              <a:rPr lang="en-US" sz="2800" b="1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Jobs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”,”</a:t>
            </a:r>
            <a:r>
              <a:rPr lang="en-US" sz="2800" b="1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Steve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Wozniak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</a:t>
            </a:r>
          </a:p>
          <a:p>
            <a:pPr marL="914400" lvl="0" indent="-914400" algn="l">
              <a:buAutoNum type="arabicPeriod"/>
            </a:pPr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0" indent="-914400" algn="l">
              <a:buAutoNum type="arabicPeriod"/>
            </a:pP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ceo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should be set to “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Steve Jobs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  <a:p>
            <a:pPr marL="914400" lvl="0" indent="-914400" algn="l">
              <a:buAutoNum type="arabicPeriod"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0" indent="-914400" algn="l">
              <a:buAutoNum type="arabicPeriod"/>
            </a:pP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method called </a:t>
            </a:r>
            <a:r>
              <a:rPr lang="en-US" sz="2800" b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createNewProduct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which should accept  product details as </a:t>
            </a:r>
            <a:r>
              <a:rPr lang="en-US" sz="2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</a:t>
            </a:r>
            <a:r>
              <a:rPr lang="en-US" sz="28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add it to the </a:t>
            </a: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productList</a:t>
            </a:r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0" indent="-914400" algn="l">
              <a:buAutoNum type="arabicPeriod"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0" indent="-914400" algn="l">
              <a:buAutoNum type="arabicPeriod"/>
            </a:pP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method called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resign()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which should remove </a:t>
            </a: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ceo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,make the </a:t>
            </a: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ceo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post </a:t>
            </a:r>
            <a:r>
              <a:rPr lang="en-US" sz="28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vaccant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return the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the </a:t>
            </a: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ceo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914400" lvl="0" indent="-914400" algn="l">
              <a:buAutoNum type="arabicPeriod"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0" indent="-914400" algn="l">
              <a:buAutoNum type="arabicPeriod"/>
            </a:pP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method called </a:t>
            </a:r>
            <a:r>
              <a:rPr lang="en-US" sz="2800" b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hireCeo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which should accept a string  “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 Cook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and set it as the </a:t>
            </a: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ceo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pPr marL="914400" lvl="0" indent="-914400" algn="l">
              <a:buAutoNum type="arabicPeriod"/>
            </a:pP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0" indent="-914400" algn="l">
              <a:buAutoNum type="arabicPeriod"/>
            </a:pP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method called </a:t>
            </a:r>
            <a:r>
              <a:rPr lang="en-US" sz="2800" b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toString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 which returns the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 </a:t>
            </a: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foudationYear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ceo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productsList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a </a:t>
            </a:r>
            <a:r>
              <a:rPr 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string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separated with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newline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914400" lvl="0" indent="-914400">
              <a:buAutoNum type="arabicPeriod"/>
            </a:pP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Equality In JS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172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/>
              <a:t>We know that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==</a:t>
            </a:r>
            <a:r>
              <a:rPr lang="en-IN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5400" dirty="0"/>
              <a:t>and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===</a:t>
            </a:r>
            <a:r>
              <a:rPr lang="en-IN" sz="5400" dirty="0"/>
              <a:t> operators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compare value </a:t>
            </a:r>
            <a:r>
              <a:rPr lang="en-IN" sz="5400" dirty="0"/>
              <a:t>and </a:t>
            </a:r>
            <a:r>
              <a:rPr lang="en-IN" sz="5400" b="1" dirty="0">
                <a:solidFill>
                  <a:srgbClr val="00B050"/>
                </a:solidFill>
              </a:rPr>
              <a:t>value &amp; type </a:t>
            </a:r>
            <a:r>
              <a:rPr lang="en-IN" sz="5400" dirty="0"/>
              <a:t>both for all the </a:t>
            </a:r>
            <a:r>
              <a:rPr lang="en-IN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primitives</a:t>
            </a:r>
            <a:r>
              <a:rPr lang="en-IN" sz="5400" dirty="0"/>
              <a:t> like </a:t>
            </a:r>
            <a:r>
              <a:rPr lang="en-IN" sz="5400" b="1" dirty="0">
                <a:solidFill>
                  <a:schemeClr val="accent4"/>
                </a:solidFill>
              </a:rPr>
              <a:t>Number</a:t>
            </a:r>
            <a:r>
              <a:rPr lang="en-IN" sz="5400" dirty="0"/>
              <a:t> , </a:t>
            </a:r>
            <a:r>
              <a:rPr lang="en-IN" sz="5400" b="1" dirty="0">
                <a:solidFill>
                  <a:schemeClr val="accent4"/>
                </a:solidFill>
              </a:rPr>
              <a:t>String</a:t>
            </a:r>
            <a:r>
              <a:rPr lang="en-IN" sz="5400" dirty="0"/>
              <a:t> , </a:t>
            </a:r>
            <a:r>
              <a:rPr lang="en-IN" sz="5400" b="1" dirty="0">
                <a:solidFill>
                  <a:schemeClr val="accent4"/>
                </a:solidFill>
              </a:rPr>
              <a:t>Booleans</a:t>
            </a:r>
            <a:r>
              <a:rPr lang="en-IN" sz="5400" dirty="0"/>
              <a:t> etc.</a:t>
            </a:r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example:</a:t>
            </a:r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let a=10;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let b=10;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console.log(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a===b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); </a:t>
            </a:r>
            <a:r>
              <a:rPr lang="en-US" sz="5400" b="1" dirty="0">
                <a:solidFill>
                  <a:schemeClr val="accent3"/>
                </a:solidFill>
              </a:rPr>
              <a:t>// will return true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let x=“</a:t>
            </a: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sachin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”;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let y=“</a:t>
            </a: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sachin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”;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console.log(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x===y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); </a:t>
            </a:r>
            <a:r>
              <a:rPr lang="en-US" sz="5400" b="1" dirty="0">
                <a:solidFill>
                  <a:schemeClr val="accent3"/>
                </a:solidFill>
              </a:rPr>
              <a:t>// will return true</a:t>
            </a:r>
            <a:endParaRPr lang="en-IN" sz="5400" b="1" dirty="0">
              <a:solidFill>
                <a:schemeClr val="accent3"/>
              </a:solidFill>
            </a:endParaRPr>
          </a:p>
          <a:p>
            <a:pPr marL="0" lvl="0" indent="0" algn="l">
              <a:buNone/>
            </a:pPr>
            <a:endParaRPr lang="en-IN" sz="5400" b="1" dirty="0">
              <a:solidFill>
                <a:schemeClr val="accent3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109063" y="2297102"/>
            <a:ext cx="683357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Equality In JS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1228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IN" sz="5400" dirty="0"/>
              <a:t>But </a:t>
            </a:r>
            <a:r>
              <a:rPr lang="en-IN" sz="5400" b="1" dirty="0">
                <a:solidFill>
                  <a:schemeClr val="accent3"/>
                </a:solidFill>
              </a:rPr>
              <a:t>when we use </a:t>
            </a:r>
            <a:r>
              <a:rPr lang="en-IN" sz="5400" dirty="0"/>
              <a:t>the same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==</a:t>
            </a:r>
            <a:r>
              <a:rPr lang="en-IN" sz="5400" dirty="0"/>
              <a:t> and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===</a:t>
            </a:r>
            <a:r>
              <a:rPr lang="en-IN" sz="5400" dirty="0"/>
              <a:t> operators on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objects</a:t>
            </a:r>
            <a:r>
              <a:rPr lang="en-IN" sz="5400" dirty="0"/>
              <a:t> , the behaviour is </a:t>
            </a:r>
            <a:r>
              <a:rPr lang="en-IN" sz="5400" b="1" dirty="0">
                <a:solidFill>
                  <a:schemeClr val="accent4"/>
                </a:solidFill>
              </a:rPr>
              <a:t>quite different</a:t>
            </a:r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example:</a:t>
            </a:r>
          </a:p>
          <a:p>
            <a:pPr marL="0" lvl="0" indent="0" algn="l">
              <a:buNone/>
            </a:pPr>
            <a:endParaRPr lang="en-US" sz="4000" dirty="0"/>
          </a:p>
          <a:p>
            <a:pPr algn="l"/>
            <a:r>
              <a:rPr lang="en-IN" sz="40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		let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person1 = {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    name: "</a:t>
            </a:r>
            <a:r>
              <a:rPr lang="en-IN" sz="4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sachin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",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    gender: "male"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};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let person2 = {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    name: "</a:t>
            </a:r>
            <a:r>
              <a:rPr lang="en-IN" sz="4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sachin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",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    gender: "male"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};</a:t>
            </a:r>
          </a:p>
          <a:p>
            <a:pPr algn="l"/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       </a:t>
            </a:r>
            <a:r>
              <a:rPr lang="en-IN" sz="4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document.write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(`${</a:t>
            </a:r>
            <a:r>
              <a:rPr lang="en-IN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person1===person2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}&lt;</a:t>
            </a:r>
            <a:r>
              <a:rPr lang="en-IN" sz="4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br</a:t>
            </a:r>
            <a:r>
              <a:rPr lang="en-IN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&gt;`); </a:t>
            </a:r>
            <a:r>
              <a:rPr lang="en-US" sz="4000" b="1" dirty="0">
                <a:solidFill>
                  <a:schemeClr val="accent3"/>
                </a:solidFill>
              </a:rPr>
              <a:t>// will return false</a:t>
            </a:r>
            <a:endParaRPr lang="en-IN" sz="40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endParaRPr lang="en-IN" sz="5400" b="1" dirty="0">
              <a:solidFill>
                <a:schemeClr val="accent3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109063" y="2297102"/>
            <a:ext cx="683357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1402</Words>
  <Application>Microsoft Office PowerPoint</Application>
  <PresentationFormat>Custom</PresentationFormat>
  <Paragraphs>264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Helvetica Light</vt:lpstr>
      <vt:lpstr>Helvetica Neue</vt:lpstr>
      <vt:lpstr>Lato Bold</vt:lpstr>
      <vt:lpstr>Lato Light</vt:lpstr>
      <vt:lpstr>Lato Regular</vt:lpstr>
      <vt:lpstr>SignPainter-HouseScript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Sharma Computer Academy</cp:lastModifiedBy>
  <cp:revision>273</cp:revision>
  <dcterms:modified xsi:type="dcterms:W3CDTF">2022-12-22T07:53:57Z</dcterms:modified>
</cp:coreProperties>
</file>