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7" r:id="rId2"/>
    <p:sldId id="388" r:id="rId3"/>
    <p:sldId id="389" r:id="rId4"/>
    <p:sldId id="419" r:id="rId5"/>
    <p:sldId id="441" r:id="rId6"/>
    <p:sldId id="440" r:id="rId7"/>
    <p:sldId id="447" r:id="rId8"/>
    <p:sldId id="449" r:id="rId9"/>
    <p:sldId id="450" r:id="rId10"/>
    <p:sldId id="451" r:id="rId11"/>
    <p:sldId id="452" r:id="rId12"/>
    <p:sldId id="456" r:id="rId13"/>
    <p:sldId id="460" r:id="rId14"/>
    <p:sldId id="461" r:id="rId15"/>
    <p:sldId id="445" r:id="rId16"/>
    <p:sldId id="453" r:id="rId17"/>
    <p:sldId id="454" r:id="rId18"/>
    <p:sldId id="455" r:id="rId19"/>
    <p:sldId id="457" r:id="rId20"/>
    <p:sldId id="459" r:id="rId21"/>
    <p:sldId id="458" r:id="rId22"/>
    <p:sldId id="444" r:id="rId23"/>
  </p:sldIdLst>
  <p:sldSz cx="24384000" cy="13716000"/>
  <p:notesSz cx="6858000" cy="9144000"/>
  <p:defaultTextStyle>
    <a:lvl1pPr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1pPr>
    <a:lvl2pPr indent="228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2pPr>
    <a:lvl3pPr indent="457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3pPr>
    <a:lvl4pPr indent="685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4pPr>
    <a:lvl5pPr indent="9144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5pPr>
    <a:lvl6pPr indent="11430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6pPr>
    <a:lvl7pPr indent="13716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7pPr>
    <a:lvl8pPr indent="16002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8pPr>
    <a:lvl9pPr indent="1828800" algn="ctr" defTabSz="584200">
      <a:defRPr sz="3600">
        <a:solidFill>
          <a:srgbClr val="FFFFFF"/>
        </a:solidFill>
        <a:latin typeface="Lato Bold"/>
        <a:ea typeface="Lato Bold"/>
        <a:cs typeface="Lato Bold"/>
        <a:sym typeface="Lato Bold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Light"/>
          <a:ea typeface="Helvetica Light"/>
          <a:cs typeface="Helvetica Light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96" autoAdjust="0"/>
    <p:restoredTop sz="94704"/>
  </p:normalViewPr>
  <p:slideViewPr>
    <p:cSldViewPr snapToGrid="0" snapToObjects="1">
      <p:cViewPr varScale="1">
        <p:scale>
          <a:sx n="47" d="100"/>
          <a:sy n="47" d="100"/>
        </p:scale>
        <p:origin x="250" y="43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8756378-B2F4-4727-B217-3C84F378CA7F}"/>
    <pc:docChg chg="modSld">
      <pc:chgData name="Sharma Computer Academy" userId="08476b32c11f4418" providerId="LiveId" clId="{88756378-B2F4-4727-B217-3C84F378CA7F}" dt="2021-08-07T06:01:05.199" v="22" actId="20577"/>
      <pc:docMkLst>
        <pc:docMk/>
      </pc:docMkLst>
      <pc:sldChg chg="modSp">
        <pc:chgData name="Sharma Computer Academy" userId="08476b32c11f4418" providerId="LiveId" clId="{88756378-B2F4-4727-B217-3C84F378CA7F}" dt="2021-07-19T07:06:34.657" v="0" actId="2711"/>
        <pc:sldMkLst>
          <pc:docMk/>
          <pc:sldMk cId="0" sldId="450"/>
        </pc:sldMkLst>
        <pc:spChg chg="mod">
          <ac:chgData name="Sharma Computer Academy" userId="08476b32c11f4418" providerId="LiveId" clId="{88756378-B2F4-4727-B217-3C84F378CA7F}" dt="2021-07-19T07:06:34.657" v="0" actId="2711"/>
          <ac:spMkLst>
            <pc:docMk/>
            <pc:sldMk cId="0" sldId="450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6:41.852" v="1" actId="2711"/>
        <pc:sldMkLst>
          <pc:docMk/>
          <pc:sldMk cId="0" sldId="451"/>
        </pc:sldMkLst>
        <pc:spChg chg="mod">
          <ac:chgData name="Sharma Computer Academy" userId="08476b32c11f4418" providerId="LiveId" clId="{88756378-B2F4-4727-B217-3C84F378CA7F}" dt="2021-07-19T07:06:41.852" v="1" actId="2711"/>
          <ac:spMkLst>
            <pc:docMk/>
            <pc:sldMk cId="0" sldId="451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6:48.353" v="2" actId="2711"/>
        <pc:sldMkLst>
          <pc:docMk/>
          <pc:sldMk cId="0" sldId="452"/>
        </pc:sldMkLst>
        <pc:spChg chg="mod">
          <ac:chgData name="Sharma Computer Academy" userId="08476b32c11f4418" providerId="LiveId" clId="{88756378-B2F4-4727-B217-3C84F378CA7F}" dt="2021-07-19T07:06:48.353" v="2" actId="2711"/>
          <ac:spMkLst>
            <pc:docMk/>
            <pc:sldMk cId="0" sldId="452"/>
            <ac:spMk id="6" creationId="{00000000-0000-0000-0000-000000000000}"/>
          </ac:spMkLst>
        </pc:spChg>
      </pc:sldChg>
      <pc:sldChg chg="modSp modAnim">
        <pc:chgData name="Sharma Computer Academy" userId="08476b32c11f4418" providerId="LiveId" clId="{88756378-B2F4-4727-B217-3C84F378CA7F}" dt="2021-08-07T06:01:05.199" v="22" actId="20577"/>
        <pc:sldMkLst>
          <pc:docMk/>
          <pc:sldMk cId="0" sldId="454"/>
        </pc:sldMkLst>
        <pc:spChg chg="mod">
          <ac:chgData name="Sharma Computer Academy" userId="08476b32c11f4418" providerId="LiveId" clId="{88756378-B2F4-4727-B217-3C84F378CA7F}" dt="2021-08-07T06:01:05.199" v="22" actId="20577"/>
          <ac:spMkLst>
            <pc:docMk/>
            <pc:sldMk cId="0" sldId="454"/>
            <ac:spMk id="16" creationId="{00000000-0000-0000-0000-000000000000}"/>
          </ac:spMkLst>
        </pc:spChg>
      </pc:sldChg>
      <pc:sldChg chg="modSp">
        <pc:chgData name="Sharma Computer Academy" userId="08476b32c11f4418" providerId="LiveId" clId="{88756378-B2F4-4727-B217-3C84F378CA7F}" dt="2021-07-19T07:07:10.966" v="4" actId="2711"/>
        <pc:sldMkLst>
          <pc:docMk/>
          <pc:sldMk cId="0" sldId="455"/>
        </pc:sldMkLst>
        <pc:spChg chg="mod">
          <ac:chgData name="Sharma Computer Academy" userId="08476b32c11f4418" providerId="LiveId" clId="{88756378-B2F4-4727-B217-3C84F378CA7F}" dt="2021-07-19T07:07:10.966" v="4" actId="2711"/>
          <ac:spMkLst>
            <pc:docMk/>
            <pc:sldMk cId="0" sldId="455"/>
            <ac:spMk id="16" creationId="{00000000-0000-0000-0000-000000000000}"/>
          </ac:spMkLst>
        </pc:spChg>
      </pc:sldChg>
    </pc:docChg>
  </pc:docChgLst>
  <pc:docChgLst>
    <pc:chgData name="Sharma Computer Academy" userId="08476b32c11f4418" providerId="LiveId" clId="{F697BC1E-3484-476B-8C25-445D7CF45834}"/>
    <pc:docChg chg="modSld">
      <pc:chgData name="Sharma Computer Academy" userId="08476b32c11f4418" providerId="LiveId" clId="{F697BC1E-3484-476B-8C25-445D7CF45834}" dt="2023-01-16T12:01:02.438" v="14" actId="20577"/>
      <pc:docMkLst>
        <pc:docMk/>
      </pc:docMkLst>
      <pc:sldChg chg="modSp">
        <pc:chgData name="Sharma Computer Academy" userId="08476b32c11f4418" providerId="LiveId" clId="{F697BC1E-3484-476B-8C25-445D7CF45834}" dt="2023-01-16T12:01:02.438" v="14" actId="20577"/>
        <pc:sldMkLst>
          <pc:docMk/>
          <pc:sldMk cId="0" sldId="419"/>
        </pc:sldMkLst>
        <pc:spChg chg="mod">
          <ac:chgData name="Sharma Computer Academy" userId="08476b32c11f4418" providerId="LiveId" clId="{F697BC1E-3484-476B-8C25-445D7CF45834}" dt="2023-01-16T12:01:02.438" v="14" actId="20577"/>
          <ac:spMkLst>
            <pc:docMk/>
            <pc:sldMk cId="0" sldId="419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F697BC1E-3484-476B-8C25-445D7CF45834}" dt="2023-01-16T04:33:16.673" v="2" actId="115"/>
        <pc:sldMkLst>
          <pc:docMk/>
          <pc:sldMk cId="0" sldId="447"/>
        </pc:sldMkLst>
        <pc:spChg chg="mod">
          <ac:chgData name="Sharma Computer Academy" userId="08476b32c11f4418" providerId="LiveId" clId="{F697BC1E-3484-476B-8C25-445D7CF45834}" dt="2023-01-16T04:33:16.673" v="2" actId="115"/>
          <ac:spMkLst>
            <pc:docMk/>
            <pc:sldMk cId="0" sldId="447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F697BC1E-3484-476B-8C25-445D7CF45834}" dt="2023-01-16T04:33:07.124" v="1" actId="115"/>
        <pc:sldMkLst>
          <pc:docMk/>
          <pc:sldMk cId="0" sldId="449"/>
        </pc:sldMkLst>
        <pc:spChg chg="mod">
          <ac:chgData name="Sharma Computer Academy" userId="08476b32c11f4418" providerId="LiveId" clId="{F697BC1E-3484-476B-8C25-445D7CF45834}" dt="2023-01-16T04:33:07.124" v="1" actId="115"/>
          <ac:spMkLst>
            <pc:docMk/>
            <pc:sldMk cId="0" sldId="449"/>
            <ac:spMk id="6" creationId="{00000000-0000-0000-0000-000000000000}"/>
          </ac:spMkLst>
        </pc:spChg>
      </pc:sldChg>
      <pc:sldChg chg="modSp">
        <pc:chgData name="Sharma Computer Academy" userId="08476b32c11f4418" providerId="LiveId" clId="{F697BC1E-3484-476B-8C25-445D7CF45834}" dt="2023-01-16T04:32:59.751" v="0" actId="115"/>
        <pc:sldMkLst>
          <pc:docMk/>
          <pc:sldMk cId="0" sldId="450"/>
        </pc:sldMkLst>
        <pc:spChg chg="mod">
          <ac:chgData name="Sharma Computer Academy" userId="08476b32c11f4418" providerId="LiveId" clId="{F697BC1E-3484-476B-8C25-445D7CF45834}" dt="2023-01-16T04:32:59.751" v="0" actId="115"/>
          <ac:spMkLst>
            <pc:docMk/>
            <pc:sldMk cId="0" sldId="450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7" name="Shape 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19270755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dpitch.co.id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4" name="Shape 4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5" name="Shape 5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</p:spTree>
    <p:extLst>
      <p:ext uri="{BB962C8B-B14F-4D97-AF65-F5344CB8AC3E}">
        <p14:creationId xmlns:p14="http://schemas.microsoft.com/office/powerpoint/2010/main" val="1336092622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Title &amp; Subtitle copy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7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8" name="Shape 8"/>
          <p:cNvSpPr/>
          <p:nvPr/>
        </p:nvSpPr>
        <p:spPr>
          <a:xfrm>
            <a:off x="1770155" y="12874662"/>
            <a:ext cx="10298151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l">
              <a:defRPr sz="2400"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</a:rPr>
              <a:t>Good Keynote for Great Pitch</a:t>
            </a:r>
          </a:p>
        </p:txBody>
      </p:sp>
      <p:sp>
        <p:nvSpPr>
          <p:cNvPr id="9" name="Shape 9"/>
          <p:cNvSpPr/>
          <p:nvPr/>
        </p:nvSpPr>
        <p:spPr>
          <a:xfrm>
            <a:off x="12525505" y="12874662"/>
            <a:ext cx="11313657" cy="511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algn="r">
              <a:defRPr sz="2400">
                <a:latin typeface="Lato Regular"/>
                <a:ea typeface="Lato Regular"/>
                <a:cs typeface="Lato Regular"/>
                <a:sym typeface="Lato Regular"/>
                <a:hlinkClick r:id="rId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>
                <a:solidFill>
                  <a:srgbClr val="FFFFFF"/>
                </a:solidFill>
                <a:hlinkClick r:id="rId2"/>
              </a:rPr>
              <a:t>www.goodpitch.co.id</a:t>
            </a:r>
          </a:p>
        </p:txBody>
      </p:sp>
      <p:sp>
        <p:nvSpPr>
          <p:cNvPr id="10" name="Shape 10"/>
          <p:cNvSpPr/>
          <p:nvPr/>
        </p:nvSpPr>
        <p:spPr>
          <a:xfrm>
            <a:off x="530176" y="74828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530176" y="950293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530176" y="1152304"/>
            <a:ext cx="439641" cy="1"/>
          </a:xfrm>
          <a:prstGeom prst="line">
            <a:avLst/>
          </a:prstGeom>
          <a:ln w="38100">
            <a:solidFill>
              <a:srgbClr val="FFFFFF"/>
            </a:solidFill>
            <a:miter lim="400000"/>
          </a:ln>
        </p:spPr>
        <p:txBody>
          <a:bodyPr lIns="0" tIns="0" rIns="0" bIns="0" anchor="ctr"/>
          <a:lstStyle/>
          <a:p>
            <a:pPr lvl="0" algn="l">
              <a:lnSpc>
                <a:spcPct val="110000"/>
              </a:lnSpc>
              <a:defRPr sz="2700">
                <a:latin typeface="Lato Regular"/>
                <a:ea typeface="Lato Regular"/>
                <a:cs typeface="Lato Regular"/>
                <a:sym typeface="Lato Regular"/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641317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19643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ubtitle">
    <p:bg>
      <p:bgPr>
        <a:solidFill>
          <a:srgbClr val="404C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/>
        </p:nvSpPr>
        <p:spPr>
          <a:xfrm>
            <a:off x="440592" y="12676593"/>
            <a:ext cx="1469583" cy="78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spAutoFit/>
          </a:bodyPr>
          <a:lstStyle>
            <a:lvl1pPr algn="l">
              <a:lnSpc>
                <a:spcPct val="80000"/>
              </a:lnSpc>
              <a:defRPr sz="5600" spc="-112">
                <a:solidFill>
                  <a:srgbClr val="A9C6DB"/>
                </a:solidFill>
                <a:latin typeface="+mj-lt"/>
                <a:ea typeface="+mj-ea"/>
                <a:cs typeface="+mj-cs"/>
                <a:sym typeface="SignPainter-HouseScrip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sz="5600" spc="-112">
                <a:solidFill>
                  <a:srgbClr val="A9C6DB"/>
                </a:solidFill>
              </a:rPr>
              <a:t>Pitch</a:t>
            </a:r>
          </a:p>
        </p:txBody>
      </p:sp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3980026"/>
            <a:ext cx="4017962" cy="401955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197642" y="14053636"/>
            <a:ext cx="4067175" cy="4065587"/>
          </a:xfrm>
          <a:prstGeom prst="ellipse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14597221" y="20008237"/>
            <a:ext cx="6159659" cy="370441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72450" h="4914900">
                <a:moveTo>
                  <a:pt x="2814638" y="0"/>
                </a:moveTo>
                <a:lnTo>
                  <a:pt x="8172450" y="3086100"/>
                </a:lnTo>
                <a:lnTo>
                  <a:pt x="5400675" y="4914900"/>
                </a:lnTo>
                <a:lnTo>
                  <a:pt x="0" y="1828800"/>
                </a:lnTo>
                <a:lnTo>
                  <a:pt x="281463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7222312" y="14740906"/>
            <a:ext cx="2659030" cy="5267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1638651 w 6996463"/>
              <a:gd name="connsiteY0" fmla="*/ 644232 h 5559132"/>
              <a:gd name="connsiteX1" fmla="*/ 6996463 w 6996463"/>
              <a:gd name="connsiteY1" fmla="*/ 3730332 h 5559132"/>
              <a:gd name="connsiteX2" fmla="*/ 4224688 w 6996463"/>
              <a:gd name="connsiteY2" fmla="*/ 5559132 h 5559132"/>
              <a:gd name="connsiteX3" fmla="*/ 0 w 6996463"/>
              <a:gd name="connsiteY3" fmla="*/ 0 h 5559132"/>
              <a:gd name="connsiteX4" fmla="*/ 1638651 w 6996463"/>
              <a:gd name="connsiteY4" fmla="*/ 644232 h 5559132"/>
              <a:gd name="connsiteX0" fmla="*/ 1638651 w 6996463"/>
              <a:gd name="connsiteY0" fmla="*/ 644232 h 6596768"/>
              <a:gd name="connsiteX1" fmla="*/ 6996463 w 6996463"/>
              <a:gd name="connsiteY1" fmla="*/ 3730332 h 6596768"/>
              <a:gd name="connsiteX2" fmla="*/ 1250132 w 6996463"/>
              <a:gd name="connsiteY2" fmla="*/ 6596768 h 6596768"/>
              <a:gd name="connsiteX3" fmla="*/ 0 w 6996463"/>
              <a:gd name="connsiteY3" fmla="*/ 0 h 6596768"/>
              <a:gd name="connsiteX4" fmla="*/ 1638651 w 6996463"/>
              <a:gd name="connsiteY4" fmla="*/ 644232 h 6596768"/>
              <a:gd name="connsiteX0" fmla="*/ 1638651 w 3330150"/>
              <a:gd name="connsiteY0" fmla="*/ 644232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1638651 w 3330150"/>
              <a:gd name="connsiteY4" fmla="*/ 644232 h 6596768"/>
              <a:gd name="connsiteX0" fmla="*/ 2313114 w 3330150"/>
              <a:gd name="connsiteY0" fmla="*/ 246471 h 6596768"/>
              <a:gd name="connsiteX1" fmla="*/ 3330150 w 3330150"/>
              <a:gd name="connsiteY1" fmla="*/ 5511607 h 6596768"/>
              <a:gd name="connsiteX2" fmla="*/ 1250132 w 3330150"/>
              <a:gd name="connsiteY2" fmla="*/ 6596768 h 6596768"/>
              <a:gd name="connsiteX3" fmla="*/ 0 w 3330150"/>
              <a:gd name="connsiteY3" fmla="*/ 0 h 6596768"/>
              <a:gd name="connsiteX4" fmla="*/ 2313114 w 3330150"/>
              <a:gd name="connsiteY4" fmla="*/ 246471 h 6596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0150" h="6596768">
                <a:moveTo>
                  <a:pt x="2313114" y="246471"/>
                </a:moveTo>
                <a:lnTo>
                  <a:pt x="3330150" y="5511607"/>
                </a:lnTo>
                <a:lnTo>
                  <a:pt x="1250132" y="6596768"/>
                </a:lnTo>
                <a:lnTo>
                  <a:pt x="0" y="0"/>
                </a:lnTo>
                <a:lnTo>
                  <a:pt x="2313114" y="246471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99561" y="16585697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775923" y="21240924"/>
            <a:ext cx="7145095" cy="3422540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52318" h="8311855">
                <a:moveTo>
                  <a:pt x="9810748" y="0"/>
                </a:moveTo>
                <a:lnTo>
                  <a:pt x="17352318" y="2883900"/>
                </a:lnTo>
                <a:lnTo>
                  <a:pt x="7543992" y="8311855"/>
                </a:lnTo>
                <a:lnTo>
                  <a:pt x="0" y="4740476"/>
                </a:lnTo>
                <a:lnTo>
                  <a:pt x="9810748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0566874" y="15623835"/>
            <a:ext cx="5043584" cy="4726492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86659" h="20229495">
                <a:moveTo>
                  <a:pt x="21586659" y="0"/>
                </a:moveTo>
                <a:lnTo>
                  <a:pt x="19727356" y="18206579"/>
                </a:lnTo>
                <a:lnTo>
                  <a:pt x="-1" y="20229495"/>
                </a:lnTo>
                <a:lnTo>
                  <a:pt x="2671128" y="5628747"/>
                </a:lnTo>
                <a:lnTo>
                  <a:pt x="21586659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8"/>
          </p:nvPr>
        </p:nvSpPr>
        <p:spPr>
          <a:xfrm>
            <a:off x="21350323" y="20960819"/>
            <a:ext cx="6195211" cy="580845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9167" h="25013631">
                <a:moveTo>
                  <a:pt x="23282865" y="6807052"/>
                </a:moveTo>
                <a:lnTo>
                  <a:pt x="26679167" y="25013631"/>
                </a:lnTo>
                <a:lnTo>
                  <a:pt x="2288384" y="22447145"/>
                </a:lnTo>
                <a:lnTo>
                  <a:pt x="0" y="0"/>
                </a:lnTo>
                <a:lnTo>
                  <a:pt x="23282865" y="6807052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16"/>
          </p:nvPr>
        </p:nvSpPr>
        <p:spPr>
          <a:xfrm>
            <a:off x="16331383" y="13716000"/>
            <a:ext cx="10605402" cy="8173331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71292" h="35197774">
                <a:moveTo>
                  <a:pt x="45671292" y="0"/>
                </a:moveTo>
                <a:lnTo>
                  <a:pt x="39879418" y="35007809"/>
                </a:lnTo>
                <a:lnTo>
                  <a:pt x="0" y="35197774"/>
                </a:lnTo>
                <a:lnTo>
                  <a:pt x="6112232" y="5400092"/>
                </a:lnTo>
                <a:lnTo>
                  <a:pt x="45671292" y="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048657" y="17543059"/>
            <a:ext cx="7801242" cy="7241015"/>
          </a:xfrm>
          <a:custGeom>
            <a:avLst/>
            <a:gdLst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8258175 w 8258175"/>
              <a:gd name="connsiteY2" fmla="*/ 4943475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58175"/>
              <a:gd name="connsiteY0" fmla="*/ 0 h 4943475"/>
              <a:gd name="connsiteX1" fmla="*/ 8258175 w 8258175"/>
              <a:gd name="connsiteY1" fmla="*/ 0 h 4943475"/>
              <a:gd name="connsiteX2" fmla="*/ 5429250 w 8258175"/>
              <a:gd name="connsiteY2" fmla="*/ 4914900 h 4943475"/>
              <a:gd name="connsiteX3" fmla="*/ 0 w 8258175"/>
              <a:gd name="connsiteY3" fmla="*/ 4943475 h 4943475"/>
              <a:gd name="connsiteX4" fmla="*/ 0 w 8258175"/>
              <a:gd name="connsiteY4" fmla="*/ 0 h 4943475"/>
              <a:gd name="connsiteX0" fmla="*/ 0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0 w 8201025"/>
              <a:gd name="connsiteY4" fmla="*/ 0 h 4943475"/>
              <a:gd name="connsiteX0" fmla="*/ 2843213 w 8201025"/>
              <a:gd name="connsiteY0" fmla="*/ 0 h 4943475"/>
              <a:gd name="connsiteX1" fmla="*/ 8201025 w 8201025"/>
              <a:gd name="connsiteY1" fmla="*/ 3086100 h 4943475"/>
              <a:gd name="connsiteX2" fmla="*/ 5429250 w 8201025"/>
              <a:gd name="connsiteY2" fmla="*/ 4914900 h 4943475"/>
              <a:gd name="connsiteX3" fmla="*/ 0 w 8201025"/>
              <a:gd name="connsiteY3" fmla="*/ 4943475 h 4943475"/>
              <a:gd name="connsiteX4" fmla="*/ 2843213 w 8201025"/>
              <a:gd name="connsiteY4" fmla="*/ 0 h 4943475"/>
              <a:gd name="connsiteX0" fmla="*/ 2814638 w 8172450"/>
              <a:gd name="connsiteY0" fmla="*/ 0 h 4914900"/>
              <a:gd name="connsiteX1" fmla="*/ 8172450 w 8172450"/>
              <a:gd name="connsiteY1" fmla="*/ 3086100 h 4914900"/>
              <a:gd name="connsiteX2" fmla="*/ 5400675 w 8172450"/>
              <a:gd name="connsiteY2" fmla="*/ 4914900 h 4914900"/>
              <a:gd name="connsiteX3" fmla="*/ 0 w 8172450"/>
              <a:gd name="connsiteY3" fmla="*/ 1828800 h 4914900"/>
              <a:gd name="connsiteX4" fmla="*/ 2814638 w 8172450"/>
              <a:gd name="connsiteY4" fmla="*/ 0 h 4914900"/>
              <a:gd name="connsiteX0" fmla="*/ 2814638 w 8172450"/>
              <a:gd name="connsiteY0" fmla="*/ 0 h 5400179"/>
              <a:gd name="connsiteX1" fmla="*/ 8172450 w 8172450"/>
              <a:gd name="connsiteY1" fmla="*/ 3086100 h 5400179"/>
              <a:gd name="connsiteX2" fmla="*/ 7543992 w 8172450"/>
              <a:gd name="connsiteY2" fmla="*/ 5400179 h 5400179"/>
              <a:gd name="connsiteX3" fmla="*/ 0 w 8172450"/>
              <a:gd name="connsiteY3" fmla="*/ 1828800 h 5400179"/>
              <a:gd name="connsiteX4" fmla="*/ 2814638 w 8172450"/>
              <a:gd name="connsiteY4" fmla="*/ 0 h 5400179"/>
              <a:gd name="connsiteX0" fmla="*/ 2814638 w 17352318"/>
              <a:gd name="connsiteY0" fmla="*/ 27776 h 5427955"/>
              <a:gd name="connsiteX1" fmla="*/ 17352318 w 17352318"/>
              <a:gd name="connsiteY1" fmla="*/ 0 h 5427955"/>
              <a:gd name="connsiteX2" fmla="*/ 7543992 w 17352318"/>
              <a:gd name="connsiteY2" fmla="*/ 5427955 h 5427955"/>
              <a:gd name="connsiteX3" fmla="*/ 0 w 17352318"/>
              <a:gd name="connsiteY3" fmla="*/ 1856576 h 5427955"/>
              <a:gd name="connsiteX4" fmla="*/ 2814638 w 17352318"/>
              <a:gd name="connsiteY4" fmla="*/ 27776 h 5427955"/>
              <a:gd name="connsiteX0" fmla="*/ 9810748 w 17352318"/>
              <a:gd name="connsiteY0" fmla="*/ 0 h 8311855"/>
              <a:gd name="connsiteX1" fmla="*/ 17352318 w 17352318"/>
              <a:gd name="connsiteY1" fmla="*/ 2883900 h 8311855"/>
              <a:gd name="connsiteX2" fmla="*/ 7543992 w 17352318"/>
              <a:gd name="connsiteY2" fmla="*/ 8311855 h 8311855"/>
              <a:gd name="connsiteX3" fmla="*/ 0 w 17352318"/>
              <a:gd name="connsiteY3" fmla="*/ 4740476 h 8311855"/>
              <a:gd name="connsiteX4" fmla="*/ 9810748 w 17352318"/>
              <a:gd name="connsiteY4" fmla="*/ 0 h 8311855"/>
              <a:gd name="connsiteX0" fmla="*/ 9810748 w 27049281"/>
              <a:gd name="connsiteY0" fmla="*/ 0 h 8311855"/>
              <a:gd name="connsiteX1" fmla="*/ 27049281 w 27049281"/>
              <a:gd name="connsiteY1" fmla="*/ 6362962 h 8311855"/>
              <a:gd name="connsiteX2" fmla="*/ 7543992 w 27049281"/>
              <a:gd name="connsiteY2" fmla="*/ 8311855 h 8311855"/>
              <a:gd name="connsiteX3" fmla="*/ 0 w 27049281"/>
              <a:gd name="connsiteY3" fmla="*/ 4740476 h 8311855"/>
              <a:gd name="connsiteX4" fmla="*/ 9810748 w 27049281"/>
              <a:gd name="connsiteY4" fmla="*/ 0 h 8311855"/>
              <a:gd name="connsiteX0" fmla="*/ 29130652 w 29130652"/>
              <a:gd name="connsiteY0" fmla="*/ 0 h 20229495"/>
              <a:gd name="connsiteX1" fmla="*/ 27049281 w 29130652"/>
              <a:gd name="connsiteY1" fmla="*/ 18280602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9130652 w 29130652"/>
              <a:gd name="connsiteY0" fmla="*/ 0 h 20229495"/>
              <a:gd name="connsiteX1" fmla="*/ 27271349 w 29130652"/>
              <a:gd name="connsiteY1" fmla="*/ 18206579 h 20229495"/>
              <a:gd name="connsiteX2" fmla="*/ 7543992 w 29130652"/>
              <a:gd name="connsiteY2" fmla="*/ 20229495 h 20229495"/>
              <a:gd name="connsiteX3" fmla="*/ 0 w 29130652"/>
              <a:gd name="connsiteY3" fmla="*/ 16658116 h 20229495"/>
              <a:gd name="connsiteX4" fmla="*/ 29130652 w 29130652"/>
              <a:gd name="connsiteY4" fmla="*/ 0 h 20229495"/>
              <a:gd name="connsiteX0" fmla="*/ 21586659 w 21586659"/>
              <a:gd name="connsiteY0" fmla="*/ 0 h 20229495"/>
              <a:gd name="connsiteX1" fmla="*/ 19727356 w 21586659"/>
              <a:gd name="connsiteY1" fmla="*/ 18206579 h 20229495"/>
              <a:gd name="connsiteX2" fmla="*/ -1 w 21586659"/>
              <a:gd name="connsiteY2" fmla="*/ 20229495 h 20229495"/>
              <a:gd name="connsiteX3" fmla="*/ 2671128 w 21586659"/>
              <a:gd name="connsiteY3" fmla="*/ 5628747 h 20229495"/>
              <a:gd name="connsiteX4" fmla="*/ 21586659 w 21586659"/>
              <a:gd name="connsiteY4" fmla="*/ 0 h 20229495"/>
              <a:gd name="connsiteX0" fmla="*/ 21586659 w 24316758"/>
              <a:gd name="connsiteY0" fmla="*/ 0 h 22944026"/>
              <a:gd name="connsiteX1" fmla="*/ 24316758 w 24316758"/>
              <a:gd name="connsiteY1" fmla="*/ 22944026 h 22944026"/>
              <a:gd name="connsiteX2" fmla="*/ -1 w 24316758"/>
              <a:gd name="connsiteY2" fmla="*/ 20229495 h 22944026"/>
              <a:gd name="connsiteX3" fmla="*/ 2671128 w 24316758"/>
              <a:gd name="connsiteY3" fmla="*/ 5628747 h 22944026"/>
              <a:gd name="connsiteX4" fmla="*/ 21586659 w 24316758"/>
              <a:gd name="connsiteY4" fmla="*/ 0 h 22944026"/>
              <a:gd name="connsiteX0" fmla="*/ 25725611 w 28455710"/>
              <a:gd name="connsiteY0" fmla="*/ 3550057 h 26494083"/>
              <a:gd name="connsiteX1" fmla="*/ 28455710 w 28455710"/>
              <a:gd name="connsiteY1" fmla="*/ 26494083 h 26494083"/>
              <a:gd name="connsiteX2" fmla="*/ 4138951 w 28455710"/>
              <a:gd name="connsiteY2" fmla="*/ 23779552 h 26494083"/>
              <a:gd name="connsiteX3" fmla="*/ 0 w 28455710"/>
              <a:gd name="connsiteY3" fmla="*/ 0 h 26494083"/>
              <a:gd name="connsiteX4" fmla="*/ 25725611 w 28455710"/>
              <a:gd name="connsiteY4" fmla="*/ 3550057 h 26494083"/>
              <a:gd name="connsiteX0" fmla="*/ 24911362 w 27641461"/>
              <a:gd name="connsiteY0" fmla="*/ 2735808 h 25679834"/>
              <a:gd name="connsiteX1" fmla="*/ 27641461 w 27641461"/>
              <a:gd name="connsiteY1" fmla="*/ 25679834 h 25679834"/>
              <a:gd name="connsiteX2" fmla="*/ 3324702 w 27641461"/>
              <a:gd name="connsiteY2" fmla="*/ 22965303 h 25679834"/>
              <a:gd name="connsiteX3" fmla="*/ 0 w 27641461"/>
              <a:gd name="connsiteY3" fmla="*/ 0 h 25679834"/>
              <a:gd name="connsiteX4" fmla="*/ 24911362 w 27641461"/>
              <a:gd name="connsiteY4" fmla="*/ 2735808 h 25679834"/>
              <a:gd name="connsiteX0" fmla="*/ 23949068 w 26679167"/>
              <a:gd name="connsiteY0" fmla="*/ 2069605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949068 w 26679167"/>
              <a:gd name="connsiteY4" fmla="*/ 2069605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8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362407 w 26679167"/>
              <a:gd name="connsiteY2" fmla="*/ 22299100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3282865 w 26679167"/>
              <a:gd name="connsiteY0" fmla="*/ 6807052 h 25013631"/>
              <a:gd name="connsiteX1" fmla="*/ 26679167 w 26679167"/>
              <a:gd name="connsiteY1" fmla="*/ 25013631 h 25013631"/>
              <a:gd name="connsiteX2" fmla="*/ 2288384 w 26679167"/>
              <a:gd name="connsiteY2" fmla="*/ 22447145 h 25013631"/>
              <a:gd name="connsiteX3" fmla="*/ 0 w 26679167"/>
              <a:gd name="connsiteY3" fmla="*/ 0 h 25013631"/>
              <a:gd name="connsiteX4" fmla="*/ 23282865 w 26679167"/>
              <a:gd name="connsiteY4" fmla="*/ 6807052 h 25013631"/>
              <a:gd name="connsiteX0" fmla="*/ 29001318 w 32397620"/>
              <a:gd name="connsiteY0" fmla="*/ 6807052 h 25013631"/>
              <a:gd name="connsiteX1" fmla="*/ 32397620 w 32397620"/>
              <a:gd name="connsiteY1" fmla="*/ 25013631 h 25013631"/>
              <a:gd name="connsiteX2" fmla="*/ 0 w 32397620"/>
              <a:gd name="connsiteY2" fmla="*/ 21922106 h 25013631"/>
              <a:gd name="connsiteX3" fmla="*/ 5718453 w 32397620"/>
              <a:gd name="connsiteY3" fmla="*/ 0 h 25013631"/>
              <a:gd name="connsiteX4" fmla="*/ 29001318 w 32397620"/>
              <a:gd name="connsiteY4" fmla="*/ 6807052 h 25013631"/>
              <a:gd name="connsiteX0" fmla="*/ 29001318 w 39616899"/>
              <a:gd name="connsiteY0" fmla="*/ 6807052 h 21922106"/>
              <a:gd name="connsiteX1" fmla="*/ 39616899 w 39616899"/>
              <a:gd name="connsiteY1" fmla="*/ 21600881 h 21922106"/>
              <a:gd name="connsiteX2" fmla="*/ 0 w 39616899"/>
              <a:gd name="connsiteY2" fmla="*/ 21922106 h 21922106"/>
              <a:gd name="connsiteX3" fmla="*/ 5718453 w 39616899"/>
              <a:gd name="connsiteY3" fmla="*/ 0 h 21922106"/>
              <a:gd name="connsiteX4" fmla="*/ 29001318 w 39616899"/>
              <a:gd name="connsiteY4" fmla="*/ 6807052 h 21922106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5718453 w 45671292"/>
              <a:gd name="connsiteY3" fmla="*/ 13275668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616899 w 45671292"/>
              <a:gd name="connsiteY1" fmla="*/ 3487654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45671292 w 45671292"/>
              <a:gd name="connsiteY0" fmla="*/ 0 h 35197774"/>
              <a:gd name="connsiteX1" fmla="*/ 39879418 w 45671292"/>
              <a:gd name="connsiteY1" fmla="*/ 35007809 h 35197774"/>
              <a:gd name="connsiteX2" fmla="*/ 0 w 45671292"/>
              <a:gd name="connsiteY2" fmla="*/ 35197774 h 35197774"/>
              <a:gd name="connsiteX3" fmla="*/ 6112232 w 45671292"/>
              <a:gd name="connsiteY3" fmla="*/ 5400092 h 35197774"/>
              <a:gd name="connsiteX4" fmla="*/ 45671292 w 45671292"/>
              <a:gd name="connsiteY4" fmla="*/ 0 h 35197774"/>
              <a:gd name="connsiteX0" fmla="*/ 55121984 w 55121984"/>
              <a:gd name="connsiteY0" fmla="*/ 0 h 50686411"/>
              <a:gd name="connsiteX1" fmla="*/ 49330110 w 55121984"/>
              <a:gd name="connsiteY1" fmla="*/ 35007809 h 50686411"/>
              <a:gd name="connsiteX2" fmla="*/ 0 w 55121984"/>
              <a:gd name="connsiteY2" fmla="*/ 50686411 h 50686411"/>
              <a:gd name="connsiteX3" fmla="*/ 15562924 w 55121984"/>
              <a:gd name="connsiteY3" fmla="*/ 5400092 h 50686411"/>
              <a:gd name="connsiteX4" fmla="*/ 55121984 w 55121984"/>
              <a:gd name="connsiteY4" fmla="*/ 0 h 50686411"/>
              <a:gd name="connsiteX0" fmla="*/ 55121984 w 55121984"/>
              <a:gd name="connsiteY0" fmla="*/ 0 h 51284000"/>
              <a:gd name="connsiteX1" fmla="*/ 33578957 w 55121984"/>
              <a:gd name="connsiteY1" fmla="*/ 51284000 h 51284000"/>
              <a:gd name="connsiteX2" fmla="*/ 0 w 55121984"/>
              <a:gd name="connsiteY2" fmla="*/ 50686411 h 51284000"/>
              <a:gd name="connsiteX3" fmla="*/ 15562924 w 55121984"/>
              <a:gd name="connsiteY3" fmla="*/ 5400092 h 51284000"/>
              <a:gd name="connsiteX4" fmla="*/ 55121984 w 55121984"/>
              <a:gd name="connsiteY4" fmla="*/ 0 h 51284000"/>
              <a:gd name="connsiteX0" fmla="*/ 33595407 w 33595407"/>
              <a:gd name="connsiteY0" fmla="*/ 19801751 h 45883908"/>
              <a:gd name="connsiteX1" fmla="*/ 33578957 w 33595407"/>
              <a:gd name="connsiteY1" fmla="*/ 45883908 h 45883908"/>
              <a:gd name="connsiteX2" fmla="*/ 0 w 33595407"/>
              <a:gd name="connsiteY2" fmla="*/ 45286319 h 45883908"/>
              <a:gd name="connsiteX3" fmla="*/ 15562924 w 33595407"/>
              <a:gd name="connsiteY3" fmla="*/ 0 h 45883908"/>
              <a:gd name="connsiteX4" fmla="*/ 33595407 w 33595407"/>
              <a:gd name="connsiteY4" fmla="*/ 19801751 h 45883908"/>
              <a:gd name="connsiteX0" fmla="*/ 33595407 w 33595407"/>
              <a:gd name="connsiteY0" fmla="*/ 5100676 h 31182833"/>
              <a:gd name="connsiteX1" fmla="*/ 33578957 w 33595407"/>
              <a:gd name="connsiteY1" fmla="*/ 31182833 h 31182833"/>
              <a:gd name="connsiteX2" fmla="*/ 0 w 33595407"/>
              <a:gd name="connsiteY2" fmla="*/ 30585244 h 31182833"/>
              <a:gd name="connsiteX3" fmla="*/ 74290 w 33595407"/>
              <a:gd name="connsiteY3" fmla="*/ 0 h 31182833"/>
              <a:gd name="connsiteX4" fmla="*/ 33595407 w 33595407"/>
              <a:gd name="connsiteY4" fmla="*/ 5100676 h 31182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95407" h="31182833">
                <a:moveTo>
                  <a:pt x="33595407" y="5100676"/>
                </a:moveTo>
                <a:cubicBezTo>
                  <a:pt x="33589924" y="13794728"/>
                  <a:pt x="33584440" y="22488781"/>
                  <a:pt x="33578957" y="31182833"/>
                </a:cubicBezTo>
                <a:lnTo>
                  <a:pt x="0" y="30585244"/>
                </a:lnTo>
                <a:lnTo>
                  <a:pt x="74290" y="0"/>
                </a:lnTo>
                <a:lnTo>
                  <a:pt x="33595407" y="5100676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56682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0" r:id="rId3"/>
    <p:sldLayoutId id="2147483654" r:id="rId4"/>
    <p:sldLayoutId id="2147483655" r:id="rId5"/>
    <p:sldLayoutId id="2147483656" r:id="rId6"/>
  </p:sldLayoutIdLst>
  <p:transition spd="med"/>
  <p:txStyles>
    <p:titleStyle>
      <a:lvl1pPr algn="ctr" defTabSz="584200">
        <a:defRPr sz="11200">
          <a:latin typeface="Helvetica Light"/>
          <a:ea typeface="Helvetica Light"/>
          <a:cs typeface="Helvetica Light"/>
          <a:sym typeface="Helvetica Light"/>
        </a:defRPr>
      </a:lvl1pPr>
      <a:lvl2pPr indent="228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2pPr>
      <a:lvl3pPr indent="457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3pPr>
      <a:lvl4pPr indent="685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4pPr>
      <a:lvl5pPr indent="9144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5pPr>
      <a:lvl6pPr indent="11430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6pPr>
      <a:lvl7pPr indent="13716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7pPr>
      <a:lvl8pPr indent="16002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8pPr>
      <a:lvl9pPr indent="1828800" algn="ctr" defTabSz="584200">
        <a:defRPr sz="11200">
          <a:latin typeface="Helvetica Light"/>
          <a:ea typeface="Helvetica Light"/>
          <a:cs typeface="Helvetica Light"/>
          <a:sym typeface="Helvetica Light"/>
        </a:defRPr>
      </a:lvl9pPr>
    </p:titleStyle>
    <p:bodyStyle>
      <a:lvl1pPr marL="617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1pPr>
      <a:lvl2pPr marL="1061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2pPr>
      <a:lvl3pPr marL="1506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3pPr>
      <a:lvl4pPr marL="1950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4pPr>
      <a:lvl5pPr marL="2395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5pPr>
      <a:lvl6pPr marL="2839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6pPr>
      <a:lvl7pPr marL="3284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7pPr>
      <a:lvl8pPr marL="37288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8pPr>
      <a:lvl9pPr marL="4173361" indent="-617361" defTabSz="584200">
        <a:spcBef>
          <a:spcPts val="4200"/>
        </a:spcBef>
        <a:buSzPct val="75000"/>
        <a:buChar char="•"/>
        <a:defRPr sz="5000">
          <a:latin typeface="Helvetica Light"/>
          <a:ea typeface="Helvetica Light"/>
          <a:cs typeface="Helvetica Light"/>
          <a:sym typeface="Helvetica Light"/>
        </a:defRPr>
      </a:lvl9pPr>
    </p:bodyStyle>
    <p:otherStyle>
      <a:lvl1pPr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4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30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6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2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800" algn="ctr" defTabSz="584200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2850" y="4864975"/>
            <a:ext cx="9258300" cy="28183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Once</a:t>
            </a:r>
            <a:r>
              <a:rPr lang="en-US" sz="5400" dirty="0">
                <a:solidFill>
                  <a:schemeClr val="tx1"/>
                </a:solidFill>
              </a:rPr>
              <a:t> we have </a:t>
            </a:r>
            <a:r>
              <a:rPr lang="en-US" sz="5400" b="1" dirty="0">
                <a:solidFill>
                  <a:schemeClr val="accent3"/>
                </a:solidFill>
              </a:rPr>
              <a:t>accessed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>
                <a:solidFill>
                  <a:schemeClr val="tx1"/>
                </a:solidFill>
              </a:rPr>
              <a:t>we can then use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property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element.</a:t>
            </a:r>
          </a:p>
          <a:p>
            <a:pPr algn="l" fontAlgn="base"/>
            <a:endParaRPr lang="en-US" sz="5400" b="1" dirty="0">
              <a:solidFill>
                <a:schemeClr val="bg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endParaRPr lang="en-IN" sz="5400" b="1" i="1" dirty="0">
              <a:solidFill>
                <a:srgbClr val="00B050"/>
              </a:solidFill>
            </a:endParaRPr>
          </a:p>
          <a:p>
            <a:pPr marL="0" indent="0" algn="l" fontAlgn="base">
              <a:buNone/>
            </a:pPr>
            <a:r>
              <a:rPr lang="en-IN" sz="5400" b="1" i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formObjectName.elements</a:t>
            </a:r>
            <a:r>
              <a:rPr lang="en-IN" sz="5400" b="1" i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[&lt;index&gt;].value</a:t>
            </a:r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indent="0" algn="l" fontAlgn="base">
              <a:buNone/>
            </a:pP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myform.elements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[0];</a:t>
            </a: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txtname.value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417389"/>
            <a:ext cx="21566459" cy="886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We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also</a:t>
            </a:r>
            <a:r>
              <a:rPr lang="en-US" sz="5400" dirty="0">
                <a:solidFill>
                  <a:schemeClr val="tx1"/>
                </a:solidFill>
              </a:rPr>
              <a:t> can </a:t>
            </a: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Form’s</a:t>
            </a:r>
            <a:r>
              <a:rPr lang="en-US" sz="5400" dirty="0">
                <a:solidFill>
                  <a:schemeClr val="tx1"/>
                </a:solidFill>
              </a:rPr>
              <a:t> child element by using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Syntax:</a:t>
            </a:r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accent3"/>
                </a:solidFill>
              </a:rPr>
              <a:t> </a:t>
            </a:r>
            <a:r>
              <a:rPr lang="en-IN" sz="5400" b="1" i="1" dirty="0" err="1">
                <a:solidFill>
                  <a:schemeClr val="accent3"/>
                </a:solidFill>
              </a:rPr>
              <a:t>formObjectName.fieldname.value</a:t>
            </a:r>
            <a:endParaRPr lang="en-US" sz="5400" b="1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endParaRPr lang="en-US" sz="5400" b="1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</a:t>
            </a:r>
            <a:r>
              <a:rPr lang="en-US" sz="5400" b="1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(assuming that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has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myfrm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and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text field 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has the name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“</a:t>
            </a:r>
            <a:r>
              <a:rPr lang="en-US" sz="5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txtuser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”</a:t>
            </a:r>
            <a:r>
              <a:rPr lang="en-US" sz="5400" i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lvl="0" indent="0" algn="l" fontAlgn="base">
              <a:buNone/>
            </a:pPr>
            <a:endParaRPr lang="en-US" sz="4800" b="1" dirty="0">
              <a:solidFill>
                <a:srgbClr val="0070C0"/>
              </a:solidFill>
            </a:endParaRPr>
          </a:p>
          <a:p>
            <a:pPr marL="0" lv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document.myfrm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var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myform.txtuser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algn="l" fontAlgn="base">
              <a:buNone/>
            </a:pP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alert(</a:t>
            </a:r>
            <a:r>
              <a:rPr lang="en-US" sz="4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txtname.value</a:t>
            </a:r>
            <a:r>
              <a:rPr lang="en-US" sz="4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IN" sz="48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00B050"/>
                </a:solidFill>
              </a:rPr>
              <a:t>displays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rgbClr val="FFFF00"/>
                </a:solidFill>
              </a:rPr>
              <a:t>username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FF00"/>
                </a:solidFill>
              </a:rPr>
              <a:t>password</a:t>
            </a:r>
            <a:r>
              <a:rPr lang="en-US" sz="5400" dirty="0">
                <a:solidFill>
                  <a:schemeClr val="tx1"/>
                </a:solidFill>
              </a:rPr>
              <a:t> in an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alert 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displays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sum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rgbClr val="FFC000"/>
                </a:solidFill>
              </a:rPr>
              <a:t>numbers</a:t>
            </a:r>
            <a:r>
              <a:rPr lang="en-US" sz="5400" dirty="0">
                <a:solidFill>
                  <a:schemeClr val="tx1"/>
                </a:solidFill>
              </a:rPr>
              <a:t> typed in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first 2 textboxes </a:t>
            </a:r>
            <a:r>
              <a:rPr lang="en-US" sz="5400" dirty="0">
                <a:solidFill>
                  <a:schemeClr val="tx1"/>
                </a:solidFill>
              </a:rPr>
              <a:t>, in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third textbox.</a:t>
            </a:r>
          </a:p>
          <a:p>
            <a:pPr marL="0" indent="0" algn="l">
              <a:buNone/>
            </a:pPr>
            <a:endParaRPr lang="en-US" sz="5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clear button </a:t>
            </a:r>
            <a:r>
              <a:rPr lang="en-US" sz="5400" dirty="0">
                <a:solidFill>
                  <a:schemeClr val="tx1"/>
                </a:solidFill>
              </a:rPr>
              <a:t>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, all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text boxes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rgbClr val="FFC000"/>
                </a:solidFill>
              </a:rPr>
              <a:t>cleared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91106" y="3892062"/>
            <a:ext cx="22730186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</a:t>
            </a:r>
            <a:r>
              <a:rPr lang="en-US" sz="5400" dirty="0">
                <a:solidFill>
                  <a:schemeClr val="tx1"/>
                </a:solidFill>
              </a:rPr>
              <a:t>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add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</a:t>
            </a:r>
            <a:r>
              <a:rPr lang="en-US" sz="5400" dirty="0">
                <a:solidFill>
                  <a:schemeClr val="tx1"/>
                </a:solidFill>
              </a:rPr>
              <a:t> does the following:</a:t>
            </a:r>
          </a:p>
          <a:p>
            <a:pPr marL="914400" indent="-914400" algn="l">
              <a:buAutoNum type="arabicPeriod"/>
            </a:pPr>
            <a:endParaRPr lang="en-US" sz="5400" b="1" dirty="0">
              <a:solidFill>
                <a:srgbClr val="FFC000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rgbClr val="FFC000"/>
                </a:solidFill>
              </a:rPr>
              <a:t>Validates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 values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non numeric </a:t>
            </a:r>
            <a:r>
              <a:rPr lang="en-US" sz="5400" dirty="0">
                <a:solidFill>
                  <a:schemeClr val="tx1"/>
                </a:solidFill>
              </a:rPr>
              <a:t>, </a:t>
            </a:r>
            <a:r>
              <a:rPr lang="en-US" sz="5400" b="1" dirty="0">
                <a:solidFill>
                  <a:schemeClr val="accent3"/>
                </a:solidFill>
              </a:rPr>
              <a:t>appropriate error message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.</a:t>
            </a:r>
          </a:p>
          <a:p>
            <a:pPr marL="914400" indent="-914400" algn="l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>
              <a:buAutoNum type="arabicPeriod"/>
            </a:pPr>
            <a:r>
              <a:rPr lang="en-US" sz="5400" dirty="0">
                <a:solidFill>
                  <a:schemeClr val="tx1"/>
                </a:solidFill>
              </a:rPr>
              <a:t>If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both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inputs</a:t>
            </a:r>
            <a:r>
              <a:rPr lang="en-US" sz="5400" dirty="0">
                <a:solidFill>
                  <a:schemeClr val="tx1"/>
                </a:solidFill>
              </a:rPr>
              <a:t> are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correct</a:t>
            </a:r>
            <a:r>
              <a:rPr lang="en-US" sz="5400" dirty="0">
                <a:solidFill>
                  <a:schemeClr val="tx1"/>
                </a:solidFill>
              </a:rPr>
              <a:t> then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addition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numbers 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 in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third textbox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</a:t>
            </a:r>
            <a:r>
              <a:rPr lang="en-IN" sz="5400" dirty="0"/>
              <a:t> event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triggers</a:t>
            </a:r>
            <a:r>
              <a:rPr lang="en-IN" sz="5400" dirty="0"/>
              <a:t> when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is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submitted</a:t>
            </a:r>
            <a:r>
              <a:rPr lang="en-IN" sz="5400" dirty="0"/>
              <a:t>, it is usually used 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validate</a:t>
            </a:r>
            <a:r>
              <a:rPr lang="en-IN" sz="5400" dirty="0"/>
              <a:t> the form before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sending</a:t>
            </a:r>
            <a:r>
              <a:rPr lang="en-IN" sz="5400" dirty="0"/>
              <a:t> it to the </a:t>
            </a:r>
            <a:r>
              <a:rPr lang="en-IN" sz="5400" b="1" dirty="0">
                <a:solidFill>
                  <a:srgbClr val="FFC000"/>
                </a:solidFill>
              </a:rPr>
              <a:t>server</a:t>
            </a:r>
            <a:r>
              <a:rPr lang="en-IN" sz="5400" dirty="0"/>
              <a:t> or to </a:t>
            </a:r>
            <a:r>
              <a:rPr lang="en-IN" sz="5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abort</a:t>
            </a:r>
            <a:r>
              <a:rPr lang="en-IN" sz="5400" dirty="0"/>
              <a:t> the </a:t>
            </a:r>
            <a:r>
              <a:rPr lang="en-IN" sz="5400" dirty="0">
                <a:solidFill>
                  <a:srgbClr val="FFFF00"/>
                </a:solidFill>
              </a:rPr>
              <a:t>submission</a:t>
            </a:r>
            <a:r>
              <a:rPr lang="en-IN" sz="5400" dirty="0"/>
              <a:t> if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validation</a:t>
            </a:r>
            <a:r>
              <a:rPr lang="en-IN" sz="5400" dirty="0"/>
              <a:t> fails 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 important point </a:t>
            </a:r>
            <a:r>
              <a:rPr lang="en-US" sz="5400" dirty="0">
                <a:solidFill>
                  <a:schemeClr val="tx1"/>
                </a:solidFill>
              </a:rPr>
              <a:t>to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remember</a:t>
            </a:r>
            <a:r>
              <a:rPr lang="en-US" sz="5400" dirty="0">
                <a:solidFill>
                  <a:schemeClr val="tx1"/>
                </a:solidFill>
              </a:rPr>
              <a:t> here is that although this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triggered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clicks </a:t>
            </a:r>
            <a:r>
              <a:rPr lang="en-US" sz="5400" dirty="0">
                <a:solidFill>
                  <a:schemeClr val="tx1"/>
                </a:solidFill>
              </a:rPr>
              <a:t>on </a:t>
            </a:r>
            <a:r>
              <a:rPr lang="en-US" sz="5400" b="1" dirty="0">
                <a:solidFill>
                  <a:srgbClr val="FFC000"/>
                </a:solidFill>
              </a:rPr>
              <a:t>submit</a:t>
            </a:r>
            <a:r>
              <a:rPr lang="en-US" sz="5400" dirty="0">
                <a:solidFill>
                  <a:schemeClr val="tx1"/>
                </a:solidFill>
              </a:rPr>
              <a:t> button but it is an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 and not the </a:t>
            </a:r>
            <a:r>
              <a:rPr lang="en-US" sz="5400" b="1" dirty="0">
                <a:solidFill>
                  <a:srgbClr val="FFC000"/>
                </a:solidFill>
              </a:rPr>
              <a:t>submit</a:t>
            </a:r>
            <a:r>
              <a:rPr lang="en-US" sz="5400" dirty="0">
                <a:solidFill>
                  <a:schemeClr val="tx1"/>
                </a:solidFill>
              </a:rPr>
              <a:t> button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779535" y="780585"/>
            <a:ext cx="7245894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submit Event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729804" y="2137812"/>
            <a:ext cx="729562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There 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main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ways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: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dirty="0"/>
              <a:t>To</a:t>
            </a:r>
            <a:r>
              <a:rPr lang="en-IN" sz="5400" dirty="0"/>
              <a:t>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click</a:t>
            </a:r>
            <a:r>
              <a:rPr lang="en-IN" sz="5400" dirty="0"/>
              <a:t> </a:t>
            </a:r>
            <a:r>
              <a:rPr lang="en-IN" sz="5400" b="1" dirty="0">
                <a:solidFill>
                  <a:srgbClr val="00B050"/>
                </a:solidFill>
              </a:rPr>
              <a:t>&lt;input type="submit"&gt;</a:t>
            </a:r>
            <a:r>
              <a:rPr lang="en-IN" sz="5400" dirty="0"/>
              <a:t> or </a:t>
            </a:r>
            <a:r>
              <a:rPr lang="en-IN" sz="5400" b="1" dirty="0">
                <a:solidFill>
                  <a:srgbClr val="00B050"/>
                </a:solidFill>
              </a:rPr>
              <a:t>&lt;input type="image"&gt;.</a:t>
            </a:r>
          </a:p>
          <a:p>
            <a:pPr marL="914400" indent="-914400" algn="l">
              <a:buAutoNum type="arabicPeriod"/>
            </a:pPr>
            <a:r>
              <a:rPr lang="en-US" sz="5400" dirty="0"/>
              <a:t>P</a:t>
            </a:r>
            <a:r>
              <a:rPr lang="en-IN" sz="5400" dirty="0" err="1"/>
              <a:t>ress</a:t>
            </a:r>
            <a:r>
              <a:rPr lang="en-IN" sz="5400" dirty="0"/>
              <a:t> 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Enter</a:t>
            </a:r>
            <a:r>
              <a:rPr lang="en-IN" sz="5400" dirty="0"/>
              <a:t> on an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</a:t>
            </a:r>
            <a:r>
              <a:rPr lang="en-IN" sz="5400" dirty="0"/>
              <a:t> field.</a:t>
            </a:r>
          </a:p>
          <a:p>
            <a:pPr algn="l"/>
            <a:endParaRPr lang="en-IN" sz="5400" dirty="0"/>
          </a:p>
          <a:p>
            <a:pPr algn="l"/>
            <a:r>
              <a:rPr lang="en-IN" sz="5400" dirty="0"/>
              <a:t>Both </a:t>
            </a:r>
            <a:r>
              <a:rPr lang="en-IN" sz="5400" b="1" dirty="0">
                <a:solidFill>
                  <a:srgbClr val="FFC000"/>
                </a:solidFill>
              </a:rPr>
              <a:t>actions</a:t>
            </a:r>
            <a:r>
              <a:rPr lang="en-IN" sz="5400" dirty="0"/>
              <a:t> lead to 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 event </a:t>
            </a:r>
            <a:r>
              <a:rPr lang="en-IN" sz="5400" dirty="0"/>
              <a:t>on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. </a:t>
            </a:r>
            <a:endParaRPr lang="en-IN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IN" sz="5400" dirty="0"/>
              <a:t>In order 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start working with forms </a:t>
            </a:r>
            <a:r>
              <a:rPr lang="en-IN" sz="5400" dirty="0"/>
              <a:t>in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we need to take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 steps: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Grab</a:t>
            </a:r>
            <a:r>
              <a:rPr lang="en-US" sz="5400" dirty="0"/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object.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Add</a:t>
            </a:r>
            <a:r>
              <a:rPr lang="en-US" sz="5400" dirty="0"/>
              <a:t> a </a:t>
            </a:r>
            <a:r>
              <a:rPr lang="en-US" sz="5400" b="1" dirty="0">
                <a:solidFill>
                  <a:srgbClr val="FFC000"/>
                </a:solidFill>
              </a:rPr>
              <a:t>handler</a:t>
            </a:r>
            <a:r>
              <a:rPr lang="en-US" sz="5400" dirty="0"/>
              <a:t> to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submit event.</a:t>
            </a:r>
          </a:p>
          <a:p>
            <a:pPr marL="914400" indent="-914400" algn="l">
              <a:buAutoNum type="arabicPeriod"/>
            </a:pPr>
            <a:endParaRPr lang="en-US" sz="5400" dirty="0"/>
          </a:p>
          <a:p>
            <a:pPr marL="914400" indent="-914400" algn="l">
              <a:buAutoNum type="arabicPeriod"/>
            </a:pP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heck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form data</a:t>
            </a:r>
            <a:r>
              <a:rPr lang="en-IN" sz="5400" dirty="0"/>
              <a:t>.</a:t>
            </a:r>
          </a:p>
          <a:p>
            <a:pPr marL="914400" indent="-914400" algn="l">
              <a:buAutoNum type="arabicPeriod"/>
            </a:pPr>
            <a:endParaRPr lang="en-IN" sz="5400" dirty="0"/>
          </a:p>
          <a:p>
            <a:pPr marL="914400" indent="-914400" algn="l">
              <a:buAutoNum type="arabicPeriod"/>
            </a:pP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If there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rgbClr val="FFFF00"/>
                </a:solidFill>
              </a:rPr>
              <a:t>errors</a:t>
            </a:r>
            <a:r>
              <a:rPr lang="en-IN" sz="5400" dirty="0"/>
              <a:t>, then </a:t>
            </a:r>
            <a:r>
              <a:rPr lang="en-IN" sz="5400" b="1" dirty="0">
                <a:solidFill>
                  <a:srgbClr val="FFC000"/>
                </a:solidFill>
              </a:rPr>
              <a:t>show them </a:t>
            </a:r>
            <a:r>
              <a:rPr lang="en-IN" sz="5400" dirty="0"/>
              <a:t>and call the method </a:t>
            </a:r>
            <a:r>
              <a:rPr lang="en-IN" sz="5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preventDefault</a:t>
            </a:r>
            <a:r>
              <a:rPr lang="en-IN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() </a:t>
            </a:r>
            <a:r>
              <a:rPr lang="en-IN" sz="5400" dirty="0"/>
              <a:t>of the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event</a:t>
            </a:r>
            <a:r>
              <a:rPr lang="en-IN" sz="5400" dirty="0"/>
              <a:t> object so that 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</a:t>
            </a:r>
            <a:r>
              <a:rPr lang="en-IN" sz="5400" dirty="0"/>
              <a:t>won’t be </a:t>
            </a:r>
            <a:r>
              <a:rPr lang="en-IN" sz="5400" b="1" dirty="0">
                <a:solidFill>
                  <a:schemeClr val="accent3"/>
                </a:solidFill>
              </a:rPr>
              <a:t>sent</a:t>
            </a:r>
            <a:r>
              <a:rPr lang="en-IN" sz="5400" dirty="0"/>
              <a:t> to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</a:t>
            </a:r>
            <a:r>
              <a:rPr lang="en-IN" sz="5400" dirty="0"/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5880409" y="780585"/>
            <a:ext cx="12704119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To Handle Submit Event ?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307028" y="2139400"/>
            <a:ext cx="1176996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 Skeleton:</a:t>
            </a:r>
          </a:p>
          <a:p>
            <a:pPr algn="l"/>
            <a:endParaRPr lang="en-US" sz="5400" dirty="0"/>
          </a:p>
          <a:p>
            <a:pPr algn="l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const</a:t>
            </a:r>
            <a:r>
              <a:rPr lang="en-IN" sz="5400" dirty="0">
                <a:latin typeface="Consolas" panose="020B0609020204030204" pitchFamily="49" charset="0"/>
              </a:rPr>
              <a:t>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IN" sz="5400" dirty="0">
                <a:latin typeface="Consolas" panose="020B0609020204030204" pitchFamily="49" charset="0"/>
              </a:rPr>
              <a:t> = </a:t>
            </a:r>
            <a:r>
              <a:rPr lang="en-IN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querySelector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'form'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sz="5400" dirty="0">
                <a:latin typeface="Consolas" panose="020B0609020204030204" pitchFamily="49" charset="0"/>
              </a:rPr>
              <a:t>; </a:t>
            </a:r>
            <a:r>
              <a:rPr lang="en-IN" sz="5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IN" sz="5400" dirty="0" err="1">
                <a:latin typeface="Consolas" panose="020B0609020204030204" pitchFamily="49" charset="0"/>
              </a:rPr>
              <a:t>.</a:t>
            </a:r>
            <a:r>
              <a:rPr lang="en-IN" sz="5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addEventListener</a:t>
            </a:r>
            <a:r>
              <a:rPr lang="en-IN" sz="5400" dirty="0">
                <a:latin typeface="Consolas" panose="020B0609020204030204" pitchFamily="49" charset="0"/>
              </a:rPr>
              <a:t>(</a:t>
            </a:r>
            <a:r>
              <a:rPr lang="en-IN" sz="5400" b="1" dirty="0">
                <a:solidFill>
                  <a:srgbClr val="FFC000"/>
                </a:solidFill>
                <a:latin typeface="Consolas" panose="020B0609020204030204" pitchFamily="49" charset="0"/>
              </a:rPr>
              <a:t>'submit'</a:t>
            </a:r>
            <a:r>
              <a:rPr lang="en-IN" sz="5400" dirty="0">
                <a:latin typeface="Consolas" panose="020B0609020204030204" pitchFamily="49" charset="0"/>
              </a:rPr>
              <a:t>,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</a:t>
            </a:r>
            <a:r>
              <a:rPr lang="en-IN" sz="5400" dirty="0">
                <a:latin typeface="Consolas" panose="020B0609020204030204" pitchFamily="49" charset="0"/>
              </a:rPr>
              <a:t>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=&gt; { </a:t>
            </a:r>
          </a:p>
          <a:p>
            <a:pPr algn="l"/>
            <a:r>
              <a:rPr lang="en-US" sz="5400" dirty="0">
                <a:latin typeface="Consolas" panose="020B0609020204030204" pitchFamily="49" charset="0"/>
              </a:rPr>
              <a:t>	</a:t>
            </a:r>
            <a:r>
              <a:rPr lang="en-US" sz="5400" b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// </a:t>
            </a:r>
            <a:r>
              <a:rPr lang="en-US" sz="5400" b="1" i="1" dirty="0">
                <a:solidFill>
                  <a:schemeClr val="tx1">
                    <a:lumMod val="7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perform validation</a:t>
            </a:r>
          </a:p>
          <a:p>
            <a:pPr algn="l"/>
            <a:r>
              <a:rPr lang="en-US" sz="5400" dirty="0">
                <a:latin typeface="Consolas" panose="020B0609020204030204" pitchFamily="49" charset="0"/>
              </a:rPr>
              <a:t>   </a:t>
            </a:r>
            <a:r>
              <a:rPr lang="en-US" sz="5400" b="1" dirty="0">
                <a:solidFill>
                  <a:srgbClr val="00B050"/>
                </a:solidFill>
                <a:latin typeface="Consolas" panose="020B0609020204030204" pitchFamily="49" charset="0"/>
              </a:rPr>
              <a:t>if(</a:t>
            </a:r>
            <a:r>
              <a:rPr lang="en-US" sz="54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test_cond</a:t>
            </a:r>
            <a:r>
              <a:rPr lang="en-US" sz="5400" b="1" dirty="0">
                <a:solidFill>
                  <a:srgbClr val="00B050"/>
                </a:solidFill>
                <a:latin typeface="Consolas" panose="020B0609020204030204" pitchFamily="49" charset="0"/>
              </a:rPr>
              <a:t>)</a:t>
            </a:r>
            <a:endParaRPr lang="en-IN" sz="54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algn="l"/>
            <a:r>
              <a:rPr lang="en-IN" sz="5400" dirty="0">
                <a:latin typeface="Consolas" panose="020B0609020204030204" pitchFamily="49" charset="0"/>
              </a:rPr>
              <a:t>		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e.preventDefault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(); </a:t>
            </a:r>
          </a:p>
          <a:p>
            <a:pPr algn="l"/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}); </a:t>
            </a:r>
          </a:p>
          <a:p>
            <a:pPr algn="l"/>
            <a:r>
              <a:rPr lang="en-US" sz="5400" b="1" u="sng" dirty="0">
                <a:solidFill>
                  <a:srgbClr val="FFFF00"/>
                </a:solidFill>
              </a:rPr>
              <a:t>Important Note:</a:t>
            </a:r>
            <a:endParaRPr lang="en-IN" sz="5400" u="sng" dirty="0">
              <a:solidFill>
                <a:srgbClr val="FFFF00"/>
              </a:solidFill>
            </a:endParaRPr>
          </a:p>
          <a:p>
            <a:pPr algn="l"/>
            <a:r>
              <a:rPr lang="en-US" sz="5400" dirty="0"/>
              <a:t>We can also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submit</a:t>
            </a:r>
            <a:r>
              <a:rPr lang="en-US" sz="5400" dirty="0"/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through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/>
              <a:t> code by calling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submit() </a:t>
            </a:r>
            <a:r>
              <a:rPr lang="en-US" sz="5400" dirty="0"/>
              <a:t>method on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/>
              <a:t> object as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myform.submit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  <a:endParaRPr lang="en-IN" sz="5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dirty="0">
                <a:solidFill>
                  <a:schemeClr val="tx1"/>
                </a:solidFill>
              </a:rPr>
              <a:t>In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shown ,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write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event handler </a:t>
            </a:r>
            <a:r>
              <a:rPr lang="en-US" sz="5400" dirty="0">
                <a:solidFill>
                  <a:schemeClr val="tx1"/>
                </a:solidFill>
              </a:rPr>
              <a:t>that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runs</a:t>
            </a:r>
            <a:r>
              <a:rPr lang="en-US" sz="5400" dirty="0">
                <a:solidFill>
                  <a:schemeClr val="tx1"/>
                </a:solidFill>
              </a:rPr>
              <a:t> when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 button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/>
                </a:solidFill>
              </a:rPr>
              <a:t>clicked</a:t>
            </a:r>
            <a:r>
              <a:rPr lang="en-US" sz="5400" dirty="0">
                <a:solidFill>
                  <a:schemeClr val="tx1"/>
                </a:solidFill>
              </a:rPr>
              <a:t> and </a:t>
            </a:r>
            <a:r>
              <a:rPr lang="en-US" sz="5400" b="1" dirty="0">
                <a:solidFill>
                  <a:srgbClr val="FFC000"/>
                </a:solidFill>
              </a:rPr>
              <a:t>validates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. If any of the </a:t>
            </a:r>
            <a:r>
              <a:rPr lang="en-US" sz="5400" b="1" dirty="0">
                <a:solidFill>
                  <a:srgbClr val="FFFF00"/>
                </a:solidFill>
              </a:rPr>
              <a:t>input values </a:t>
            </a:r>
            <a:r>
              <a:rPr lang="en-US" sz="5400" dirty="0">
                <a:solidFill>
                  <a:schemeClr val="tx1"/>
                </a:solidFill>
              </a:rPr>
              <a:t>are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not be </a:t>
            </a:r>
            <a:r>
              <a:rPr lang="en-US" sz="5400" b="1" dirty="0">
                <a:solidFill>
                  <a:schemeClr val="accent3"/>
                </a:solidFill>
              </a:rPr>
              <a:t>submitted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70514" y="5374072"/>
            <a:ext cx="22458556" cy="1538883"/>
          </a:xfrm>
          <a:prstGeom prst="rect">
            <a:avLst/>
          </a:prstGeom>
          <a:ln w="12700">
            <a:miter lim="400000"/>
          </a:ln>
          <a:effectLst>
            <a:outerShdw blurRad="63500" dist="25400" dir="5400000" rotWithShape="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 sz="10000" spc="-200">
                <a:latin typeface="+mn-lt"/>
                <a:ea typeface="+mn-ea"/>
                <a:cs typeface="+mn-cs"/>
                <a:sym typeface="Lato Light"/>
              </a:defRPr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10000" spc="-200" dirty="0">
                <a:solidFill>
                  <a:schemeClr val="bg1"/>
                </a:solidFill>
              </a:rPr>
              <a:t>WORKING WITH FORMS</a:t>
            </a:r>
            <a:endParaRPr sz="10000" spc="-200">
              <a:solidFill>
                <a:schemeClr val="bg1"/>
              </a:solidFill>
            </a:endParaRPr>
          </a:p>
        </p:txBody>
      </p:sp>
      <p:pic>
        <p:nvPicPr>
          <p:cNvPr id="3" name="Picture 2" descr="C:\Users\Comp08\Desktop\JavaScript-logo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48250" y="10861288"/>
            <a:ext cx="2628139" cy="262813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Modify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previous code </a:t>
            </a:r>
            <a:r>
              <a:rPr lang="en-US" sz="5400" dirty="0">
                <a:solidFill>
                  <a:schemeClr val="tx1"/>
                </a:solidFill>
              </a:rPr>
              <a:t>so that the </a:t>
            </a:r>
            <a:r>
              <a:rPr lang="en-US" sz="5400" b="1" dirty="0">
                <a:solidFill>
                  <a:srgbClr val="FFC000"/>
                </a:solidFill>
              </a:rPr>
              <a:t>validation</a:t>
            </a:r>
            <a:r>
              <a:rPr lang="en-US" sz="5400" dirty="0">
                <a:solidFill>
                  <a:schemeClr val="tx1"/>
                </a:solidFill>
              </a:rPr>
              <a:t> check should now be on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length </a:t>
            </a:r>
            <a:r>
              <a:rPr lang="en-US" sz="5400" dirty="0">
                <a:solidFill>
                  <a:schemeClr val="tx1"/>
                </a:solidFill>
              </a:rPr>
              <a:t>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</a:t>
            </a:r>
            <a:r>
              <a:rPr lang="en-US" sz="5400" dirty="0">
                <a:solidFill>
                  <a:schemeClr val="tx1"/>
                </a:solidFill>
              </a:rPr>
              <a:t> also. If </a:t>
            </a:r>
            <a:r>
              <a:rPr lang="en-US" sz="5400" b="1" dirty="0">
                <a:solidFill>
                  <a:srgbClr val="00B050"/>
                </a:solidFill>
              </a:rPr>
              <a:t>either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inputs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blank</a:t>
            </a:r>
            <a:r>
              <a:rPr lang="en-US" sz="5400" dirty="0">
                <a:solidFill>
                  <a:schemeClr val="tx1"/>
                </a:solidFill>
              </a:rPr>
              <a:t> or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less than 5 characters </a:t>
            </a:r>
            <a:r>
              <a:rPr lang="en-US" sz="5400">
                <a:solidFill>
                  <a:schemeClr val="tx1"/>
                </a:solidFill>
              </a:rPr>
              <a:t>then also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not be </a:t>
            </a:r>
            <a:r>
              <a:rPr lang="en-US" sz="5400" b="1" dirty="0">
                <a:solidFill>
                  <a:schemeClr val="accent3"/>
                </a:solidFill>
              </a:rPr>
              <a:t>submitted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error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displayed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9385420" y="1115115"/>
            <a:ext cx="4604146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</a:t>
            </a:r>
            <a:endParaRPr lang="en-IN" sz="6600" dirty="0">
              <a:solidFill>
                <a:schemeClr val="accent3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752868" y="5912092"/>
            <a:ext cx="2028194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Again modify </a:t>
            </a:r>
            <a:r>
              <a:rPr lang="en-US" sz="5400" dirty="0">
                <a:solidFill>
                  <a:schemeClr val="tx1"/>
                </a:solidFill>
              </a:rPr>
              <a:t>the previous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code</a:t>
            </a:r>
            <a:r>
              <a:rPr lang="en-US" sz="5400" dirty="0">
                <a:solidFill>
                  <a:schemeClr val="tx1"/>
                </a:solidFill>
              </a:rPr>
              <a:t> so that if </a:t>
            </a:r>
            <a:r>
              <a:rPr lang="en-US" sz="5400" b="1" dirty="0">
                <a:solidFill>
                  <a:srgbClr val="FFC000"/>
                </a:solidFill>
              </a:rPr>
              <a:t>validation</a:t>
            </a:r>
            <a:r>
              <a:rPr lang="en-US" sz="5400" dirty="0">
                <a:solidFill>
                  <a:schemeClr val="tx1"/>
                </a:solidFill>
              </a:rPr>
              <a:t> is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successful</a:t>
            </a:r>
            <a:r>
              <a:rPr lang="en-US" sz="5400" dirty="0">
                <a:solidFill>
                  <a:schemeClr val="tx1"/>
                </a:solidFill>
              </a:rPr>
              <a:t> , then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success message </a:t>
            </a:r>
            <a:r>
              <a:rPr lang="en-US" sz="5400" dirty="0">
                <a:solidFill>
                  <a:schemeClr val="tx1"/>
                </a:solidFill>
              </a:rPr>
              <a:t>should be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displayed</a:t>
            </a:r>
            <a:r>
              <a:rPr lang="en-US" sz="5400" dirty="0">
                <a:solidFill>
                  <a:schemeClr val="tx1"/>
                </a:solidFill>
              </a:rPr>
              <a:t> besides each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controls </a:t>
            </a:r>
            <a:r>
              <a:rPr lang="en-US" sz="5400" dirty="0">
                <a:solidFill>
                  <a:schemeClr val="tx1"/>
                </a:solidFill>
              </a:rPr>
              <a:t>and </a:t>
            </a:r>
            <a:r>
              <a:rPr lang="en-US" sz="5400" b="1" dirty="0">
                <a:solidFill>
                  <a:srgbClr val="FFFF00"/>
                </a:solidFill>
              </a:rPr>
              <a:t>after 2 seconds </a:t>
            </a:r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should be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submitted</a:t>
            </a:r>
          </a:p>
        </p:txBody>
      </p:sp>
      <p:sp>
        <p:nvSpPr>
          <p:cNvPr id="6" name="Rectangle 5"/>
          <p:cNvSpPr/>
          <p:nvPr/>
        </p:nvSpPr>
        <p:spPr>
          <a:xfrm>
            <a:off x="8047300" y="780585"/>
            <a:ext cx="7319080" cy="1761893"/>
          </a:xfrm>
          <a:prstGeom prst="rect">
            <a:avLst/>
          </a:prstGeom>
          <a:noFill/>
          <a:ln w="381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3678" y="4482773"/>
            <a:ext cx="22926907" cy="5820936"/>
          </a:xfrm>
          <a:prstGeom prst="rect">
            <a:avLst/>
          </a:prstGeom>
          <a:noFill/>
          <a:ln w="12700" cap="flat">
            <a:solidFill>
              <a:schemeClr val="accent3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Light"/>
              <a:ea typeface="Helvetica Light"/>
              <a:cs typeface="Helvetica Light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69183" y="780585"/>
            <a:ext cx="780854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 Form Events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519452" y="2137812"/>
            <a:ext cx="785827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/>
          <p:cNvSpPr/>
          <p:nvPr/>
        </p:nvSpPr>
        <p:spPr>
          <a:xfrm>
            <a:off x="838486" y="3414268"/>
            <a:ext cx="22534470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two</a:t>
            </a:r>
            <a:r>
              <a:rPr lang="en-IN" sz="5400" dirty="0"/>
              <a:t> very common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form events </a:t>
            </a:r>
            <a:r>
              <a:rPr lang="en-IN" sz="5400" dirty="0"/>
              <a:t>are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,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>
                <a:solidFill>
                  <a:srgbClr val="FFC000"/>
                </a:solidFill>
              </a:rPr>
              <a:t> </a:t>
            </a:r>
            <a:r>
              <a:rPr lang="en-IN" sz="5400" dirty="0"/>
              <a:t>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/>
              <a:t>. </a:t>
            </a:r>
          </a:p>
          <a:p>
            <a:pPr algn="l" fontAlgn="base"/>
            <a:endParaRPr lang="en-US" sz="5400" dirty="0"/>
          </a:p>
          <a:p>
            <a:pPr algn="l" fontAlgn="base"/>
            <a:r>
              <a:rPr lang="en-US" sz="5400" dirty="0"/>
              <a:t>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change</a:t>
            </a:r>
            <a:r>
              <a:rPr lang="en-US" sz="5400" dirty="0">
                <a:solidFill>
                  <a:srgbClr val="FFC000"/>
                </a:solidFill>
              </a:rPr>
              <a:t> </a:t>
            </a:r>
            <a:r>
              <a:rPr lang="en-US" sz="5400" dirty="0"/>
              <a:t>event is </a:t>
            </a:r>
            <a:r>
              <a:rPr lang="en-US" sz="5400" b="1" dirty="0">
                <a:solidFill>
                  <a:schemeClr val="accent3"/>
                </a:solidFill>
              </a:rPr>
              <a:t>particularly useful </a:t>
            </a:r>
            <a:r>
              <a:rPr lang="en-IN" sz="5400" dirty="0"/>
              <a:t>whenever the </a:t>
            </a:r>
            <a:r>
              <a:rPr lang="en-IN" sz="5400" b="1" dirty="0">
                <a:solidFill>
                  <a:srgbClr val="FFC000"/>
                </a:solidFill>
              </a:rPr>
              <a:t>content</a:t>
            </a:r>
            <a:r>
              <a:rPr lang="en-IN" sz="5400" dirty="0"/>
              <a:t> of 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/>
              <a:t>is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changed</a:t>
            </a:r>
            <a:r>
              <a:rPr lang="en-IN" sz="5400" dirty="0"/>
              <a:t>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 field </a:t>
            </a:r>
            <a:r>
              <a:rPr lang="en-IN" sz="5400" dirty="0"/>
              <a:t>where this is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most useful </a:t>
            </a:r>
            <a:r>
              <a:rPr lang="en-IN" sz="5400" dirty="0"/>
              <a:t>is for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drop down selection lists</a:t>
            </a:r>
            <a:r>
              <a:rPr lang="en-IN" sz="5400" dirty="0"/>
              <a:t> 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blur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dirty="0">
                <a:solidFill>
                  <a:schemeClr val="tx1"/>
                </a:solidFill>
              </a:rPr>
              <a:t>and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>
                <a:solidFill>
                  <a:schemeClr val="accent3"/>
                </a:solidFill>
              </a:rPr>
              <a:t> </a:t>
            </a:r>
            <a:r>
              <a:rPr lang="en-IN" sz="5400" dirty="0"/>
              <a:t>event are </a:t>
            </a:r>
            <a:r>
              <a:rPr lang="en-IN" sz="5400" b="1" dirty="0">
                <a:solidFill>
                  <a:schemeClr val="accent3"/>
                </a:solidFill>
              </a:rPr>
              <a:t>particularly useful </a:t>
            </a:r>
            <a:r>
              <a:rPr lang="en-IN" sz="5400" dirty="0"/>
              <a:t>to allow a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field</a:t>
            </a:r>
            <a:r>
              <a:rPr lang="en-IN" sz="5400" dirty="0"/>
              <a:t> to be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validated</a:t>
            </a:r>
            <a:r>
              <a:rPr lang="en-IN" sz="5400" dirty="0"/>
              <a:t> immediately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after</a:t>
            </a:r>
            <a:r>
              <a:rPr lang="en-IN" sz="5400" dirty="0"/>
              <a:t> it has been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entered</a:t>
            </a:r>
            <a:r>
              <a:rPr lang="en-IN" sz="5400" dirty="0"/>
              <a:t> or to do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something </a:t>
            </a:r>
            <a:r>
              <a:rPr lang="en-IN" sz="5400" dirty="0"/>
              <a:t>when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input field </a:t>
            </a:r>
            <a:r>
              <a:rPr lang="en-IN" sz="5400" dirty="0"/>
              <a:t>receives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focus</a:t>
            </a:r>
            <a:r>
              <a:rPr lang="en-IN" sz="5400" dirty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83"/>
          <p:cNvSpPr/>
          <p:nvPr/>
        </p:nvSpPr>
        <p:spPr>
          <a:xfrm>
            <a:off x="5530986" y="1437023"/>
            <a:ext cx="13649092" cy="812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anchor="ctr">
            <a:spAutoFit/>
          </a:bodyPr>
          <a:lstStyle>
            <a:lvl1pPr>
              <a:lnSpc>
                <a:spcPct val="80000"/>
              </a:lnSpc>
              <a:defRPr sz="2700" spc="891"/>
            </a:lvl1pPr>
          </a:lstStyle>
          <a:p>
            <a:pPr lvl="0">
              <a:defRPr sz="1800" spc="0">
                <a:solidFill>
                  <a:srgbClr val="000000"/>
                </a:solidFill>
              </a:defRPr>
            </a:pP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Recap</a:t>
            </a:r>
            <a:endParaRPr sz="6600" spc="891">
              <a:solidFill>
                <a:schemeClr val="accent3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338127" y="3962012"/>
            <a:ext cx="21700273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Forms</a:t>
            </a:r>
            <a:r>
              <a:rPr lang="en-IN" sz="5400" dirty="0"/>
              <a:t> allow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users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interact</a:t>
            </a:r>
            <a:r>
              <a:rPr lang="en-IN" sz="5400" dirty="0"/>
              <a:t> with a </a:t>
            </a:r>
            <a:r>
              <a:rPr lang="en-IN" sz="5400" b="1" dirty="0">
                <a:solidFill>
                  <a:schemeClr val="accent3"/>
                </a:solidFill>
              </a:rPr>
              <a:t>Web page </a:t>
            </a:r>
            <a:r>
              <a:rPr lang="en-IN" sz="5400" dirty="0"/>
              <a:t>by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being able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rgbClr val="FFC000"/>
                </a:solidFill>
              </a:rPr>
              <a:t>provide information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4"/>
                </a:solidFill>
              </a:rPr>
              <a:t>system</a:t>
            </a:r>
            <a:r>
              <a:rPr lang="en-IN" sz="5400" dirty="0"/>
              <a:t> in a way that </a:t>
            </a:r>
            <a:r>
              <a:rPr lang="en-IN" sz="5400" b="1" dirty="0">
                <a:solidFill>
                  <a:srgbClr val="00B050"/>
                </a:solidFill>
              </a:rPr>
              <a:t>goes beyond simply pointing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rgbClr val="FFFF00"/>
                </a:solidFill>
              </a:rPr>
              <a:t>clicking</a:t>
            </a:r>
            <a:r>
              <a:rPr lang="en-IN" sz="5400" dirty="0"/>
              <a:t> things with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mouse</a:t>
            </a:r>
            <a:r>
              <a:rPr lang="en-IN" sz="5400" dirty="0"/>
              <a:t>.</a:t>
            </a:r>
          </a:p>
          <a:p>
            <a:pPr lvl="0" algn="l"/>
            <a:endParaRPr lang="en-IN" sz="5400" dirty="0"/>
          </a:p>
          <a:p>
            <a:pPr algn="l" fontAlgn="base"/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They allow </a:t>
            </a:r>
            <a:r>
              <a:rPr lang="en-IN" sz="5400" dirty="0"/>
              <a:t>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provide feedback </a:t>
            </a:r>
            <a:r>
              <a:rPr lang="en-IN" sz="5400" dirty="0"/>
              <a:t>to the </a:t>
            </a:r>
            <a:r>
              <a:rPr lang="en-IN" sz="5400" b="1" dirty="0">
                <a:solidFill>
                  <a:schemeClr val="accent3"/>
                </a:solidFill>
              </a:rPr>
              <a:t>Web page</a:t>
            </a:r>
            <a:r>
              <a:rPr lang="en-IN" sz="5400" dirty="0"/>
              <a:t>.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provides us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many ways </a:t>
            </a:r>
            <a:r>
              <a:rPr lang="en-IN" sz="5400" dirty="0"/>
              <a:t>to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process</a:t>
            </a:r>
            <a:r>
              <a:rPr lang="en-IN" sz="5400" dirty="0"/>
              <a:t> and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respond</a:t>
            </a:r>
            <a:r>
              <a:rPr lang="en-IN" sz="5400" dirty="0"/>
              <a:t> to </a:t>
            </a:r>
            <a:r>
              <a:rPr lang="en-IN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user feedback</a:t>
            </a:r>
            <a:r>
              <a:rPr lang="en-IN" sz="5400" dirty="0"/>
              <a:t> by </a:t>
            </a:r>
            <a:r>
              <a:rPr lang="en-IN" sz="5400" b="1" dirty="0">
                <a:solidFill>
                  <a:schemeClr val="accent3"/>
                </a:solidFill>
              </a:rPr>
              <a:t>evaluating</a:t>
            </a:r>
            <a:r>
              <a:rPr lang="en-IN" sz="5400" dirty="0"/>
              <a:t> the </a:t>
            </a:r>
            <a:r>
              <a:rPr lang="en-IN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information provided </a:t>
            </a:r>
            <a:r>
              <a:rPr lang="en-IN" sz="5400" dirty="0"/>
              <a:t>in the 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by the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user</a:t>
            </a:r>
            <a:r>
              <a:rPr lang="en-IN" sz="5400" dirty="0"/>
              <a:t>.</a:t>
            </a:r>
            <a:endParaRPr lang="en-IN" sz="5400" dirty="0">
              <a:solidFill>
                <a:schemeClr val="bg1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036098" y="2384953"/>
            <a:ext cx="4438185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59417" y="824548"/>
            <a:ext cx="96471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Object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681719" y="2184004"/>
            <a:ext cx="9624891" cy="1588"/>
          </a:xfrm>
          <a:prstGeom prst="line">
            <a:avLst/>
          </a:prstGeom>
          <a:noFill/>
          <a:ln w="104775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892126" y="3874085"/>
            <a:ext cx="217621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IN" sz="5400" dirty="0"/>
              <a:t>To </a:t>
            </a:r>
            <a:r>
              <a:rPr lang="en-IN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work</a:t>
            </a:r>
            <a:r>
              <a:rPr lang="en-IN" sz="5400" dirty="0"/>
              <a:t> with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we need to access it in our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code. </a:t>
            </a:r>
          </a:p>
          <a:p>
            <a:pPr algn="l" fontAlgn="base"/>
            <a:endParaRPr lang="en-IN" sz="5400" dirty="0"/>
          </a:p>
          <a:p>
            <a:pPr algn="l" fontAlgn="base"/>
            <a:r>
              <a:rPr lang="en-IN" sz="5400" dirty="0"/>
              <a:t>Apart from using </a:t>
            </a:r>
            <a:r>
              <a:rPr lang="en-IN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getElementById</a:t>
            </a:r>
            <a:r>
              <a:rPr lang="en-IN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IN" sz="5400" dirty="0"/>
              <a:t> , </a:t>
            </a:r>
            <a:r>
              <a:rPr lang="en-IN" sz="5400" b="1" dirty="0">
                <a:solidFill>
                  <a:srgbClr val="FFC000"/>
                </a:solidFill>
              </a:rPr>
              <a:t>JavaScript</a:t>
            </a:r>
            <a:r>
              <a:rPr lang="en-IN" sz="5400" dirty="0"/>
              <a:t> allows us to </a:t>
            </a:r>
            <a:r>
              <a:rPr lang="en-IN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access </a:t>
            </a:r>
            <a:r>
              <a:rPr lang="en-IN" sz="5400" dirty="0"/>
              <a:t>a </a:t>
            </a:r>
            <a:r>
              <a:rPr lang="en-IN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IN" sz="5400" dirty="0"/>
              <a:t> </a:t>
            </a:r>
            <a:r>
              <a:rPr lang="en-IN" sz="5400"/>
              <a:t>object in </a:t>
            </a:r>
            <a:r>
              <a:rPr lang="en-IN" sz="5400" b="1">
                <a:solidFill>
                  <a:srgbClr val="FFFF00"/>
                </a:solidFill>
              </a:rPr>
              <a:t>2 </a:t>
            </a:r>
            <a:r>
              <a:rPr lang="en-IN" sz="5400" b="1" dirty="0">
                <a:solidFill>
                  <a:srgbClr val="FFFF00"/>
                </a:solidFill>
              </a:rPr>
              <a:t>more ways</a:t>
            </a:r>
            <a:r>
              <a:rPr lang="en-IN" sz="5400" dirty="0"/>
              <a:t>: </a:t>
            </a:r>
          </a:p>
          <a:p>
            <a:pPr algn="l" fontAlgn="base"/>
            <a:endParaRPr lang="en-US" sz="5400" dirty="0"/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()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/>
              <a:t>method</a:t>
            </a:r>
          </a:p>
          <a:p>
            <a:pPr marL="914400" indent="-914400" algn="l" fontAlgn="base">
              <a:buAutoNum type="arabicPeriod"/>
            </a:pPr>
            <a:r>
              <a:rPr lang="en-US" sz="5400" dirty="0"/>
              <a:t>Using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/>
              <a:t> property </a:t>
            </a:r>
            <a:endParaRPr lang="en-IN" sz="5400" dirty="0"/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060744" y="822960"/>
            <a:ext cx="9222397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US" sz="66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)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426712" y="2182416"/>
            <a:ext cx="9188605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172067"/>
            <a:ext cx="21566459" cy="92332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Just like other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HTML elements </a:t>
            </a:r>
            <a:r>
              <a:rPr lang="en-US" sz="5400" dirty="0">
                <a:solidFill>
                  <a:schemeClr val="tx1"/>
                </a:solidFill>
              </a:rPr>
              <a:t>we can also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 by using the method </a:t>
            </a:r>
            <a:r>
              <a:rPr lang="en-US" sz="5400" b="1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querySelector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 ).</a:t>
            </a:r>
            <a:endParaRPr lang="en-US" sz="5400" dirty="0">
              <a:solidFill>
                <a:schemeClr val="tx1"/>
              </a:solidFill>
            </a:endParaRPr>
          </a:p>
          <a:p>
            <a:pPr marL="514350" indent="-514350" algn="l" fontAlgn="base">
              <a:buAutoNum type="arabicPeriod"/>
            </a:pPr>
            <a:endParaRPr lang="en-US" sz="5400" dirty="0">
              <a:solidFill>
                <a:srgbClr val="7030A0"/>
              </a:solidFill>
            </a:endParaRPr>
          </a:p>
          <a:p>
            <a:pPr marL="0" lv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lv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lv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&lt;form. . . . .&gt;</a:t>
            </a:r>
          </a:p>
          <a:p>
            <a:pPr marL="0" lv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. . . . .</a:t>
            </a:r>
          </a:p>
          <a:p>
            <a:pPr marL="0" lv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&lt;/form&gt;</a:t>
            </a:r>
          </a:p>
          <a:p>
            <a:pPr marL="0" lvl="0" indent="0" algn="l" fontAlgn="base">
              <a:buNone/>
            </a:pPr>
            <a:endParaRPr lang="en-US" sz="5400" dirty="0">
              <a:solidFill>
                <a:schemeClr val="accent3"/>
              </a:solidFill>
            </a:endParaRPr>
          </a:p>
          <a:p>
            <a:pPr marL="0" lv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Now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we can access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as:</a:t>
            </a:r>
          </a:p>
          <a:p>
            <a:pPr marL="0" lv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document.querySelector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(“form”);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525496" y="822960"/>
            <a:ext cx="1100974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“name” property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6846849" y="2184004"/>
            <a:ext cx="10392936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941195" y="3015953"/>
            <a:ext cx="21566459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We can also access a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by using its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property value with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algn="l" fontAlgn="base"/>
            <a:endParaRPr lang="en-US" sz="5400" dirty="0">
              <a:solidFill>
                <a:schemeClr val="accent3"/>
              </a:solidFill>
            </a:endParaRPr>
          </a:p>
          <a:p>
            <a:pPr marL="0" indent="0" algn="l" fontAlgn="base">
              <a:buNone/>
            </a:pP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marL="0" indent="0" algn="l" fontAlgn="base">
              <a:buNone/>
            </a:pPr>
            <a:endParaRPr lang="en-US" sz="5400" b="1" u="sng" dirty="0">
              <a:solidFill>
                <a:schemeClr val="tx1"/>
              </a:solidFill>
            </a:endParaRP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&lt;form name=“</a:t>
            </a:r>
            <a:r>
              <a:rPr lang="en-US" sz="5400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frmlogin</a:t>
            </a:r>
            <a:r>
              <a:rPr lang="en-US" sz="5400" b="1" i="1" dirty="0">
                <a:solidFill>
                  <a:schemeClr val="accent3"/>
                </a:solidFill>
              </a:rPr>
              <a:t>” . . . . .&gt;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. . . . .</a:t>
            </a:r>
          </a:p>
          <a:p>
            <a:pPr marL="0" indent="0" algn="l" fontAlgn="base">
              <a:buNone/>
            </a:pPr>
            <a:r>
              <a:rPr lang="en-US" sz="5400" b="1" i="1" dirty="0">
                <a:solidFill>
                  <a:schemeClr val="accent3"/>
                </a:solidFill>
              </a:rPr>
              <a:t>&lt;/form&gt;</a:t>
            </a:r>
          </a:p>
          <a:p>
            <a:pPr algn="l" fontAlgn="base"/>
            <a:endParaRPr lang="en-IN" sz="5400" dirty="0"/>
          </a:p>
          <a:p>
            <a:pPr marL="0" indent="0" algn="l" fontAlgn="base">
              <a:buNone/>
            </a:pPr>
            <a:r>
              <a:rPr lang="en-US" sz="5400" dirty="0">
                <a:solidFill>
                  <a:schemeClr val="tx1"/>
                </a:solidFill>
              </a:rPr>
              <a:t>Now in </a:t>
            </a:r>
            <a:r>
              <a:rPr lang="en-US" sz="5400" b="1" dirty="0">
                <a:solidFill>
                  <a:srgbClr val="FFC000"/>
                </a:solidFill>
              </a:rPr>
              <a:t>JavaScript</a:t>
            </a:r>
            <a:r>
              <a:rPr lang="en-US" sz="5400" dirty="0">
                <a:solidFill>
                  <a:schemeClr val="tx1"/>
                </a:solidFill>
              </a:rPr>
              <a:t> we can access this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as: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rgbClr val="0070C0"/>
              </a:solidFill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To access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elements we need to take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steps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 </a:t>
            </a:r>
            <a:r>
              <a:rPr lang="en-US" sz="5400" dirty="0">
                <a:solidFill>
                  <a:schemeClr val="tx1"/>
                </a:solidFill>
              </a:rPr>
              <a:t>placed inside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</a:p>
          <a:p>
            <a:pPr marL="914400" indent="-914400" algn="l" fontAlgn="base">
              <a:buAutoNum type="arabicPeriod"/>
            </a:pPr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Access</a:t>
            </a:r>
            <a:r>
              <a:rPr lang="en-US" sz="5400" dirty="0">
                <a:solidFill>
                  <a:schemeClr val="tx1"/>
                </a:solidFill>
              </a:rPr>
              <a:t> it’s 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content </a:t>
            </a:r>
            <a:r>
              <a:rPr lang="en-US" sz="5400" dirty="0">
                <a:solidFill>
                  <a:schemeClr val="tx1"/>
                </a:solidFill>
              </a:rPr>
              <a:t>using the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5400" dirty="0">
                <a:solidFill>
                  <a:schemeClr val="tx1"/>
                </a:solidFill>
              </a:rPr>
              <a:t> property of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For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step 1</a:t>
            </a:r>
            <a:r>
              <a:rPr lang="en-US" sz="5400" dirty="0">
                <a:solidFill>
                  <a:schemeClr val="tx1"/>
                </a:solidFill>
              </a:rPr>
              <a:t> we again have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 options </a:t>
            </a:r>
            <a:r>
              <a:rPr lang="en-US" sz="5400" dirty="0">
                <a:solidFill>
                  <a:schemeClr val="tx1"/>
                </a:solidFill>
              </a:rPr>
              <a:t>: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rgbClr val="7030A0"/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property of the particular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marL="914400" indent="-914400" algn="l" fontAlgn="base">
              <a:buAutoNum type="arabicPeriod"/>
            </a:pPr>
            <a:endParaRPr lang="en-US" sz="5400" b="1" dirty="0">
              <a:solidFill>
                <a:schemeClr val="accent3"/>
              </a:solidFill>
            </a:endParaRPr>
          </a:p>
          <a:p>
            <a:pPr marL="914400" indent="-914400" algn="l" fontAlgn="base">
              <a:buAutoNum type="arabicPeriod"/>
            </a:pPr>
            <a:r>
              <a:rPr lang="en-US" sz="5400" b="1" dirty="0">
                <a:solidFill>
                  <a:schemeClr val="accent3"/>
                </a:solidFill>
              </a:rPr>
              <a:t>Use</a:t>
            </a:r>
            <a:r>
              <a:rPr lang="en-US" sz="5400" dirty="0">
                <a:solidFill>
                  <a:schemeClr val="tx1"/>
                </a:solidFill>
              </a:rPr>
              <a:t> the </a:t>
            </a:r>
            <a:r>
              <a:rPr lang="en-US" sz="5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</a:t>
            </a:r>
            <a:r>
              <a:rPr lang="en-US" sz="5400" dirty="0">
                <a:solidFill>
                  <a:schemeClr val="tx1"/>
                </a:solidFill>
              </a:rPr>
              <a:t> attribute of the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input control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529086" y="822960"/>
            <a:ext cx="884569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Accessing Form Data</a:t>
            </a:r>
            <a:endParaRPr lang="en-IN" sz="6600" dirty="0">
              <a:solidFill>
                <a:schemeClr val="accent3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828127" y="2182416"/>
            <a:ext cx="8546649" cy="1588"/>
          </a:xfrm>
          <a:prstGeom prst="line">
            <a:avLst/>
          </a:prstGeom>
          <a:noFill/>
          <a:ln w="101600" cap="flat">
            <a:solidFill>
              <a:schemeClr val="bg1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Rectangle 5"/>
          <p:cNvSpPr/>
          <p:nvPr/>
        </p:nvSpPr>
        <p:spPr>
          <a:xfrm>
            <a:off x="758315" y="3640409"/>
            <a:ext cx="21566459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The </a:t>
            </a:r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elements</a:t>
            </a:r>
            <a:r>
              <a:rPr lang="en-US" sz="5400" dirty="0">
                <a:solidFill>
                  <a:schemeClr val="tx1"/>
                </a:solidFill>
              </a:rPr>
              <a:t> property </a:t>
            </a:r>
            <a:r>
              <a:rPr lang="en-US" sz="5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5400" dirty="0">
                <a:solidFill>
                  <a:schemeClr val="tx1"/>
                </a:solidFill>
              </a:rPr>
              <a:t>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containing all the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elements</a:t>
            </a:r>
            <a:r>
              <a:rPr lang="en-US" sz="5400" dirty="0">
                <a:solidFill>
                  <a:schemeClr val="tx1"/>
                </a:solidFill>
              </a:rPr>
              <a:t> of the </a:t>
            </a:r>
            <a:r>
              <a:rPr lang="en-US" sz="5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Form</a:t>
            </a:r>
            <a:r>
              <a:rPr lang="en-US" sz="5400" dirty="0">
                <a:solidFill>
                  <a:schemeClr val="tx1"/>
                </a:solidFill>
              </a:rPr>
              <a:t> object.</a:t>
            </a:r>
          </a:p>
          <a:p>
            <a:pPr marL="0" indent="0" algn="l" fontAlgn="base">
              <a:buNone/>
            </a:pPr>
            <a:endParaRPr lang="en-US" sz="54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algn="l" fontAlgn="base"/>
            <a:r>
              <a:rPr lang="en-US" sz="5400" b="1" u="sn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Example:</a:t>
            </a:r>
          </a:p>
          <a:p>
            <a:pPr algn="l" fontAlgn="base"/>
            <a:endParaRPr lang="en-US" sz="5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l" fontAlgn="base"/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document.frmlogin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  <a:endParaRPr lang="en-IN" sz="5400" b="1" dirty="0">
              <a:solidFill>
                <a:schemeClr val="accent4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 algn="l" fontAlgn="base">
              <a:buNone/>
            </a:pP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 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allelem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=</a:t>
            </a:r>
            <a:r>
              <a:rPr lang="en-US" sz="54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myform.elements</a:t>
            </a:r>
            <a:r>
              <a:rPr lang="en-US" sz="5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algn="l" fontAlgn="base"/>
            <a:endParaRPr lang="en-US" sz="5400" dirty="0">
              <a:solidFill>
                <a:schemeClr val="tx1"/>
              </a:solidFill>
            </a:endParaRPr>
          </a:p>
          <a:p>
            <a:pPr algn="l" fontAlgn="base"/>
            <a:r>
              <a:rPr lang="en-US" sz="5400" dirty="0">
                <a:solidFill>
                  <a:schemeClr val="tx1"/>
                </a:solidFill>
              </a:rPr>
              <a:t>In the above code </a:t>
            </a:r>
            <a:r>
              <a:rPr lang="en-US" sz="5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allelem</a:t>
            </a:r>
            <a:r>
              <a:rPr lang="en-US" sz="5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5400" dirty="0">
                <a:solidFill>
                  <a:schemeClr val="tx1"/>
                </a:solidFill>
              </a:rPr>
              <a:t>is an </a:t>
            </a:r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array</a:t>
            </a:r>
            <a:r>
              <a:rPr lang="en-US" sz="5400" dirty="0">
                <a:solidFill>
                  <a:schemeClr val="tx1"/>
                </a:solidFill>
              </a:rPr>
              <a:t> of </a:t>
            </a:r>
            <a:r>
              <a:rPr lang="en-US" sz="5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child elements </a:t>
            </a:r>
            <a:r>
              <a:rPr lang="en-US" sz="5400" dirty="0">
                <a:solidFill>
                  <a:schemeClr val="tx1"/>
                </a:solidFill>
              </a:rPr>
              <a:t>of </a:t>
            </a:r>
            <a:r>
              <a:rPr lang="en-US" sz="5400" b="1" dirty="0" err="1">
                <a:solidFill>
                  <a:srgbClr val="00B0F0"/>
                </a:solidFill>
              </a:rPr>
              <a:t>myform</a:t>
            </a:r>
            <a:endParaRPr lang="en-US" sz="54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FFFFFF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ignPainter-HouseScript"/>
        <a:ea typeface="SignPainter-HouseScript"/>
        <a:cs typeface="SignPainter-HouseScript"/>
      </a:majorFont>
      <a:minorFont>
        <a:latin typeface="Lato Light"/>
        <a:ea typeface="Lato Light"/>
        <a:cs typeface="Lat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5D328"/>
        </a:solidFill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Light"/>
            <a:ea typeface="Helvetica Light"/>
            <a:cs typeface="Helvetica Light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Lato Bold"/>
            <a:ea typeface="Lato Bold"/>
            <a:cs typeface="Lato Bold"/>
            <a:sym typeface="Lato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1936</TotalTime>
  <Words>1062</Words>
  <Application>Microsoft Office PowerPoint</Application>
  <PresentationFormat>Custom</PresentationFormat>
  <Paragraphs>142</Paragraphs>
  <Slides>22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Aharoni</vt:lpstr>
      <vt:lpstr>Consolas</vt:lpstr>
      <vt:lpstr>Helvetica Light</vt:lpstr>
      <vt:lpstr>Helvetica Neue</vt:lpstr>
      <vt:lpstr>Lato Bold</vt:lpstr>
      <vt:lpstr>Lato Light</vt:lpstr>
      <vt:lpstr>Lato Regular</vt:lpstr>
      <vt:lpstr>SignPainter-HouseScript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Comp08</dc:creator>
  <cp:lastModifiedBy>Sharma Computer Academy</cp:lastModifiedBy>
  <cp:revision>378</cp:revision>
  <dcterms:modified xsi:type="dcterms:W3CDTF">2023-01-16T12:01:06Z</dcterms:modified>
</cp:coreProperties>
</file>