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7" r:id="rId2"/>
    <p:sldId id="38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3" r:id="rId15"/>
    <p:sldId id="402" r:id="rId16"/>
    <p:sldId id="404" r:id="rId17"/>
    <p:sldId id="405" r:id="rId18"/>
    <p:sldId id="41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615F5D9-81FF-46E7-B5FB-88942D694295}"/>
    <pc:docChg chg="modSld">
      <pc:chgData name="Sharma Computer Academy" userId="08476b32c11f4418" providerId="LiveId" clId="{4615F5D9-81FF-46E7-B5FB-88942D694295}" dt="2021-06-23T07:21:02.348" v="74" actId="20577"/>
      <pc:docMkLst>
        <pc:docMk/>
      </pc:docMkLst>
      <pc:sldChg chg="modSp mod">
        <pc:chgData name="Sharma Computer Academy" userId="08476b32c11f4418" providerId="LiveId" clId="{4615F5D9-81FF-46E7-B5FB-88942D694295}" dt="2021-06-21T06:22:35.668" v="71" actId="20577"/>
        <pc:sldMkLst>
          <pc:docMk/>
          <pc:sldMk cId="0" sldId="392"/>
        </pc:sldMkLst>
        <pc:spChg chg="mod">
          <ac:chgData name="Sharma Computer Academy" userId="08476b32c11f4418" providerId="LiveId" clId="{4615F5D9-81FF-46E7-B5FB-88942D694295}" dt="2021-06-21T06:21:49.404" v="26" actId="1076"/>
          <ac:spMkLst>
            <pc:docMk/>
            <pc:sldMk cId="0" sldId="392"/>
            <ac:spMk id="17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26.773" v="7" actId="20577"/>
          <ac:spMkLst>
            <pc:docMk/>
            <pc:sldMk cId="0" sldId="392"/>
            <ac:spMk id="18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30.950" v="14" actId="20577"/>
          <ac:spMkLst>
            <pc:docMk/>
            <pc:sldMk cId="0" sldId="392"/>
            <ac:spMk id="19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1:42.558" v="25" actId="20577"/>
          <ac:spMkLst>
            <pc:docMk/>
            <pc:sldMk cId="0" sldId="392"/>
            <ac:spMk id="20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11.972" v="39" actId="20577"/>
          <ac:spMkLst>
            <pc:docMk/>
            <pc:sldMk cId="0" sldId="392"/>
            <ac:spMk id="21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20.873" v="57" actId="20577"/>
          <ac:spMkLst>
            <pc:docMk/>
            <pc:sldMk cId="0" sldId="392"/>
            <ac:spMk id="22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24.072" v="64" actId="20577"/>
          <ac:spMkLst>
            <pc:docMk/>
            <pc:sldMk cId="0" sldId="392"/>
            <ac:spMk id="23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15.723" v="48" actId="20577"/>
          <ac:spMkLst>
            <pc:docMk/>
            <pc:sldMk cId="0" sldId="392"/>
            <ac:spMk id="24" creationId="{00000000-0000-0000-0000-000000000000}"/>
          </ac:spMkLst>
        </pc:spChg>
        <pc:spChg chg="mod">
          <ac:chgData name="Sharma Computer Academy" userId="08476b32c11f4418" providerId="LiveId" clId="{4615F5D9-81FF-46E7-B5FB-88942D694295}" dt="2021-06-21T06:22:35.668" v="71" actId="20577"/>
          <ac:spMkLst>
            <pc:docMk/>
            <pc:sldMk cId="0" sldId="392"/>
            <ac:spMk id="25" creationId="{00000000-0000-0000-0000-000000000000}"/>
          </ac:spMkLst>
        </pc:spChg>
      </pc:sldChg>
      <pc:sldChg chg="modSp">
        <pc:chgData name="Sharma Computer Academy" userId="08476b32c11f4418" providerId="LiveId" clId="{4615F5D9-81FF-46E7-B5FB-88942D694295}" dt="2021-06-22T16:38:10.149" v="73" actId="20577"/>
        <pc:sldMkLst>
          <pc:docMk/>
          <pc:sldMk cId="0" sldId="399"/>
        </pc:sldMkLst>
        <pc:spChg chg="mod">
          <ac:chgData name="Sharma Computer Academy" userId="08476b32c11f4418" providerId="LiveId" clId="{4615F5D9-81FF-46E7-B5FB-88942D694295}" dt="2021-06-22T16:38:10.149" v="73" actId="20577"/>
          <ac:spMkLst>
            <pc:docMk/>
            <pc:sldMk cId="0" sldId="399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4615F5D9-81FF-46E7-B5FB-88942D694295}" dt="2021-06-23T07:21:02.348" v="74" actId="20577"/>
        <pc:sldMkLst>
          <pc:docMk/>
          <pc:sldMk cId="0" sldId="414"/>
        </pc:sldMkLst>
        <pc:spChg chg="mod">
          <ac:chgData name="Sharma Computer Academy" userId="08476b32c11f4418" providerId="LiveId" clId="{4615F5D9-81FF-46E7-B5FB-88942D694295}" dt="2021-06-23T07:21:02.348" v="74" actId="20577"/>
          <ac:spMkLst>
            <pc:docMk/>
            <pc:sldMk cId="0" sldId="414"/>
            <ac:spMk id="6" creationId="{00000000-0000-0000-0000-000000000000}"/>
          </ac:spMkLst>
        </pc:spChg>
      </pc:sldChg>
    </pc:docChg>
  </pc:docChgLst>
  <pc:docChgLst>
    <pc:chgData name="Sharma Computer Academy" userId="08476b32c11f4418" providerId="LiveId" clId="{D7877CAD-9F5C-437E-B602-2A513A21129C}"/>
    <pc:docChg chg="modSld">
      <pc:chgData name="Sharma Computer Academy" userId="08476b32c11f4418" providerId="LiveId" clId="{D7877CAD-9F5C-437E-B602-2A513A21129C}" dt="2022-01-28T11:15:33.951" v="115" actId="6549"/>
      <pc:docMkLst>
        <pc:docMk/>
      </pc:docMkLst>
      <pc:sldChg chg="modSp mod">
        <pc:chgData name="Sharma Computer Academy" userId="08476b32c11f4418" providerId="LiveId" clId="{D7877CAD-9F5C-437E-B602-2A513A21129C}" dt="2022-01-28T11:12:15.368" v="2" actId="20577"/>
        <pc:sldMkLst>
          <pc:docMk/>
          <pc:sldMk cId="0" sldId="390"/>
        </pc:sldMkLst>
        <pc:spChg chg="mod">
          <ac:chgData name="Sharma Computer Academy" userId="08476b32c11f4418" providerId="LiveId" clId="{D7877CAD-9F5C-437E-B602-2A513A21129C}" dt="2022-01-28T11:12:12.942" v="1" actId="14100"/>
          <ac:spMkLst>
            <pc:docMk/>
            <pc:sldMk cId="0" sldId="390"/>
            <ac:spMk id="680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15.368" v="2" actId="20577"/>
          <ac:spMkLst>
            <pc:docMk/>
            <pc:sldMk cId="0" sldId="390"/>
            <ac:spMk id="695" creationId="{00000000-0000-0000-0000-000000000000}"/>
          </ac:spMkLst>
        </pc:spChg>
      </pc:sldChg>
      <pc:sldChg chg="modSp">
        <pc:chgData name="Sharma Computer Academy" userId="08476b32c11f4418" providerId="LiveId" clId="{D7877CAD-9F5C-437E-B602-2A513A21129C}" dt="2022-01-28T11:13:03.108" v="19" actId="20577"/>
        <pc:sldMkLst>
          <pc:docMk/>
          <pc:sldMk cId="0" sldId="391"/>
        </pc:sldMkLst>
        <pc:spChg chg="mod">
          <ac:chgData name="Sharma Computer Academy" userId="08476b32c11f4418" providerId="LiveId" clId="{D7877CAD-9F5C-437E-B602-2A513A21129C}" dt="2022-01-28T11:13:00.839" v="17" actId="20577"/>
          <ac:spMkLst>
            <pc:docMk/>
            <pc:sldMk cId="0" sldId="391"/>
            <ac:spMk id="18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59.218" v="16" actId="20577"/>
          <ac:spMkLst>
            <pc:docMk/>
            <pc:sldMk cId="0" sldId="391"/>
            <ac:spMk id="19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57.706" v="15" actId="20577"/>
          <ac:spMkLst>
            <pc:docMk/>
            <pc:sldMk cId="0" sldId="391"/>
            <ac:spMk id="20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2:55.930" v="14" actId="20577"/>
          <ac:spMkLst>
            <pc:docMk/>
            <pc:sldMk cId="0" sldId="391"/>
            <ac:spMk id="22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3:03.108" v="19" actId="20577"/>
          <ac:spMkLst>
            <pc:docMk/>
            <pc:sldMk cId="0" sldId="391"/>
            <ac:spMk id="23" creationId="{00000000-0000-0000-0000-000000000000}"/>
          </ac:spMkLst>
        </pc:spChg>
      </pc:sldChg>
      <pc:sldChg chg="modSp">
        <pc:chgData name="Sharma Computer Academy" userId="08476b32c11f4418" providerId="LiveId" clId="{D7877CAD-9F5C-437E-B602-2A513A21129C}" dt="2022-01-28T11:15:33.951" v="115" actId="6549"/>
        <pc:sldMkLst>
          <pc:docMk/>
          <pc:sldMk cId="0" sldId="392"/>
        </pc:sldMkLst>
        <pc:spChg chg="mod">
          <ac:chgData name="Sharma Computer Academy" userId="08476b32c11f4418" providerId="LiveId" clId="{D7877CAD-9F5C-437E-B602-2A513A21129C}" dt="2022-01-28T11:14:21.424" v="63" actId="6549"/>
          <ac:spMkLst>
            <pc:docMk/>
            <pc:sldMk cId="0" sldId="392"/>
            <ac:spMk id="18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02.058" v="84" actId="20577"/>
          <ac:spMkLst>
            <pc:docMk/>
            <pc:sldMk cId="0" sldId="392"/>
            <ac:spMk id="19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4:32.690" v="74" actId="6549"/>
          <ac:spMkLst>
            <pc:docMk/>
            <pc:sldMk cId="0" sldId="392"/>
            <ac:spMk id="20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4:57.093" v="83" actId="20577"/>
          <ac:spMkLst>
            <pc:docMk/>
            <pc:sldMk cId="0" sldId="392"/>
            <ac:spMk id="21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21.655" v="106" actId="6549"/>
          <ac:spMkLst>
            <pc:docMk/>
            <pc:sldMk cId="0" sldId="392"/>
            <ac:spMk id="22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27.938" v="112" actId="6549"/>
          <ac:spMkLst>
            <pc:docMk/>
            <pc:sldMk cId="0" sldId="392"/>
            <ac:spMk id="23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12.189" v="95" actId="6549"/>
          <ac:spMkLst>
            <pc:docMk/>
            <pc:sldMk cId="0" sldId="392"/>
            <ac:spMk id="24" creationId="{00000000-0000-0000-0000-000000000000}"/>
          </ac:spMkLst>
        </pc:spChg>
        <pc:spChg chg="mod">
          <ac:chgData name="Sharma Computer Academy" userId="08476b32c11f4418" providerId="LiveId" clId="{D7877CAD-9F5C-437E-B602-2A513A21129C}" dt="2022-01-28T11:15:33.951" v="115" actId="6549"/>
          <ac:spMkLst>
            <pc:docMk/>
            <pc:sldMk cId="0" sldId="392"/>
            <ac:spMk id="25" creationId="{00000000-0000-0000-0000-000000000000}"/>
          </ac:spMkLst>
        </pc:spChg>
      </pc:sldChg>
    </pc:docChg>
  </pc:docChgLst>
  <pc:docChgLst>
    <pc:chgData name="Sharma Computer Academy" userId="08476b32c11f4418" providerId="LiveId" clId="{6651CE90-9840-4D00-9B67-52D853BD59B5}"/>
    <pc:docChg chg="modSld">
      <pc:chgData name="Sharma Computer Academy" userId="08476b32c11f4418" providerId="LiveId" clId="{6651CE90-9840-4D00-9B67-52D853BD59B5}" dt="2021-01-19T15:37:35.136" v="0" actId="20577"/>
      <pc:docMkLst>
        <pc:docMk/>
      </pc:docMkLst>
      <pc:sldChg chg="modSp">
        <pc:chgData name="Sharma Computer Academy" userId="08476b32c11f4418" providerId="LiveId" clId="{6651CE90-9840-4D00-9B67-52D853BD59B5}" dt="2021-01-19T15:37:35.136" v="0" actId="20577"/>
        <pc:sldMkLst>
          <pc:docMk/>
          <pc:sldMk cId="0" sldId="414"/>
        </pc:sldMkLst>
        <pc:spChg chg="mod">
          <ac:chgData name="Sharma Computer Academy" userId="08476b32c11f4418" providerId="LiveId" clId="{6651CE90-9840-4D00-9B67-52D853BD59B5}" dt="2021-01-19T15:37:35.136" v="0" actId="20577"/>
          <ac:spMkLst>
            <pc:docMk/>
            <pc:sldMk cId="0" sldId="414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Conversion &amp;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169348" y="3739258"/>
            <a:ext cx="19960614" cy="541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Like other languages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, also allows programmers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convert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</a:t>
            </a:r>
            <a:r>
              <a:rPr lang="en-IN" sz="4400" dirty="0"/>
              <a:t>/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value</a:t>
            </a:r>
            <a:r>
              <a:rPr lang="en-IN" sz="4400" dirty="0"/>
              <a:t> from </a:t>
            </a:r>
            <a:r>
              <a:rPr lang="en-IN" sz="4400" b="1" dirty="0">
                <a:solidFill>
                  <a:srgbClr val="FFFF00"/>
                </a:solidFill>
              </a:rPr>
              <a:t>one type </a:t>
            </a:r>
            <a:r>
              <a:rPr lang="en-IN" sz="4400" dirty="0"/>
              <a:t>to </a:t>
            </a:r>
            <a:r>
              <a:rPr lang="en-IN" sz="4400" b="1" dirty="0">
                <a:solidFill>
                  <a:srgbClr val="FFFF00"/>
                </a:solidFill>
              </a:rPr>
              <a:t>another</a:t>
            </a:r>
            <a:r>
              <a:rPr lang="en-IN" sz="4400" dirty="0"/>
              <a:t>.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This is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Conversion</a:t>
            </a:r>
            <a:r>
              <a:rPr lang="en-IN" sz="4400" dirty="0"/>
              <a:t>.</a:t>
            </a:r>
          </a:p>
          <a:p>
            <a:pPr algn="l"/>
            <a:endParaRPr lang="en-IN" sz="4400" dirty="0"/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On the other hand if this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conversion</a:t>
            </a:r>
            <a:r>
              <a:rPr lang="en-IN" sz="4400" dirty="0"/>
              <a:t> is done by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itself , then we call it as 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 Coercion</a:t>
            </a:r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String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string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 ways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String( )</a:t>
            </a:r>
          </a:p>
          <a:p>
            <a:pPr algn="l"/>
            <a:r>
              <a:rPr lang="en-US" sz="4000" dirty="0"/>
              <a:t>    2. Using the method </a:t>
            </a:r>
            <a:r>
              <a:rPr lang="en-US" sz="4000" b="1" dirty="0" err="1">
                <a:solidFill>
                  <a:srgbClr val="FFFF00"/>
                </a:solidFill>
              </a:rPr>
              <a:t>toString</a:t>
            </a:r>
            <a:r>
              <a:rPr lang="en-US" sz="4000" b="1" dirty="0">
                <a:solidFill>
                  <a:srgbClr val="FFFF00"/>
                </a:solidFill>
              </a:rPr>
              <a:t>( ) </a:t>
            </a:r>
            <a:r>
              <a:rPr lang="en-US" sz="4000" dirty="0"/>
              <a:t>on the value to be converted</a:t>
            </a:r>
            <a:endParaRPr lang="en-IN" sz="4000" dirty="0"/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0228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String( )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>
                <a:solidFill>
                  <a:srgbClr val="FFFF00"/>
                </a:solidFill>
              </a:rPr>
              <a:t>String (</a:t>
            </a:r>
            <a:r>
              <a:rPr lang="en-IN" sz="4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sz="4400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54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sz="44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IN" sz="4400" b="1" dirty="0" err="1">
                <a:solidFill>
                  <a:srgbClr val="FFFF00"/>
                </a:solidFill>
              </a:rPr>
              <a:t>.toString</a:t>
            </a:r>
            <a:r>
              <a:rPr lang="en-IN" sz="4400" b="1" dirty="0">
                <a:solidFill>
                  <a:srgbClr val="FFFF00"/>
                </a:solidFill>
              </a:rPr>
              <a:t>( )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String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7010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String(10)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(10).</a:t>
            </a:r>
            <a:r>
              <a:rPr lang="en-IN" sz="3400" b="1" dirty="0" err="1">
                <a:solidFill>
                  <a:srgbClr val="FFFF00"/>
                </a:solidFill>
              </a:rPr>
              <a:t>toString</a:t>
            </a:r>
            <a:r>
              <a:rPr lang="en-IN" sz="3400" b="1" dirty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//"10"</a:t>
            </a:r>
            <a:endParaRPr lang="en-US" sz="3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String(true)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//"true"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true.toString()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//"true"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String(false)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//"false" 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false.toString() 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//"false”</a:t>
            </a:r>
            <a:endParaRPr kumimoji="0" lang="en-IN" sz="3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String(null)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//"null"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String(undefined)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//"undefined“</a:t>
            </a:r>
          </a:p>
          <a:p>
            <a:pPr algn="l"/>
            <a:endParaRPr lang="en-IN" sz="3400" b="1" dirty="0">
              <a:solidFill>
                <a:srgbClr val="FFFF00"/>
              </a:solidFill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 String(</a:t>
            </a:r>
            <a:r>
              <a:rPr lang="en-IN" sz="3400" b="1" dirty="0" err="1">
                <a:solidFill>
                  <a:srgbClr val="FFFF00"/>
                </a:solidFill>
              </a:rPr>
              <a:t>NaN</a:t>
            </a:r>
            <a:r>
              <a:rPr lang="en-IN" sz="3400" b="1" dirty="0">
                <a:solidFill>
                  <a:srgbClr val="FFFF00"/>
                </a:solidFill>
              </a:rPr>
              <a:t>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</a:p>
          <a:p>
            <a:pPr algn="l"/>
            <a:endParaRPr lang="en-US" sz="3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 err="1">
                <a:solidFill>
                  <a:srgbClr val="FFFF00"/>
                </a:solidFill>
              </a:rPr>
              <a:t>NaN.toString</a:t>
            </a:r>
            <a:r>
              <a:rPr lang="en-IN" sz="3400" b="1" dirty="0">
                <a:solidFill>
                  <a:srgbClr val="FFFF00"/>
                </a:solidFill>
              </a:rPr>
              <a:t>()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</a:t>
            </a:r>
            <a:r>
              <a:rPr lang="en-IN" sz="3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</a:t>
            </a:r>
            <a:endParaRPr lang="en-IN" sz="3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17889839" y="3845169"/>
            <a:ext cx="6066263" cy="4357675"/>
          </a:xfrm>
          <a:prstGeom prst="wedgeEllipseCallout">
            <a:avLst>
              <a:gd name="adj1" fmla="val -70692"/>
              <a:gd name="adj2" fmla="val 1608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the method </a:t>
            </a: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toString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doesn’t work with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undefined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types . Although it works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with </a:t>
            </a: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Number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number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 ways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Number( )</a:t>
            </a:r>
          </a:p>
          <a:p>
            <a:pPr algn="l"/>
            <a:r>
              <a:rPr lang="en-US" sz="4000" dirty="0"/>
              <a:t>    2. Using the function </a:t>
            </a:r>
            <a:r>
              <a:rPr lang="en-US" sz="4000" b="1" dirty="0" err="1">
                <a:solidFill>
                  <a:srgbClr val="FFFF00"/>
                </a:solidFill>
              </a:rPr>
              <a:t>parseInt</a:t>
            </a:r>
            <a:r>
              <a:rPr lang="en-US" sz="4000" b="1" dirty="0">
                <a:solidFill>
                  <a:srgbClr val="FFFF00"/>
                </a:solidFill>
              </a:rPr>
              <a:t>( ) </a:t>
            </a:r>
            <a:r>
              <a:rPr lang="en-US" sz="4000" dirty="0"/>
              <a:t>or </a:t>
            </a:r>
            <a:r>
              <a:rPr lang="en-US" sz="4000" b="1" dirty="0" err="1">
                <a:solidFill>
                  <a:srgbClr val="FFFF00"/>
                </a:solidFill>
              </a:rPr>
              <a:t>parseFloat</a:t>
            </a:r>
            <a:r>
              <a:rPr lang="en-US" sz="4000" b="1" dirty="0">
                <a:solidFill>
                  <a:srgbClr val="FFFF00"/>
                </a:solidFill>
              </a:rPr>
              <a:t>( )</a:t>
            </a:r>
          </a:p>
          <a:p>
            <a:pPr algn="l"/>
            <a:r>
              <a:rPr lang="en-US" sz="4000" b="1" dirty="0">
                <a:solidFill>
                  <a:srgbClr val="FFFF00"/>
                </a:solidFill>
              </a:rPr>
              <a:t>    </a:t>
            </a:r>
            <a:r>
              <a:rPr lang="en-US" sz="4000" dirty="0">
                <a:solidFill>
                  <a:schemeClr val="tx1"/>
                </a:solidFill>
              </a:rPr>
              <a:t>3. Using the method </a:t>
            </a:r>
            <a:r>
              <a:rPr lang="en-US" sz="4000" b="1" dirty="0" err="1">
                <a:solidFill>
                  <a:srgbClr val="FFFF00"/>
                </a:solidFill>
              </a:rPr>
              <a:t>Math.floor</a:t>
            </a:r>
            <a:r>
              <a:rPr lang="en-US" sz="4000" b="1" dirty="0">
                <a:solidFill>
                  <a:srgbClr val="FFFF00"/>
                </a:solidFill>
              </a:rPr>
              <a:t>( )</a:t>
            </a:r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792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 )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FFFF00"/>
                </a:solidFill>
              </a:rPr>
              <a:t>Number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parseInt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parseFloat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0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r>
              <a:rPr lang="en-IN" b="1" dirty="0" err="1">
                <a:solidFill>
                  <a:srgbClr val="FFFF00"/>
                </a:solidFill>
              </a:rPr>
              <a:t>Math.floor</a:t>
            </a:r>
            <a:r>
              <a:rPr lang="en-IN" b="1" dirty="0">
                <a:solidFill>
                  <a:srgbClr val="FFFF00"/>
                </a:solidFill>
              </a:rPr>
              <a:t>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  <a:endParaRPr lang="en-IN" sz="44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6576855" y="2649415"/>
            <a:ext cx="6066263" cy="5742610"/>
          </a:xfrm>
          <a:prstGeom prst="wedgeEllipseCallout">
            <a:avLst>
              <a:gd name="adj1" fmla="val -108956"/>
              <a:gd name="adj2" fmla="val -7848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(),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can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only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used to convert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String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 and not for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boolean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values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 Number(false)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Number(undefined)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34061" y="4821182"/>
            <a:ext cx="6066263" cy="2972740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strings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are trimmed before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being converted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to </a:t>
            </a:r>
          </a:p>
          <a:p>
            <a:pPr rtl="0" latinLnBrk="1" hangingPunct="0"/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number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450230" y="4243754"/>
            <a:ext cx="5245648" cy="3665207"/>
          </a:xfrm>
          <a:prstGeom prst="wedgeEllipseCallout">
            <a:avLst>
              <a:gd name="adj1" fmla="val -90516"/>
              <a:gd name="adj2" fmla="val -28971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the function </a:t>
            </a:r>
          </a:p>
          <a:p>
            <a:pPr rtl="0" latinLnBrk="1" hangingPunct="0"/>
            <a:r>
              <a:rPr lang="en-IN" sz="3200" b="1" dirty="0">
                <a:solidFill>
                  <a:srgbClr val="FFFF00"/>
                </a:solidFill>
              </a:rPr>
              <a:t>Number( ) </a:t>
            </a:r>
            <a:r>
              <a:rPr lang="en-IN" sz="3200" dirty="0"/>
              <a:t>will </a:t>
            </a:r>
          </a:p>
          <a:p>
            <a:pPr rtl="0" latinLnBrk="1" hangingPunct="0"/>
            <a:r>
              <a:rPr lang="en-IN" sz="3200" dirty="0"/>
              <a:t>generate a 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r>
              <a:rPr lang="en-IN" sz="3200" b="1" dirty="0">
                <a:solidFill>
                  <a:srgbClr val="FFFF00"/>
                </a:solidFill>
              </a:rPr>
              <a:t>.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parseInt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3665207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he functions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rtl="0" latinLnBrk="1" hangingPunct="0"/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parseInt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and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parseFloat</a:t>
            </a:r>
            <a:r>
              <a:rPr kumimoji="0" lang="en-US" sz="32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 </a:t>
            </a:r>
          </a:p>
          <a:p>
            <a:pPr rtl="0" latinLnBrk="1" hangingPunct="0"/>
            <a:r>
              <a:rPr kumimoji="0" lang="en-US" sz="3200" b="1" i="0" u="none" strike="noStrike" cap="none" spc="0" normalizeH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NaN</a:t>
            </a:r>
            <a:r>
              <a:rPr kumimoji="0" lang="en-US" sz="32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for empty strings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643507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</a:t>
            </a:r>
          </a:p>
          <a:p>
            <a:pPr rtl="0" latinLnBrk="1" hangingPunct="0"/>
            <a:r>
              <a:rPr lang="en-IN" sz="3200" dirty="0"/>
              <a:t>these functions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extract initial digits</a:t>
            </a:r>
            <a:r>
              <a:rPr lang="en-IN" sz="3200" dirty="0"/>
              <a:t> </a:t>
            </a:r>
          </a:p>
          <a:p>
            <a:pPr rtl="0" latinLnBrk="1" hangingPunct="0"/>
            <a:r>
              <a:rPr lang="en-IN" sz="3200" dirty="0"/>
              <a:t>and return it as a </a:t>
            </a:r>
          </a:p>
          <a:p>
            <a:pPr rtl="0" latinLnBrk="1" hangingPunct="0"/>
            <a:r>
              <a:rPr lang="en-IN" sz="3200" dirty="0"/>
              <a:t>number. If no initial </a:t>
            </a:r>
          </a:p>
          <a:p>
            <a:pPr rtl="0" latinLnBrk="1" hangingPunct="0"/>
            <a:r>
              <a:rPr lang="en-IN" sz="3200" dirty="0"/>
              <a:t>digits are present </a:t>
            </a:r>
            <a:r>
              <a:rPr lang="en-IN" sz="3200"/>
              <a:t>or    value </a:t>
            </a:r>
            <a:r>
              <a:rPr lang="en-IN" sz="3200" dirty="0"/>
              <a:t>is </a:t>
            </a:r>
            <a:r>
              <a:rPr lang="en-IN" sz="3200" dirty="0" err="1"/>
              <a:t>boolean</a:t>
            </a:r>
            <a:r>
              <a:rPr lang="en-IN" sz="3200" dirty="0"/>
              <a:t> they </a:t>
            </a:r>
          </a:p>
          <a:p>
            <a:pPr rtl="0" latinLnBrk="1" hangingPunct="0"/>
            <a:r>
              <a:rPr lang="en-IN" sz="3200" dirty="0"/>
              <a:t>return 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endParaRPr kumimoji="0" lang="en-IN" sz="32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 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//12.2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177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("A12")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parseFloat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("1")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//1 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("0")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dirty="0"/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 1 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("")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("12.2")</a:t>
            </a:r>
          </a:p>
          <a:p>
            <a:pPr algn="l"/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//12</a:t>
            </a: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9192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("1A2")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(true)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(false)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(null)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(undefined) 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4705815" y="4821182"/>
            <a:ext cx="6066263" cy="4357675"/>
          </a:xfrm>
          <a:prstGeom prst="wedgeEllipseCallout">
            <a:avLst>
              <a:gd name="adj1" fmla="val -71852"/>
              <a:gd name="adj2" fmla="val 4999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Remember , that </a:t>
            </a:r>
          </a:p>
          <a:p>
            <a:pPr rtl="0" latinLnBrk="1" hangingPunct="0"/>
            <a:r>
              <a:rPr lang="en-US" sz="3200" dirty="0">
                <a:latin typeface="Helvetica Light"/>
                <a:ea typeface="Helvetica Light"/>
                <a:cs typeface="Helvetica Light"/>
                <a:sym typeface="Helvetica Light"/>
              </a:rPr>
              <a:t>like </a:t>
            </a:r>
            <a:r>
              <a:rPr lang="en-US" sz="3200" b="1" dirty="0">
                <a:solidFill>
                  <a:srgbClr val="FFFF00"/>
                </a:solidFill>
                <a:latin typeface="Helvetica Light"/>
                <a:ea typeface="Helvetica Light"/>
                <a:cs typeface="Helvetica Light"/>
                <a:sym typeface="Helvetica Light"/>
              </a:rPr>
              <a:t>Number( )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rtl="0" latinLnBrk="1" hangingPunct="0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function, the method </a:t>
            </a:r>
          </a:p>
          <a:p>
            <a:pPr rtl="0" latinLnBrk="1" hangingPunct="0"/>
            <a:r>
              <a:rPr kumimoji="0" lang="en-US" sz="3200" b="1" i="0" u="none" strike="noStrike" cap="none" spc="0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Math.floor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()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also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returns 0 for </a:t>
            </a:r>
          </a:p>
          <a:p>
            <a:pPr rtl="0" latinLnBrk="1" hangingPunct="0"/>
            <a:r>
              <a:rPr kumimoji="0" lang="en-US" sz="3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empty string</a:t>
            </a:r>
            <a:endParaRPr kumimoji="0" lang="en-IN" sz="3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17379891" y="3681046"/>
            <a:ext cx="6066263" cy="3665207"/>
          </a:xfrm>
          <a:prstGeom prst="wedgeEllipseCallout">
            <a:avLst>
              <a:gd name="adj1" fmla="val -62189"/>
              <a:gd name="adj2" fmla="val 3545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3200" dirty="0"/>
              <a:t>If a string contains </a:t>
            </a:r>
          </a:p>
          <a:p>
            <a:pPr rtl="0" latinLnBrk="1" hangingPunct="0"/>
            <a:r>
              <a:rPr lang="en-IN" sz="3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invalid characters</a:t>
            </a:r>
            <a:r>
              <a:rPr lang="en-IN" sz="3200" dirty="0"/>
              <a:t>, </a:t>
            </a:r>
          </a:p>
          <a:p>
            <a:pPr rtl="0" latinLnBrk="1" hangingPunct="0"/>
            <a:r>
              <a:rPr lang="en-IN" sz="3200" dirty="0"/>
              <a:t>the </a:t>
            </a:r>
            <a:r>
              <a:rPr lang="en-IN" sz="3200" dirty="0" err="1"/>
              <a:t>mehod</a:t>
            </a:r>
            <a:r>
              <a:rPr lang="en-IN" sz="3200" dirty="0"/>
              <a:t>  </a:t>
            </a:r>
          </a:p>
          <a:p>
            <a:pPr rtl="0" latinLnBrk="1" hangingPunct="0"/>
            <a:r>
              <a:rPr lang="en-IN" sz="3200" b="1" dirty="0" err="1">
                <a:solidFill>
                  <a:srgbClr val="FFFF00"/>
                </a:solidFill>
              </a:rPr>
              <a:t>Math.floor</a:t>
            </a:r>
            <a:r>
              <a:rPr lang="en-IN" sz="3200" b="1" dirty="0">
                <a:solidFill>
                  <a:srgbClr val="FFFF00"/>
                </a:solidFill>
              </a:rPr>
              <a:t>() </a:t>
            </a:r>
            <a:r>
              <a:rPr lang="en-IN" sz="3200" dirty="0"/>
              <a:t>will </a:t>
            </a:r>
          </a:p>
          <a:p>
            <a:pPr rtl="0" latinLnBrk="1" hangingPunct="0"/>
            <a:r>
              <a:rPr lang="en-IN" sz="3200" dirty="0"/>
              <a:t>generate a </a:t>
            </a:r>
            <a:r>
              <a:rPr lang="en-IN" sz="3200" b="1" dirty="0" err="1">
                <a:solidFill>
                  <a:srgbClr val="FFFF00"/>
                </a:solidFill>
              </a:rPr>
              <a:t>NaN</a:t>
            </a:r>
            <a:r>
              <a:rPr lang="en-IN" sz="3200" b="1" dirty="0">
                <a:solidFill>
                  <a:srgbClr val="FFFF00"/>
                </a:solidFill>
              </a:rPr>
              <a:t>.</a:t>
            </a:r>
            <a:endParaRPr lang="en-IN" sz="3200" b="1" dirty="0">
              <a:solidFill>
                <a:srgbClr val="FFFF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Rules Of Number Conversion</a:t>
            </a:r>
            <a:endParaRPr sz="6600" spc="-112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48156" y="3813717"/>
          <a:ext cx="16256000" cy="51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47625" marT="19050" marB="190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Becomes…</a:t>
                      </a:r>
                    </a:p>
                  </a:txBody>
                  <a:tcPr marL="4762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undefined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endParaRPr lang="en-IN" sz="36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null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true and false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 and 0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string</a:t>
                      </a:r>
                    </a:p>
                  </a:txBody>
                  <a:tcPr marL="47625" marT="19050" marB="19050" anchor="ctr"/>
                </a:tc>
                <a:tc>
                  <a:txBody>
                    <a:bodyPr/>
                    <a:lstStyle/>
                    <a:p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Whitespaces from the start and end are removed. If the remaining string is empty, the result is 0. Otherwise, the number is “read” from the string. An error gives </a:t>
                      </a:r>
                      <a:r>
                        <a:rPr lang="en-IN" sz="36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NaN</a:t>
                      </a:r>
                      <a:r>
                        <a:rPr lang="en-IN" sz="36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</a:p>
                  </a:txBody>
                  <a:tcPr marL="476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Values To Boolean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To convert a value to a number ,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provides only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way</a:t>
            </a:r>
            <a:r>
              <a:rPr lang="en-IN" sz="4400" dirty="0"/>
              <a:t>: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	</a:t>
            </a:r>
            <a:r>
              <a:rPr lang="en-US" sz="4000" dirty="0"/>
              <a:t>1. Using the global function called </a:t>
            </a:r>
            <a:r>
              <a:rPr lang="en-US" sz="4000" b="1" dirty="0">
                <a:solidFill>
                  <a:srgbClr val="FFFF00"/>
                </a:solidFill>
              </a:rPr>
              <a:t>Boolean( )</a:t>
            </a:r>
          </a:p>
          <a:p>
            <a:pPr algn="l"/>
            <a:r>
              <a:rPr lang="en-US" sz="4000" dirty="0"/>
              <a:t>    </a:t>
            </a:r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Boolean( )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FFFF00"/>
                </a:solidFill>
              </a:rPr>
              <a:t>Boolean(</a:t>
            </a:r>
            <a:r>
              <a:rPr lang="en-IN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 to be converted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15286893" y="2649415"/>
            <a:ext cx="7356226" cy="7820012"/>
          </a:xfrm>
          <a:prstGeom prst="wedgeEllipseCallout">
            <a:avLst>
              <a:gd name="adj1" fmla="val -91233"/>
              <a:gd name="adj2" fmla="val -17367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3200" b="1" u="sng" dirty="0"/>
              <a:t>IMPORTANT POINTS:</a:t>
            </a:r>
            <a:endParaRPr lang="en-IN" sz="3200" b="1" u="sng" dirty="0"/>
          </a:p>
          <a:p>
            <a:endParaRPr lang="en-IN" sz="3200" dirty="0"/>
          </a:p>
          <a:p>
            <a:r>
              <a:rPr lang="en-IN" sz="3200" dirty="0"/>
              <a:t>1. Any value can be converted to </a:t>
            </a:r>
            <a:r>
              <a:rPr lang="en-IN" sz="3200" dirty="0" err="1"/>
              <a:t>boolean</a:t>
            </a:r>
            <a:r>
              <a:rPr lang="en-IN" sz="3200" dirty="0"/>
              <a:t> passing it to </a:t>
            </a:r>
            <a:r>
              <a:rPr lang="en-IN" sz="3200" b="1" dirty="0">
                <a:solidFill>
                  <a:srgbClr val="FFFF00"/>
                </a:solidFill>
              </a:rPr>
              <a:t>Boolean()</a:t>
            </a:r>
            <a:r>
              <a:rPr lang="en-IN" sz="3200" dirty="0"/>
              <a:t>.</a:t>
            </a:r>
          </a:p>
          <a:p>
            <a:endParaRPr lang="en-IN" sz="3200" dirty="0"/>
          </a:p>
          <a:p>
            <a:r>
              <a:rPr lang="en-IN" sz="3200" dirty="0"/>
              <a:t>2. All values will resolve to </a:t>
            </a:r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3200" dirty="0"/>
              <a:t> except </a:t>
            </a:r>
          </a:p>
          <a:p>
            <a:r>
              <a:rPr lang="en-IN" sz="3200" b="1" u="sng" dirty="0">
                <a:solidFill>
                  <a:srgbClr val="00B0F0"/>
                </a:solidFill>
              </a:rPr>
              <a:t>FALSY VALUES</a:t>
            </a:r>
            <a:r>
              <a:rPr lang="en-IN" sz="3200" dirty="0"/>
              <a:t>, which are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0</a:t>
            </a:r>
            <a:r>
              <a:rPr lang="en-US" sz="3200" dirty="0"/>
              <a:t>,</a:t>
            </a:r>
            <a:r>
              <a:rPr lang="en-US" sz="3200" b="1" dirty="0">
                <a:solidFill>
                  <a:srgbClr val="FFFF00"/>
                </a:solidFill>
              </a:rPr>
              <a:t>””</a:t>
            </a:r>
            <a:r>
              <a:rPr lang="en-US" sz="3200" dirty="0"/>
              <a:t>,</a:t>
            </a:r>
            <a:r>
              <a:rPr lang="en-US" sz="3200" b="1" dirty="0" err="1">
                <a:solidFill>
                  <a:srgbClr val="FFFF00"/>
                </a:solidFill>
              </a:rPr>
              <a:t>NaN</a:t>
            </a:r>
            <a:r>
              <a:rPr lang="en-US" sz="3200" dirty="0" err="1"/>
              <a:t>,</a:t>
            </a:r>
            <a:r>
              <a:rPr lang="en-US" sz="3200" b="1" dirty="0" err="1">
                <a:solidFill>
                  <a:srgbClr val="FFFF00"/>
                </a:solidFill>
              </a:rPr>
              <a:t>null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FF00"/>
                </a:solidFill>
              </a:rPr>
              <a:t>undefined</a:t>
            </a:r>
            <a:endParaRPr lang="en-IN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OPERATORS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Boolean Conversion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75616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Boolean(10)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 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Boolean(0)</a:t>
            </a:r>
          </a:p>
          <a:p>
            <a:pPr algn="l"/>
            <a:r>
              <a:rPr lang="en-US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Boolean("bhopal")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da-DK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Boolean(false)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9466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/>
          </a:p>
          <a:p>
            <a:pPr algn="l"/>
            <a:r>
              <a:rPr lang="da-DK" sz="3400" b="1" dirty="0">
                <a:solidFill>
                  <a:srgbClr val="FFFF00"/>
                </a:solidFill>
              </a:rPr>
              <a:t>Boolean(" ")</a:t>
            </a:r>
          </a:p>
          <a:p>
            <a:pPr algn="l"/>
            <a:r>
              <a:rPr lang="da-DK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//true</a:t>
            </a:r>
          </a:p>
          <a:p>
            <a:pPr algn="l"/>
            <a:endParaRPr lang="en-IN" sz="3400" b="1" dirty="0">
              <a:solidFill>
                <a:srgbClr val="FFFF00"/>
              </a:solidFill>
            </a:endParaRPr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Boolean(null)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3400" dirty="0"/>
          </a:p>
          <a:p>
            <a:pPr algn="l"/>
            <a:r>
              <a:rPr lang="en-IN" sz="3400" b="1" dirty="0">
                <a:solidFill>
                  <a:srgbClr val="FFFF00"/>
                </a:solidFill>
              </a:rPr>
              <a:t>Boolean(undefined) </a:t>
            </a:r>
          </a:p>
          <a:p>
            <a:pPr algn="l"/>
            <a:r>
              <a:rPr lang="en-IN" sz="3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//false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2282004" y="2966224"/>
            <a:ext cx="19960614" cy="880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As discussed previously , there are some cases in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 , when it automatically converts value of one type to another and this is called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Type Coercion</a:t>
            </a:r>
          </a:p>
          <a:p>
            <a:pPr algn="l"/>
            <a:endParaRPr lang="en-IN" sz="4400" dirty="0"/>
          </a:p>
          <a:p>
            <a:pPr algn="l"/>
            <a:endParaRPr lang="en-IN" sz="4400" dirty="0"/>
          </a:p>
          <a:p>
            <a:pPr algn="l"/>
            <a:endParaRPr lang="en-IN" sz="4400" b="1" dirty="0"/>
          </a:p>
          <a:p>
            <a:pPr algn="l"/>
            <a:r>
              <a:rPr lang="en-IN" sz="4400" b="1" u="sng" dirty="0">
                <a:solidFill>
                  <a:srgbClr val="00B0F0"/>
                </a:solidFill>
              </a:rPr>
              <a:t>The Behaviour Of Operator “+”:</a:t>
            </a:r>
          </a:p>
          <a:p>
            <a:pPr algn="l"/>
            <a:endParaRPr lang="en-US" sz="4400" b="1" dirty="0"/>
          </a:p>
          <a:p>
            <a:pPr algn="l"/>
            <a:r>
              <a:rPr lang="en-US" sz="4000" dirty="0"/>
              <a:t>If any of the operands is a </a:t>
            </a:r>
            <a:r>
              <a:rPr lang="en-US" sz="4000" b="1" dirty="0">
                <a:solidFill>
                  <a:srgbClr val="FFFF00"/>
                </a:solidFill>
              </a:rPr>
              <a:t>string</a:t>
            </a:r>
            <a:r>
              <a:rPr lang="en-US" sz="4000" dirty="0"/>
              <a:t> , all others are 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converted to </a:t>
            </a:r>
            <a:r>
              <a:rPr lang="en-US" sz="4000" b="1" dirty="0">
                <a:solidFill>
                  <a:srgbClr val="FFFF00"/>
                </a:solidFill>
              </a:rPr>
              <a:t>string</a:t>
            </a:r>
            <a:r>
              <a:rPr lang="en-US" sz="4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000" dirty="0"/>
              <a:t> is done ,otherwise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arithmetic addition </a:t>
            </a:r>
            <a:r>
              <a:rPr lang="en-US" sz="4000" dirty="0"/>
              <a:t>is done.</a:t>
            </a:r>
          </a:p>
          <a:p>
            <a:pPr algn="l"/>
            <a:endParaRPr lang="en-US" sz="4400" b="1" dirty="0"/>
          </a:p>
          <a:p>
            <a:pPr algn="l"/>
            <a:endParaRPr lang="en-IN" sz="4400" b="1" dirty="0"/>
          </a:p>
          <a:p>
            <a:pPr algn="l"/>
            <a:endParaRPr lang="en-IN" sz="4400" b="1" dirty="0"/>
          </a:p>
          <a:p>
            <a:pPr algn="l"/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8208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>
                <a:solidFill>
                  <a:srgbClr val="FFFF00"/>
                </a:solidFill>
              </a:rPr>
              <a:t>10+20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//30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 G</a:t>
            </a:r>
            <a:r>
              <a:rPr lang="en-US" sz="3200" b="1" dirty="0" err="1">
                <a:solidFill>
                  <a:srgbClr val="FFFF00"/>
                </a:solidFill>
              </a:rPr>
              <a:t>ood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+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Morning</a:t>
            </a:r>
            <a:r>
              <a:rPr lang="en-IN" sz="3200" b="1" dirty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"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GoodMorning</a:t>
            </a:r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"42"+0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//"420"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8115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true+false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//1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true+true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true+true</a:t>
            </a:r>
            <a:r>
              <a:rPr lang="en-IN" sz="3200" b="1" dirty="0">
                <a:solidFill>
                  <a:srgbClr val="FFFF00"/>
                </a:solidFill>
              </a:rPr>
              <a:t>+""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//”2"</a:t>
            </a: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907323"/>
            <a:ext cx="19960614" cy="9664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endParaRPr lang="en-IN" sz="4400" b="1" dirty="0"/>
          </a:p>
          <a:p>
            <a:pPr algn="l"/>
            <a:r>
              <a:rPr lang="en-IN" sz="4400" b="1" u="sng" dirty="0">
                <a:solidFill>
                  <a:srgbClr val="00B0F0"/>
                </a:solidFill>
              </a:rPr>
              <a:t>The </a:t>
            </a:r>
            <a:r>
              <a:rPr lang="en-IN" sz="4400" b="1" u="sng">
                <a:solidFill>
                  <a:srgbClr val="00B0F0"/>
                </a:solidFill>
              </a:rPr>
              <a:t>Behaviour Of </a:t>
            </a:r>
            <a:r>
              <a:rPr lang="en-IN" sz="4400" b="1" u="sng" dirty="0">
                <a:solidFill>
                  <a:srgbClr val="00B0F0"/>
                </a:solidFill>
              </a:rPr>
              <a:t>Other Arithmetic Operators:</a:t>
            </a:r>
          </a:p>
          <a:p>
            <a:pPr algn="l"/>
            <a:endParaRPr lang="en-US" sz="4400" b="1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All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arithmetic operators </a:t>
            </a:r>
            <a:r>
              <a:rPr lang="en-US" sz="4000" dirty="0"/>
              <a:t>will 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try to convert </a:t>
            </a:r>
            <a:r>
              <a:rPr lang="en-US" sz="4000" dirty="0"/>
              <a:t>their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operands</a:t>
            </a:r>
            <a:r>
              <a:rPr lang="en-US" sz="4000" dirty="0"/>
              <a:t> to </a:t>
            </a:r>
            <a:r>
              <a:rPr lang="en-US" sz="4000" b="1" dirty="0">
                <a:solidFill>
                  <a:schemeClr val="accent3"/>
                </a:solidFill>
              </a:rPr>
              <a:t>number</a:t>
            </a:r>
            <a:r>
              <a:rPr lang="en-US" sz="4000" dirty="0"/>
              <a:t> and then apply the </a:t>
            </a:r>
            <a:r>
              <a:rPr lang="en-US" sz="4000" b="1" dirty="0">
                <a:solidFill>
                  <a:schemeClr val="accent4"/>
                </a:solidFill>
              </a:rPr>
              <a:t>operation</a:t>
            </a:r>
            <a:r>
              <a:rPr lang="en-US" sz="4000" dirty="0"/>
              <a:t> .</a:t>
            </a:r>
          </a:p>
          <a:p>
            <a:pPr algn="l"/>
            <a:endParaRPr lang="en-US" sz="4000" dirty="0"/>
          </a:p>
          <a:p>
            <a:pPr algn="l"/>
            <a:r>
              <a:rPr lang="en-US" sz="4000" dirty="0"/>
              <a:t>If conversion fails they give </a:t>
            </a:r>
            <a:r>
              <a:rPr lang="en-US" sz="4000" b="1" dirty="0" err="1">
                <a:solidFill>
                  <a:srgbClr val="FFFF00"/>
                </a:solidFill>
              </a:rPr>
              <a:t>NaN</a:t>
            </a:r>
            <a:r>
              <a:rPr lang="en-US" sz="4000" dirty="0"/>
              <a:t>.</a:t>
            </a:r>
          </a:p>
          <a:p>
            <a:pPr algn="l"/>
            <a:endParaRPr lang="en-US" sz="4000" dirty="0"/>
          </a:p>
          <a:p>
            <a:pPr algn="l"/>
            <a:endParaRPr lang="en-US" sz="4400" b="1" dirty="0"/>
          </a:p>
          <a:p>
            <a:pPr algn="l"/>
            <a:endParaRPr lang="en-IN" sz="4400" b="1" dirty="0"/>
          </a:p>
          <a:p>
            <a:pPr algn="l"/>
            <a:endParaRPr lang="en-IN" sz="4400" b="1" dirty="0"/>
          </a:p>
          <a:p>
            <a:pPr algn="l"/>
            <a:endParaRPr sz="4400" b="1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Type Coercion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0670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b="1" dirty="0">
                <a:solidFill>
                  <a:srgbClr val="FFFF00"/>
                </a:solidFill>
              </a:rPr>
              <a:t>10*20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//200</a:t>
            </a: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 G</a:t>
            </a:r>
            <a:r>
              <a:rPr lang="en-US" sz="3200" b="1" dirty="0" err="1">
                <a:solidFill>
                  <a:srgbClr val="FFFF00"/>
                </a:solidFill>
              </a:rPr>
              <a:t>ood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*</a:t>
            </a:r>
            <a:r>
              <a:rPr lang="en-IN" sz="3200" b="1" dirty="0">
                <a:solidFill>
                  <a:srgbClr val="FFFF00"/>
                </a:solidFill>
              </a:rPr>
              <a:t> " </a:t>
            </a:r>
            <a:r>
              <a:rPr lang="en-US" sz="3200" b="1" dirty="0">
                <a:solidFill>
                  <a:srgbClr val="FFFF00"/>
                </a:solidFill>
              </a:rPr>
              <a:t>Morning</a:t>
            </a:r>
            <a:r>
              <a:rPr lang="en-IN" sz="3200" b="1" dirty="0">
                <a:solidFill>
                  <a:srgbClr val="FFFF00"/>
                </a:solidFill>
              </a:rPr>
              <a:t> "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// </a:t>
            </a:r>
            <a:r>
              <a:rPr lang="en-IN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dirty="0"/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 * 7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//294</a:t>
            </a:r>
          </a:p>
          <a:p>
            <a:pPr algn="l"/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"42" - 7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//35</a:t>
            </a:r>
          </a:p>
          <a:p>
            <a:pPr algn="l"/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algn="l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606819" y="2653990"/>
            <a:ext cx="10437542" cy="10577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Special 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true * false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true/false</a:t>
            </a: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//Infinity</a:t>
            </a: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 err="1">
                <a:solidFill>
                  <a:srgbClr val="FFFF00"/>
                </a:solidFill>
              </a:rPr>
              <a:t>true%true</a:t>
            </a:r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//0</a:t>
            </a:r>
          </a:p>
          <a:p>
            <a:pPr algn="l"/>
            <a:endParaRPr lang="en-US" sz="3200" b="1" dirty="0">
              <a:solidFill>
                <a:srgbClr val="FFFF00"/>
              </a:solidFill>
            </a:endParaRPr>
          </a:p>
          <a:p>
            <a:pPr algn="l"/>
            <a:endParaRPr lang="en-IN" sz="3200" b="1" dirty="0">
              <a:solidFill>
                <a:srgbClr val="FFFF00"/>
              </a:solidFill>
            </a:endParaRPr>
          </a:p>
          <a:p>
            <a:pPr algn="l"/>
            <a:r>
              <a:rPr lang="en-IN" sz="3200" b="1" dirty="0">
                <a:solidFill>
                  <a:srgbClr val="FFFF00"/>
                </a:solidFill>
              </a:rPr>
              <a:t>"</a:t>
            </a:r>
            <a:r>
              <a:rPr lang="en-US" sz="3200" b="1" dirty="0">
                <a:solidFill>
                  <a:srgbClr val="FFFF00"/>
                </a:solidFill>
              </a:rPr>
              <a:t>Bhopal</a:t>
            </a:r>
            <a:r>
              <a:rPr lang="en-IN" sz="3200" b="1" dirty="0">
                <a:solidFill>
                  <a:srgbClr val="FFFF00"/>
                </a:solidFill>
              </a:rPr>
              <a:t>" </a:t>
            </a:r>
            <a:r>
              <a:rPr lang="en-US" sz="3200" b="1" dirty="0">
                <a:solidFill>
                  <a:srgbClr val="FFFF00"/>
                </a:solidFill>
              </a:rPr>
              <a:t>/10</a:t>
            </a:r>
          </a:p>
          <a:p>
            <a:pPr algn="l"/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3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NaN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IN" sz="32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678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Normally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, displays numeric values </a:t>
            </a:r>
            <a:r>
              <a:rPr lang="en-US" sz="44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upto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16 decimal places </a:t>
            </a:r>
            <a:r>
              <a:rPr lang="en-US" sz="4400" dirty="0"/>
              <a:t>while displaying floats ,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leaving trailing zeros</a:t>
            </a:r>
            <a:r>
              <a:rPr lang="en-US" sz="4400" dirty="0"/>
              <a:t>.</a:t>
            </a:r>
          </a:p>
          <a:p>
            <a:pPr algn="l"/>
            <a:endParaRPr lang="en-US" sz="4400" dirty="0"/>
          </a:p>
          <a:p>
            <a:pPr algn="l"/>
            <a:r>
              <a:rPr lang="en-US" sz="4400" dirty="0"/>
              <a:t>To understand this behavior consider the following codes and their output</a:t>
            </a:r>
          </a:p>
          <a:p>
            <a:pPr algn="l"/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706844" y="6200075"/>
            <a:ext cx="9306951" cy="6853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//3.3333333333333335</a:t>
            </a:r>
          </a:p>
          <a:p>
            <a:pPr marL="0" indent="0" algn="l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console.log(x)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</a:t>
            </a: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278394" y="2649415"/>
            <a:ext cx="1996061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US" sz="4400" dirty="0"/>
              <a:t>To control this behavior ,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 provides us a method called </a:t>
            </a:r>
            <a:r>
              <a:rPr lang="en-US" sz="4400" b="1" dirty="0" err="1">
                <a:solidFill>
                  <a:srgbClr val="FFFF00"/>
                </a:solidFill>
              </a:rPr>
              <a:t>toFixed</a:t>
            </a:r>
            <a:r>
              <a:rPr lang="en-US" sz="4400" b="1" dirty="0">
                <a:solidFill>
                  <a:srgbClr val="FFFF00"/>
                </a:solidFill>
              </a:rPr>
              <a:t>() </a:t>
            </a:r>
            <a:r>
              <a:rPr lang="en-US" sz="4400" dirty="0"/>
              <a:t>for number type values , which can be used to write a number with </a:t>
            </a:r>
            <a:r>
              <a:rPr lang="en-US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specified number of decimals</a:t>
            </a:r>
          </a:p>
          <a:p>
            <a:pPr algn="l"/>
            <a:endParaRPr lang="en-IN" sz="4000" b="1" dirty="0">
              <a:solidFill>
                <a:srgbClr val="FFFF00"/>
              </a:solidFill>
            </a:endParaRPr>
          </a:p>
          <a:p>
            <a:pPr algn="l"/>
            <a:endParaRPr lang="en-IN" sz="4400" dirty="0"/>
          </a:p>
          <a:p>
            <a:pPr algn="l"/>
            <a:endParaRPr lang="en-IN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06844" y="6200075"/>
            <a:ext cx="9306951" cy="25449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Of </a:t>
            </a:r>
            <a:r>
              <a:rPr lang="en-US" sz="4000" b="1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</a:t>
            </a:r>
            <a:r>
              <a:rPr lang="en-US" sz="4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  <a:p>
            <a:pPr marL="0" indent="0" algn="l">
              <a:buNone/>
            </a:pPr>
            <a:endParaRPr lang="en-IN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IN" b="1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numericValue</a:t>
            </a:r>
            <a:r>
              <a:rPr lang="en-IN" b="1" dirty="0" err="1">
                <a:solidFill>
                  <a:srgbClr val="FFFF00"/>
                </a:solidFill>
              </a:rPr>
              <a:t>.toFixed</a:t>
            </a:r>
            <a:r>
              <a:rPr lang="en-IN" b="1" dirty="0">
                <a:solidFill>
                  <a:srgbClr val="FFFF00"/>
                </a:solidFill>
              </a:rPr>
              <a:t> (</a:t>
            </a:r>
            <a:r>
              <a:rPr lang="en-IN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some number</a:t>
            </a:r>
            <a:r>
              <a:rPr lang="en-IN" b="1" dirty="0">
                <a:solidFill>
                  <a:srgbClr val="FFFF00"/>
                </a:solidFill>
              </a:rPr>
              <a:t>)</a:t>
            </a:r>
          </a:p>
          <a:p>
            <a:pPr marL="0" indent="0" algn="l">
              <a:buNone/>
            </a:pPr>
            <a:endParaRPr lang="en-US" sz="4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Decimal Points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151" y="2773176"/>
            <a:ext cx="9306951" cy="103008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  <a:p>
            <a:pPr marL="0" indent="0" algn="l">
              <a:buNone/>
            </a:pPr>
            <a:endParaRPr lang="en-US" sz="40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x=10/3;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(2))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//3.33</a:t>
            </a:r>
          </a:p>
          <a:p>
            <a:pPr marL="0" indent="0" algn="l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x=10/4;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(3))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//2.500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x=3.0;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(1))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//3.0</a:t>
            </a:r>
          </a:p>
          <a:p>
            <a:pPr marL="0" indent="0" algn="l">
              <a:buNone/>
            </a:pP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x</a:t>
            </a:r>
            <a:r>
              <a:rPr lang="en-US" sz="3200" b="1">
                <a:solidFill>
                  <a:srgbClr val="FFFF00"/>
                </a:solidFill>
              </a:rPr>
              <a:t>=10/3;</a:t>
            </a:r>
            <a:endParaRPr lang="en-US" sz="3200" b="1" dirty="0">
              <a:solidFill>
                <a:srgbClr val="FFFF00"/>
              </a:solidFill>
            </a:endParaRPr>
          </a:p>
          <a:p>
            <a:pPr marL="0" indent="0" algn="l">
              <a:buNone/>
            </a:pPr>
            <a:r>
              <a:rPr lang="en-US" sz="3200" b="1" dirty="0">
                <a:solidFill>
                  <a:srgbClr val="FFFF00"/>
                </a:solidFill>
              </a:rPr>
              <a:t>console.log(</a:t>
            </a:r>
            <a:r>
              <a:rPr lang="en-US" sz="3200" b="1" dirty="0" err="1">
                <a:solidFill>
                  <a:srgbClr val="FFFF00"/>
                </a:solidFill>
              </a:rPr>
              <a:t>x.toFixed</a:t>
            </a:r>
            <a:r>
              <a:rPr lang="en-US" sz="3200" b="1" dirty="0">
                <a:solidFill>
                  <a:srgbClr val="FFFF00"/>
                </a:solidFill>
              </a:rPr>
              <a:t>(0))</a:t>
            </a:r>
          </a:p>
          <a:p>
            <a:pPr marL="0" indent="0" algn="l">
              <a:buNone/>
            </a:pP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//3</a:t>
            </a:r>
          </a:p>
          <a:p>
            <a:pPr marL="0" indent="0" algn="l">
              <a:buNone/>
            </a:pP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 algn="l">
              <a:buNone/>
            </a:pPr>
            <a:endParaRPr lang="en-IN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/>
          <p:nvPr/>
        </p:nvSpPr>
        <p:spPr>
          <a:xfrm>
            <a:off x="7263005" y="613193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8" name="Shape 678"/>
          <p:cNvSpPr/>
          <p:nvPr/>
        </p:nvSpPr>
        <p:spPr>
          <a:xfrm>
            <a:off x="12424935" y="6020424"/>
            <a:ext cx="4661294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17621631" y="6020424"/>
            <a:ext cx="4661293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1919687" y="6154236"/>
            <a:ext cx="4842681" cy="481855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IN" dirty="0">
                <a:solidFill>
                  <a:schemeClr val="tx1"/>
                </a:solidFill>
              </a:rPr>
              <a:t>JavaScript language supports following type of operators.</a:t>
            </a:r>
          </a:p>
        </p:txBody>
      </p:sp>
      <p:sp>
        <p:nvSpPr>
          <p:cNvPr id="682" name="Shape 682"/>
          <p:cNvSpPr/>
          <p:nvPr/>
        </p:nvSpPr>
        <p:spPr>
          <a:xfrm>
            <a:off x="253973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683" name="Shape 683"/>
          <p:cNvSpPr/>
          <p:nvPr/>
        </p:nvSpPr>
        <p:spPr>
          <a:xfrm>
            <a:off x="770166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684" name="Shape 684"/>
          <p:cNvSpPr/>
          <p:nvPr/>
        </p:nvSpPr>
        <p:spPr>
          <a:xfrm>
            <a:off x="12863599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685" name="Shape 685"/>
          <p:cNvSpPr/>
          <p:nvPr/>
        </p:nvSpPr>
        <p:spPr>
          <a:xfrm>
            <a:off x="18060294" y="4436797"/>
            <a:ext cx="3783966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7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FFFFFF"/>
                </a:solidFill>
              </a:rPr>
              <a:t>04</a:t>
            </a:r>
          </a:p>
        </p:txBody>
      </p:sp>
      <p:sp>
        <p:nvSpPr>
          <p:cNvPr id="695" name="Shape 695"/>
          <p:cNvSpPr/>
          <p:nvPr/>
        </p:nvSpPr>
        <p:spPr>
          <a:xfrm>
            <a:off x="2501112" y="668385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</a:t>
            </a:r>
          </a:p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 dirty="0">
              <a:solidFill>
                <a:srgbClr val="FFFFFF"/>
              </a:solidFill>
            </a:endParaRP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endParaRPr sz="6600" spc="891">
              <a:solidFill>
                <a:schemeClr val="tx1"/>
              </a:solidFill>
            </a:endParaRPr>
          </a:p>
        </p:txBody>
      </p:sp>
      <p:sp>
        <p:nvSpPr>
          <p:cNvPr id="24" name="Shape 695"/>
          <p:cNvSpPr/>
          <p:nvPr/>
        </p:nvSpPr>
        <p:spPr>
          <a:xfrm>
            <a:off x="7113912" y="6657839"/>
            <a:ext cx="4842681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omparision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5" name="Shape 695"/>
          <p:cNvSpPr/>
          <p:nvPr/>
        </p:nvSpPr>
        <p:spPr>
          <a:xfrm>
            <a:off x="12730302" y="6654125"/>
            <a:ext cx="3822593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ogical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  <p:sp>
        <p:nvSpPr>
          <p:cNvPr id="26" name="Shape 695"/>
          <p:cNvSpPr/>
          <p:nvPr/>
        </p:nvSpPr>
        <p:spPr>
          <a:xfrm>
            <a:off x="17454612" y="6494297"/>
            <a:ext cx="4892440" cy="5652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9600" spc="5376" baseline="-2083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>
              <a:defRPr sz="1800" spc="0" baseline="0">
                <a:solidFill>
                  <a:srgbClr val="000000"/>
                </a:solidFill>
              </a:defRPr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ssignment Operators</a:t>
            </a:r>
          </a:p>
          <a:p>
            <a:pPr lvl="0">
              <a:defRPr sz="1800" spc="0" baseline="0">
                <a:solidFill>
                  <a:srgbClr val="000000"/>
                </a:solidFill>
              </a:defRPr>
            </a:pPr>
            <a:endParaRPr sz="12600" spc="5376" baseline="-2083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animBg="1"/>
      <p:bldP spid="678" grpId="0" animBg="1"/>
      <p:bldP spid="679" grpId="0" animBg="1"/>
      <p:bldP spid="680" grpId="0" animBg="1"/>
      <p:bldP spid="682" grpId="0" animBg="1"/>
      <p:bldP spid="683" grpId="0" animBg="1"/>
      <p:bldP spid="684" grpId="0" animBg="1"/>
      <p:bldP spid="685" grpId="0" animBg="1"/>
      <p:bldP spid="695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96986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2751" y="2676305"/>
            <a:ext cx="21365737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Assume variable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A</a:t>
            </a: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holds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10</a:t>
            </a:r>
            <a:r>
              <a:rPr lang="en-US" sz="6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and variable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B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 holds 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20</a:t>
            </a:r>
            <a:r>
              <a:rPr lang="en-US" sz="6000" dirty="0">
                <a:solidFill>
                  <a:schemeClr val="bg1"/>
                </a:solidFill>
                <a:cs typeface="Arial" pitchFamily="34" charset="0"/>
              </a:rPr>
              <a:t> then</a:t>
            </a:r>
            <a:r>
              <a:rPr lang="en-US" sz="8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12077064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47699" y="4338792"/>
            <a:ext cx="6983336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>
                <a:solidFill>
                  <a:srgbClr val="FFFF00"/>
                </a:solidFill>
              </a:rPr>
              <a:t>+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    Adds two operands                                                                               		   A + B will give 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8384" y="65026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- 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</a:t>
            </a:r>
            <a:r>
              <a:rPr lang="en-IN" dirty="0">
                <a:latin typeface="verdana"/>
              </a:rPr>
              <a:t>Subtracts second operand from the first                               </a:t>
            </a:r>
            <a:r>
              <a:rPr lang="en-IN" dirty="0"/>
              <a:t>A - B will give -10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74578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*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  </a:t>
            </a:r>
            <a:r>
              <a:rPr lang="en-IN" dirty="0">
                <a:latin typeface="verdana"/>
              </a:rPr>
              <a:t>Multiply both operand </a:t>
            </a:r>
            <a:r>
              <a:rPr lang="en-IN" dirty="0"/>
              <a:t>                                                                      		    A * B will give 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4577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/</a:t>
            </a:r>
            <a:r>
              <a:rPr lang="en-IN" dirty="0">
                <a:solidFill>
                  <a:srgbClr val="FFFF00"/>
                </a:solidFill>
              </a:rPr>
              <a:t>   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Divide numerator by denominator                                       </a:t>
            </a:r>
            <a:r>
              <a:rPr lang="en-IN" dirty="0"/>
              <a:t>B/A will give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4940" y="1032742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++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Increment operator, increases integer value by one</a:t>
            </a:r>
            <a:r>
              <a:rPr lang="en-IN" dirty="0"/>
              <a:t>                     A++ will give 11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1264111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--</a:t>
            </a:r>
            <a:r>
              <a:rPr lang="en-IN" dirty="0">
                <a:solidFill>
                  <a:srgbClr val="FFFF00"/>
                </a:solidFill>
              </a:rPr>
              <a:t>   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Decrement operator, decreases integer value by one</a:t>
            </a:r>
            <a:r>
              <a:rPr lang="en-IN" dirty="0"/>
              <a:t>                   A-- will give 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413045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eaLnBrk="1" fontAlgn="t" latinLnBrk="0" hangingPunct="1"/>
            <a:r>
              <a:rPr lang="en-IN" sz="6000" dirty="0">
                <a:solidFill>
                  <a:srgbClr val="FFFF00"/>
                </a:solidFill>
              </a:rPr>
              <a:t>%</a:t>
            </a:r>
            <a:r>
              <a:rPr lang="en-IN" dirty="0">
                <a:solidFill>
                  <a:srgbClr val="FFFF00"/>
                </a:solidFill>
              </a:rPr>
              <a:t>       </a:t>
            </a:r>
            <a:r>
              <a:rPr lang="en-IN" dirty="0"/>
              <a:t>           </a:t>
            </a:r>
            <a:r>
              <a:rPr lang="en-IN" dirty="0">
                <a:latin typeface="verdana"/>
              </a:rPr>
              <a:t>Modulus Operator and remainder of after an integer division</a:t>
            </a:r>
            <a:r>
              <a:rPr lang="en-IN" dirty="0"/>
              <a:t>   B%A will give 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190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6000" dirty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6000" b="1" dirty="0">
                <a:solidFill>
                  <a:srgbClr val="FFFF00"/>
                </a:solidFill>
                <a:cs typeface="Arial" pitchFamily="34" charset="0"/>
              </a:rPr>
              <a:t>x=5</a:t>
            </a:r>
            <a:r>
              <a:rPr lang="en-US" sz="6000" dirty="0">
                <a:solidFill>
                  <a:schemeClr val="tx1"/>
                </a:solidFill>
                <a:cs typeface="Arial" pitchFamily="34" charset="0"/>
              </a:rPr>
              <a:t>, the table below explains the comparison operator:</a:t>
            </a:r>
          </a:p>
          <a:p>
            <a:pPr lvl="0" rtl="0" latinLnBrk="1" hangingPunct="0"/>
            <a:r>
              <a:rPr lang="en-US" sz="8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8198" y="4297902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4152612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==</a:t>
            </a:r>
            <a:r>
              <a:rPr lang="en-IN" dirty="0">
                <a:solidFill>
                  <a:srgbClr val="FFFF00"/>
                </a:solidFill>
              </a:rPr>
              <a:t>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Is equal to                              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x==8     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>
                <a:latin typeface="verdana"/>
              </a:rPr>
              <a:t>     </a:t>
            </a:r>
            <a:r>
              <a:rPr lang="en-US" dirty="0">
                <a:latin typeface="verdana"/>
              </a:rPr>
              <a:t>x==5    </a:t>
            </a:r>
            <a:r>
              <a:rPr lang="en-US" dirty="0">
                <a:solidFill>
                  <a:srgbClr val="FFFF00"/>
                </a:solidFill>
                <a:latin typeface="verdana"/>
              </a:rPr>
              <a:t>true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6388325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===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Is exactly equal to(value and type)        x===“5”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>
                <a:latin typeface="verdana"/>
              </a:rPr>
              <a:t>     x===5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true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3435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!=</a:t>
            </a:r>
            <a:r>
              <a:rPr lang="en-IN" dirty="0">
                <a:solidFill>
                  <a:srgbClr val="FFFF00"/>
                </a:solidFill>
              </a:rPr>
              <a:t>   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Is not equal </a:t>
            </a:r>
            <a:r>
              <a:rPr lang="en-IN" dirty="0"/>
              <a:t>                                                           x != 8       </a:t>
            </a:r>
            <a:r>
              <a:rPr lang="en-IN" dirty="0">
                <a:solidFill>
                  <a:srgbClr val="FFFF00"/>
                </a:solidFill>
              </a:rPr>
              <a:t>      true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34347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!==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Is not equal (either value or type)          x !==“5” 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true</a:t>
            </a:r>
            <a:r>
              <a:rPr lang="en-IN" dirty="0">
                <a:latin typeface="verdana"/>
              </a:rPr>
              <a:t>      x!==5   </a:t>
            </a:r>
            <a:r>
              <a:rPr lang="en-IN" dirty="0">
                <a:solidFill>
                  <a:srgbClr val="FFFF00"/>
                </a:solidFill>
                <a:latin typeface="verdana"/>
              </a:rPr>
              <a:t>false</a:t>
            </a:r>
            <a:r>
              <a:rPr lang="en-IN" dirty="0">
                <a:latin typeface="verdana"/>
              </a:rPr>
              <a:t>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05701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&lt;</a:t>
            </a:r>
            <a:r>
              <a:rPr lang="en-IN" dirty="0"/>
              <a:t>                     </a:t>
            </a:r>
            <a:r>
              <a:rPr lang="en-IN" dirty="0">
                <a:latin typeface="verdana"/>
              </a:rPr>
              <a:t>Is less than</a:t>
            </a:r>
            <a:r>
              <a:rPr lang="en-IN" dirty="0"/>
              <a:t>                                                               x &lt; 8                </a:t>
            </a:r>
            <a:r>
              <a:rPr lang="en-IN" dirty="0">
                <a:solidFill>
                  <a:srgbClr val="FFFF00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940" y="1099369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&gt;=</a:t>
            </a:r>
            <a:r>
              <a:rPr lang="en-IN" dirty="0"/>
              <a:t>                 </a:t>
            </a:r>
            <a:r>
              <a:rPr lang="en-IN" dirty="0">
                <a:latin typeface="verdana"/>
              </a:rPr>
              <a:t>Is greater than or equal to</a:t>
            </a:r>
            <a:r>
              <a:rPr lang="en-IN" dirty="0"/>
              <a:t>                                x&gt;=8                </a:t>
            </a:r>
            <a:r>
              <a:rPr lang="en-IN" dirty="0">
                <a:solidFill>
                  <a:srgbClr val="FFFF00"/>
                </a:solidFill>
              </a:rPr>
              <a:t>false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2638" y="9323837"/>
            <a:ext cx="23945372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&gt;</a:t>
            </a:r>
            <a:r>
              <a:rPr lang="en-IN" dirty="0"/>
              <a:t>                     </a:t>
            </a:r>
            <a:r>
              <a:rPr lang="en-IN" dirty="0">
                <a:latin typeface="verdana"/>
              </a:rPr>
              <a:t>Is greater than</a:t>
            </a:r>
            <a:r>
              <a:rPr lang="en-IN" dirty="0"/>
              <a:t>                                                        x &gt; 8               </a:t>
            </a:r>
            <a:r>
              <a:rPr lang="en-IN" dirty="0">
                <a:solidFill>
                  <a:srgbClr val="FFFF00"/>
                </a:solidFill>
              </a:rPr>
              <a:t>false     </a:t>
            </a:r>
            <a:r>
              <a:rPr lang="en-IN" dirty="0"/>
              <a:t>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893040" y="11786177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&lt;=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</a:t>
            </a:r>
            <a:r>
              <a:rPr lang="en-IN" dirty="0">
                <a:latin typeface="verdana"/>
              </a:rPr>
              <a:t>Is less than or equal </a:t>
            </a:r>
            <a:r>
              <a:rPr lang="en-IN">
                <a:latin typeface="verdana"/>
              </a:rPr>
              <a:t>to                           x</a:t>
            </a:r>
            <a:r>
              <a:rPr lang="en-IN" dirty="0">
                <a:latin typeface="verdana"/>
              </a:rPr>
              <a:t>&lt;=</a:t>
            </a:r>
            <a:r>
              <a:rPr lang="en-IN">
                <a:latin typeface="verdana"/>
              </a:rPr>
              <a:t>8          </a:t>
            </a:r>
            <a:r>
              <a:rPr lang="en-IN">
                <a:solidFill>
                  <a:srgbClr val="FFFF00"/>
                </a:solidFill>
                <a:latin typeface="verdana"/>
              </a:rPr>
              <a:t>true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551961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Logical operators are used to determine the logic between variables or values.           Given  that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x=6</a:t>
            </a:r>
            <a:r>
              <a:rPr lang="en-US" sz="4400" b="1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y=3</a:t>
            </a: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, the table below explains the logical operators: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5520798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3974" y="5481538"/>
            <a:ext cx="4020002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Description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01591" y="5392330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7117979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&amp;&amp;</a:t>
            </a:r>
            <a:r>
              <a:rPr lang="en-IN" dirty="0"/>
              <a:t>                                 </a:t>
            </a:r>
            <a:r>
              <a:rPr lang="en-IN" dirty="0">
                <a:latin typeface="verdana"/>
              </a:rPr>
              <a:t>AND                              </a:t>
            </a:r>
            <a:r>
              <a:rPr lang="en-IN" dirty="0"/>
              <a:t>             </a:t>
            </a:r>
            <a:r>
              <a:rPr lang="en-IN" dirty="0">
                <a:latin typeface="verdana"/>
              </a:rPr>
              <a:t>(x &lt; 10 &amp;&amp; y &gt; 1) is true  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8384" y="8644751"/>
            <a:ext cx="2243893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600" dirty="0">
                <a:solidFill>
                  <a:srgbClr val="FFFF00"/>
                </a:solidFill>
              </a:rPr>
              <a:t>||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                                    </a:t>
            </a:r>
            <a:r>
              <a:rPr lang="en-IN" dirty="0">
                <a:latin typeface="verdana"/>
              </a:rPr>
              <a:t>OR                                           (x==5 || y==5) is false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4670" y="10308683"/>
            <a:ext cx="22438937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6000" dirty="0">
                <a:solidFill>
                  <a:srgbClr val="FFFF00"/>
                </a:solidFill>
              </a:rPr>
              <a:t>!</a:t>
            </a:r>
            <a:r>
              <a:rPr lang="en-IN" dirty="0">
                <a:solidFill>
                  <a:srgbClr val="FFFF00"/>
                </a:solidFill>
              </a:rPr>
              <a:t>  </a:t>
            </a:r>
            <a:r>
              <a:rPr lang="en-IN" dirty="0"/>
              <a:t>                                    </a:t>
            </a:r>
            <a:r>
              <a:rPr lang="en-IN" dirty="0">
                <a:latin typeface="verdana"/>
              </a:rPr>
              <a:t>NOT</a:t>
            </a:r>
            <a:r>
              <a:rPr lang="en-IN" dirty="0"/>
              <a:t>                                                     </a:t>
            </a:r>
            <a:r>
              <a:rPr lang="en-IN" dirty="0">
                <a:latin typeface="verdana"/>
              </a:rPr>
              <a:t>!(x==y) is true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6502196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40"/>
          <p:cNvSpPr/>
          <p:nvPr/>
        </p:nvSpPr>
        <p:spPr>
          <a:xfrm>
            <a:off x="2003014" y="466940"/>
            <a:ext cx="18481913" cy="1015663"/>
          </a:xfrm>
          <a:prstGeom prst="rect">
            <a:avLst/>
          </a:prstGeom>
          <a:ln w="12700">
            <a:miter lim="400000"/>
          </a:ln>
          <a:effectLst>
            <a:outerShdw blurRad="12700" dist="15247" dir="5400000" rotWithShape="0">
              <a:srgbClr val="000000">
                <a:alpha val="2268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r">
              <a:defRPr sz="7600" spc="-15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</a:t>
            </a:r>
            <a:endParaRPr sz="6600" spc="-152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271" y="2150525"/>
            <a:ext cx="22620249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Assignment operators are used to assign values to JavaScript variables.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Given that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x=10</a:t>
            </a: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 and </a:t>
            </a:r>
            <a:r>
              <a:rPr lang="en-US" sz="4400" b="1" dirty="0">
                <a:solidFill>
                  <a:srgbClr val="FFFF00"/>
                </a:solidFill>
                <a:cs typeface="Arial" pitchFamily="34" charset="0"/>
              </a:rPr>
              <a:t>y=5</a:t>
            </a:r>
            <a:r>
              <a:rPr lang="en-US" sz="4400" dirty="0">
                <a:solidFill>
                  <a:schemeClr val="tx1"/>
                </a:solidFill>
                <a:cs typeface="Arial" pitchFamily="34" charset="0"/>
              </a:rPr>
              <a:t>, the table below explains the assignment operators</a:t>
            </a:r>
            <a:r>
              <a:rPr lang="en-US" sz="44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711" y="4338792"/>
            <a:ext cx="2985034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87438" y="421032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Same</a:t>
            </a:r>
            <a:r>
              <a:rPr kumimoji="0" lang="en-US" sz="4400" b="1" i="0" u="none" strike="noStrike" cap="none" spc="0" normalizeH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As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38198" y="4210324"/>
            <a:ext cx="6983336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IN" sz="4400" b="1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2098" y="554735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=  </a:t>
            </a:r>
            <a:r>
              <a:rPr lang="en-IN" sz="4800" dirty="0"/>
              <a:t>                                   </a:t>
            </a:r>
            <a:r>
              <a:rPr lang="en-IN" sz="4800" dirty="0">
                <a:latin typeface="verdana"/>
              </a:rPr>
              <a:t>x=y                                  x=5                               </a:t>
            </a:r>
            <a:r>
              <a:rPr lang="en-IN" sz="4800" dirty="0"/>
              <a:t>             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251" y="6616925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+=  </a:t>
            </a:r>
            <a:r>
              <a:rPr lang="en-IN" sz="4800" dirty="0"/>
              <a:t>                                 x+=y           x=</a:t>
            </a:r>
            <a:r>
              <a:rPr lang="en-IN" sz="4800" dirty="0" err="1"/>
              <a:t>x+y</a:t>
            </a:r>
            <a:r>
              <a:rPr lang="en-IN" sz="4800" dirty="0"/>
              <a:t>                      x=15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4670" y="7572197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-=   </a:t>
            </a:r>
            <a:r>
              <a:rPr lang="en-IN" sz="4800" dirty="0"/>
              <a:t>                                 x-=y            x=x-y                       x=5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8654" y="8572073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*=   </a:t>
            </a:r>
            <a:r>
              <a:rPr lang="en-IN" sz="4800" dirty="0"/>
              <a:t>                                 </a:t>
            </a:r>
            <a:r>
              <a:rPr lang="en-IN" sz="4800" dirty="0">
                <a:latin typeface="verdana"/>
              </a:rPr>
              <a:t>x*=y       x=x*y                x=50 </a:t>
            </a:r>
            <a:endParaRPr lang="en-IN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854940" y="10464029"/>
            <a:ext cx="22438937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%= </a:t>
            </a:r>
            <a:r>
              <a:rPr lang="en-IN" sz="4800" dirty="0"/>
              <a:t>                                 x%=y          x=</a:t>
            </a:r>
            <a:r>
              <a:rPr lang="en-IN" sz="4800" dirty="0" err="1"/>
              <a:t>x%y</a:t>
            </a:r>
            <a:r>
              <a:rPr lang="en-IN" sz="4800" dirty="0"/>
              <a:t>                     x=0</a:t>
            </a:r>
            <a:endParaRPr lang="en-IN" sz="4800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2638" y="9552437"/>
            <a:ext cx="23945372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fontAlgn="t"/>
            <a:r>
              <a:rPr lang="en-IN" sz="4800" dirty="0">
                <a:solidFill>
                  <a:srgbClr val="FFFF00"/>
                </a:solidFill>
              </a:rPr>
              <a:t>/=</a:t>
            </a:r>
            <a:r>
              <a:rPr lang="en-IN" sz="4800" dirty="0"/>
              <a:t>                                    x/=y             x=x/y                      x=2</a:t>
            </a:r>
            <a:r>
              <a:rPr lang="en-IN" sz="4800" dirty="0">
                <a:solidFill>
                  <a:schemeClr val="accent3"/>
                </a:solidFill>
              </a:rPr>
              <a:t>    </a:t>
            </a:r>
            <a:r>
              <a:rPr lang="en-IN" sz="4800" dirty="0"/>
              <a:t>        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86918" y="5320190"/>
            <a:ext cx="2113582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14671858" y="4225564"/>
            <a:ext cx="4020002" cy="82137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Result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typeof</a:t>
            </a: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6844" y="6200075"/>
            <a:ext cx="9306951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4400" b="1" dirty="0" err="1">
                <a:solidFill>
                  <a:srgbClr val="FFFF00"/>
                </a:solidFill>
              </a:rPr>
              <a:t>typeof</a:t>
            </a:r>
            <a:r>
              <a:rPr lang="en-IN" sz="4400" b="1" dirty="0">
                <a:solidFill>
                  <a:srgbClr val="FFFF00"/>
                </a:solidFill>
              </a:rPr>
              <a:t> operand </a:t>
            </a:r>
          </a:p>
          <a:p>
            <a:pPr marL="0" indent="0" algn="l">
              <a:buNone/>
            </a:pPr>
            <a:r>
              <a:rPr lang="en-IN" sz="4400" dirty="0"/>
              <a:t>OR </a:t>
            </a:r>
          </a:p>
          <a:p>
            <a:pPr marL="0" indent="0" algn="l">
              <a:buNone/>
            </a:pPr>
            <a:r>
              <a:rPr lang="en-IN" sz="4400" b="1" dirty="0" err="1">
                <a:solidFill>
                  <a:srgbClr val="FFFF00"/>
                </a:solidFill>
              </a:rPr>
              <a:t>typeof</a:t>
            </a:r>
            <a:r>
              <a:rPr lang="en-IN" sz="4400" b="1" dirty="0">
                <a:solidFill>
                  <a:srgbClr val="FFFF00"/>
                </a:solidFill>
              </a:rPr>
              <a:t> (operand</a:t>
            </a:r>
            <a:r>
              <a:rPr lang="en-IN" sz="4400" dirty="0"/>
              <a:t>)</a:t>
            </a:r>
            <a:endParaRPr lang="en-IN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706844" y="4222337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706844" y="2913839"/>
            <a:ext cx="19960614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In </a:t>
            </a:r>
            <a:r>
              <a:rPr lang="en-IN" sz="4400" b="1" dirty="0">
                <a:solidFill>
                  <a:srgbClr val="FFC000"/>
                </a:solidFill>
              </a:rPr>
              <a:t>JS</a:t>
            </a:r>
            <a:r>
              <a:rPr lang="en-IN" sz="4400" dirty="0"/>
              <a:t>, the </a:t>
            </a: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typeof</a:t>
            </a:r>
            <a:r>
              <a:rPr lang="en-IN" sz="4400" dirty="0"/>
              <a:t> operator returns the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4400" dirty="0"/>
              <a:t>of its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operand</a:t>
            </a:r>
            <a:r>
              <a:rPr lang="en-IN" sz="4400" dirty="0"/>
              <a:t> in the form of a string. </a:t>
            </a:r>
          </a:p>
          <a:p>
            <a:pPr algn="l"/>
            <a:endParaRPr lang="en-IN" sz="4400" dirty="0"/>
          </a:p>
          <a:p>
            <a:pPr algn="l"/>
            <a:r>
              <a:rPr lang="en-IN" sz="4400" dirty="0"/>
              <a:t>Operand can be 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variables</a:t>
            </a:r>
            <a:r>
              <a:rPr lang="en-IN" sz="4400" dirty="0"/>
              <a:t> ,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expressions</a:t>
            </a:r>
            <a:r>
              <a:rPr lang="en-IN" sz="4400" dirty="0"/>
              <a:t>  and even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IN" sz="4400" dirty="0"/>
              <a:t>.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6844" y="6200075"/>
            <a:ext cx="12556273" cy="7069873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26790" y="6200074"/>
            <a:ext cx="10437542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42);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"number“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‘</a:t>
            </a:r>
            <a:r>
              <a:rPr lang="en-IN" sz="4000" dirty="0" err="1">
                <a:solidFill>
                  <a:srgbClr val="FFFF00"/>
                </a:solidFill>
              </a:rPr>
              <a:t>bhopal</a:t>
            </a:r>
            <a:r>
              <a:rPr lang="en-IN" sz="4000" dirty="0">
                <a:solidFill>
                  <a:srgbClr val="FFFF00"/>
                </a:solidFill>
              </a:rPr>
              <a:t>');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true);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</a:t>
            </a:r>
            <a:r>
              <a:rPr lang="en-IN" sz="40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boolean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</a:t>
            </a: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(3+4));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“number"</a:t>
            </a:r>
          </a:p>
          <a:p>
            <a:pPr algn="l"/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706844" y="802888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More Examples</a:t>
            </a:r>
            <a:endParaRPr sz="6600" spc="-112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536" y="2653990"/>
            <a:ext cx="10437542" cy="13255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/>
            <a:r>
              <a:rPr lang="en-IN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(3.4));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"number"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myCar</a:t>
            </a:r>
            <a:r>
              <a:rPr lang="en-US" sz="4000" dirty="0">
                <a:solidFill>
                  <a:srgbClr val="FFFF00"/>
                </a:solidFill>
              </a:rPr>
              <a:t>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myCar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"undefined "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myBike</a:t>
            </a:r>
            <a:r>
              <a:rPr lang="en-US" sz="4000" dirty="0">
                <a:solidFill>
                  <a:srgbClr val="FFFF00"/>
                </a:solidFill>
              </a:rPr>
              <a:t>=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4000" dirty="0">
                <a:solidFill>
                  <a:srgbClr val="FFFF00"/>
                </a:solidFill>
              </a:rPr>
              <a:t>" "</a:t>
            </a:r>
            <a:r>
              <a:rPr lang="en-US" sz="4000" dirty="0">
                <a:solidFill>
                  <a:srgbClr val="FFFF00"/>
                </a:solidFill>
              </a:rPr>
              <a:t>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myBike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"string“</a:t>
            </a:r>
          </a:p>
          <a:p>
            <a:pPr algn="l"/>
            <a:endParaRPr lang="en-US" sz="4000" dirty="0">
              <a:solidFill>
                <a:srgbClr val="FFFF00"/>
              </a:solidFill>
            </a:endParaRPr>
          </a:p>
          <a:p>
            <a:pPr algn="l"/>
            <a:r>
              <a:rPr lang="en-US" sz="4000" dirty="0" err="1">
                <a:solidFill>
                  <a:srgbClr val="FFFF00"/>
                </a:solidFill>
              </a:rPr>
              <a:t>var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r>
              <a:rPr lang="en-US" sz="4000" dirty="0" err="1">
                <a:solidFill>
                  <a:srgbClr val="FFFF00"/>
                </a:solidFill>
              </a:rPr>
              <a:t>myBicycle</a:t>
            </a:r>
            <a:r>
              <a:rPr lang="en-US" sz="4000" dirty="0">
                <a:solidFill>
                  <a:srgbClr val="FFFF00"/>
                </a:solidFill>
              </a:rPr>
              <a:t>=null;</a:t>
            </a:r>
            <a:endParaRPr lang="en-IN" sz="4000" dirty="0">
              <a:solidFill>
                <a:srgbClr val="FFFF00"/>
              </a:solidFill>
            </a:endParaRPr>
          </a:p>
          <a:p>
            <a:pPr algn="l"/>
            <a:r>
              <a:rPr lang="en-IN" sz="4000" dirty="0">
                <a:solidFill>
                  <a:srgbClr val="FFFF00"/>
                </a:solidFill>
              </a:rPr>
              <a:t>console.log(</a:t>
            </a:r>
            <a:r>
              <a:rPr lang="en-IN" sz="4000" dirty="0" err="1">
                <a:solidFill>
                  <a:srgbClr val="FFFF00"/>
                </a:solidFill>
              </a:rPr>
              <a:t>typeof</a:t>
            </a:r>
            <a:r>
              <a:rPr lang="en-IN" sz="4000" dirty="0">
                <a:solidFill>
                  <a:srgbClr val="FFFF00"/>
                </a:solidFill>
              </a:rPr>
              <a:t>  </a:t>
            </a:r>
            <a:r>
              <a:rPr lang="en-IN" sz="4000" dirty="0" err="1">
                <a:solidFill>
                  <a:srgbClr val="FFFF00"/>
                </a:solidFill>
              </a:rPr>
              <a:t>myBicycle</a:t>
            </a:r>
            <a:r>
              <a:rPr lang="en-IN" sz="4000" dirty="0">
                <a:solidFill>
                  <a:srgbClr val="FFFF00"/>
                </a:solidFill>
              </a:rPr>
              <a:t>);</a:t>
            </a:r>
          </a:p>
          <a:p>
            <a:pPr algn="l"/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// output: "object"</a:t>
            </a:r>
          </a:p>
          <a:p>
            <a:pPr algn="l"/>
            <a:endParaRPr lang="en-IN" sz="4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IN" sz="5400" b="1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1465593" y="10743260"/>
            <a:ext cx="6066263" cy="2972740"/>
          </a:xfrm>
          <a:prstGeom prst="wedgeEllipseCallout">
            <a:avLst>
              <a:gd name="adj1" fmla="val -167704"/>
              <a:gd name="adj2" fmla="val 17360"/>
            </a:avLst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This is considered to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be a bug within JS as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 is expected that </a:t>
            </a:r>
            <a:r>
              <a:rPr kumimoji="0" lang="en-US" sz="3200" b="1" i="0" u="sng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null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itself is a 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data type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.</a:t>
            </a: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1958</Words>
  <Application>Microsoft Office PowerPoint</Application>
  <PresentationFormat>Custom</PresentationFormat>
  <Paragraphs>535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Helvetica Light</vt:lpstr>
      <vt:lpstr>Helvetica Neue</vt:lpstr>
      <vt:lpstr>Lato Bold</vt:lpstr>
      <vt:lpstr>Lato Light</vt:lpstr>
      <vt:lpstr>Lato Regular</vt:lpstr>
      <vt:lpstr>linea-basic-elaboration-10</vt:lpstr>
      <vt:lpstr>SignPainter-HouseScript</vt:lpstr>
      <vt:lpstr>verdana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109</cp:revision>
  <dcterms:modified xsi:type="dcterms:W3CDTF">2022-01-28T11:15:36Z</dcterms:modified>
</cp:coreProperties>
</file>