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7" r:id="rId2"/>
    <p:sldId id="258" r:id="rId3"/>
    <p:sldId id="489" r:id="rId4"/>
    <p:sldId id="357" r:id="rId5"/>
    <p:sldId id="556" r:id="rId6"/>
    <p:sldId id="557" r:id="rId7"/>
    <p:sldId id="558" r:id="rId8"/>
    <p:sldId id="559" r:id="rId9"/>
    <p:sldId id="560" r:id="rId10"/>
    <p:sldId id="533" r:id="rId11"/>
    <p:sldId id="534" r:id="rId12"/>
    <p:sldId id="499" r:id="rId13"/>
    <p:sldId id="1462" r:id="rId14"/>
    <p:sldId id="1463" r:id="rId15"/>
    <p:sldId id="1465" r:id="rId16"/>
    <p:sldId id="1464" r:id="rId17"/>
    <p:sldId id="537" r:id="rId18"/>
    <p:sldId id="1460" r:id="rId19"/>
    <p:sldId id="1461" r:id="rId20"/>
    <p:sldId id="563" r:id="rId21"/>
    <p:sldId id="564" r:id="rId22"/>
    <p:sldId id="1466" r:id="rId23"/>
    <p:sldId id="565" r:id="rId24"/>
    <p:sldId id="475" r:id="rId25"/>
    <p:sldId id="476" r:id="rId26"/>
    <p:sldId id="477" r:id="rId27"/>
    <p:sldId id="478" r:id="rId28"/>
    <p:sldId id="413" r:id="rId29"/>
    <p:sldId id="444" r:id="rId30"/>
    <p:sldId id="145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7CD55E6-B145-4A6B-9D17-87C0D74CCEB8}"/>
    <pc:docChg chg="addSld modSld">
      <pc:chgData name="Sharma Computer Academy" userId="08476b32c11f4418" providerId="LiveId" clId="{B7CD55E6-B145-4A6B-9D17-87C0D74CCEB8}" dt="2023-03-06T06:34:19.666" v="70" actId="207"/>
      <pc:docMkLst>
        <pc:docMk/>
      </pc:docMkLst>
      <pc:sldChg chg="modSp">
        <pc:chgData name="Sharma Computer Academy" userId="08476b32c11f4418" providerId="LiveId" clId="{B7CD55E6-B145-4A6B-9D17-87C0D74CCEB8}" dt="2023-03-03T17:04:12.427" v="5" actId="20577"/>
        <pc:sldMkLst>
          <pc:docMk/>
          <pc:sldMk cId="0" sldId="357"/>
        </pc:sldMkLst>
        <pc:spChg chg="mod">
          <ac:chgData name="Sharma Computer Academy" userId="08476b32c11f4418" providerId="LiveId" clId="{B7CD55E6-B145-4A6B-9D17-87C0D74CCEB8}" dt="2023-03-03T17:04:12.427" v="5" actId="20577"/>
          <ac:spMkLst>
            <pc:docMk/>
            <pc:sldMk cId="0" sldId="3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7CD55E6-B145-4A6B-9D17-87C0D74CCEB8}" dt="2023-03-03T17:04:26.121" v="18" actId="20577"/>
        <pc:sldMkLst>
          <pc:docMk/>
          <pc:sldMk cId="416251890" sldId="558"/>
        </pc:sldMkLst>
        <pc:spChg chg="mod">
          <ac:chgData name="Sharma Computer Academy" userId="08476b32c11f4418" providerId="LiveId" clId="{B7CD55E6-B145-4A6B-9D17-87C0D74CCEB8}" dt="2023-03-03T17:04:26.121" v="18" actId="20577"/>
          <ac:spMkLst>
            <pc:docMk/>
            <pc:sldMk cId="416251890" sldId="558"/>
            <ac:spMk id="6" creationId="{66A90CB0-8E46-1E02-6BB1-9006A049F4B8}"/>
          </ac:spMkLst>
        </pc:spChg>
      </pc:sldChg>
      <pc:sldChg chg="addSp modSp mod modAnim">
        <pc:chgData name="Sharma Computer Academy" userId="08476b32c11f4418" providerId="LiveId" clId="{B7CD55E6-B145-4A6B-9D17-87C0D74CCEB8}" dt="2023-03-05T15:28:26.641" v="53"/>
        <pc:sldMkLst>
          <pc:docMk/>
          <pc:sldMk cId="2912925822" sldId="564"/>
        </pc:sldMkLst>
        <pc:spChg chg="mod">
          <ac:chgData name="Sharma Computer Academy" userId="08476b32c11f4418" providerId="LiveId" clId="{B7CD55E6-B145-4A6B-9D17-87C0D74CCEB8}" dt="2023-03-05T15:27:30.009" v="46" actId="14100"/>
          <ac:spMkLst>
            <pc:docMk/>
            <pc:sldMk cId="2912925822" sldId="564"/>
            <ac:spMk id="3" creationId="{00000000-0000-0000-0000-000000000000}"/>
          </ac:spMkLst>
        </pc:spChg>
        <pc:picChg chg="add mod">
          <ac:chgData name="Sharma Computer Academy" userId="08476b32c11f4418" providerId="LiveId" clId="{B7CD55E6-B145-4A6B-9D17-87C0D74CCEB8}" dt="2023-03-05T15:27:58.274" v="52" actId="14100"/>
          <ac:picMkLst>
            <pc:docMk/>
            <pc:sldMk cId="2912925822" sldId="564"/>
            <ac:picMk id="5" creationId="{3A53B7EE-4BD1-6337-8210-C5FC7007036E}"/>
          </ac:picMkLst>
        </pc:picChg>
      </pc:sldChg>
      <pc:sldChg chg="modSp">
        <pc:chgData name="Sharma Computer Academy" userId="08476b32c11f4418" providerId="LiveId" clId="{B7CD55E6-B145-4A6B-9D17-87C0D74CCEB8}" dt="2023-03-06T06:34:19.666" v="70" actId="207"/>
        <pc:sldMkLst>
          <pc:docMk/>
          <pc:sldMk cId="1799650772" sldId="1459"/>
        </pc:sldMkLst>
        <pc:spChg chg="mod">
          <ac:chgData name="Sharma Computer Academy" userId="08476b32c11f4418" providerId="LiveId" clId="{B7CD55E6-B145-4A6B-9D17-87C0D74CCEB8}" dt="2023-03-06T06:34:19.666" v="70" actId="207"/>
          <ac:spMkLst>
            <pc:docMk/>
            <pc:sldMk cId="1799650772" sldId="1459"/>
            <ac:spMk id="7" creationId="{00000000-0000-0000-0000-000000000000}"/>
          </ac:spMkLst>
        </pc:spChg>
        <pc:spChg chg="mod">
          <ac:chgData name="Sharma Computer Academy" userId="08476b32c11f4418" providerId="LiveId" clId="{B7CD55E6-B145-4A6B-9D17-87C0D74CCEB8}" dt="2023-03-06T06:34:15.073" v="69" actId="207"/>
          <ac:spMkLst>
            <pc:docMk/>
            <pc:sldMk cId="1799650772" sldId="1459"/>
            <ac:spMk id="10" creationId="{00000000-0000-0000-0000-000000000000}"/>
          </ac:spMkLst>
        </pc:spChg>
        <pc:spChg chg="mod">
          <ac:chgData name="Sharma Computer Academy" userId="08476b32c11f4418" providerId="LiveId" clId="{B7CD55E6-B145-4A6B-9D17-87C0D74CCEB8}" dt="2023-03-06T06:34:07.918" v="68" actId="207"/>
          <ac:spMkLst>
            <pc:docMk/>
            <pc:sldMk cId="1799650772" sldId="1459"/>
            <ac:spMk id="18" creationId="{00000000-0000-0000-0000-000000000000}"/>
          </ac:spMkLst>
        </pc:spChg>
      </pc:sldChg>
      <pc:sldChg chg="modSp add mod modAnim">
        <pc:chgData name="Sharma Computer Academy" userId="08476b32c11f4418" providerId="LiveId" clId="{B7CD55E6-B145-4A6B-9D17-87C0D74CCEB8}" dt="2023-03-05T15:30:01.952" v="63" actId="115"/>
        <pc:sldMkLst>
          <pc:docMk/>
          <pc:sldMk cId="1793883913" sldId="1466"/>
        </pc:sldMkLst>
        <pc:spChg chg="mod">
          <ac:chgData name="Sharma Computer Academy" userId="08476b32c11f4418" providerId="LiveId" clId="{B7CD55E6-B145-4A6B-9D17-87C0D74CCEB8}" dt="2023-03-05T15:30:01.952" v="63" actId="115"/>
          <ac:spMkLst>
            <pc:docMk/>
            <pc:sldMk cId="1793883913" sldId="146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06-03-2023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72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6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382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26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54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679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01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20435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4080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0246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676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4534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0232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032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40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65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3502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3/6/2023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536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rbel" pitchFamily="34" charset="0"/>
              </a:rPr>
              <a:t>Class components</a:t>
            </a:r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Lecture- 10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96413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Class Based React component </a:t>
            </a:r>
            <a:r>
              <a:rPr lang="en-US" sz="2400" dirty="0">
                <a:latin typeface="Corbel" pitchFamily="34" charset="0"/>
              </a:rPr>
              <a:t>that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returns</a:t>
            </a:r>
            <a:r>
              <a:rPr lang="en-US" sz="2400" dirty="0">
                <a:latin typeface="Corbel" pitchFamily="34" charset="0"/>
              </a:rPr>
              <a:t> the message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Hello User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Jee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!</a:t>
            </a:r>
            <a:endParaRPr lang="en-US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12AB49B-B256-3F5B-0A52-47EF788AE95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latin typeface="Corbel" pitchFamily="34" charset="0"/>
              </a:rPr>
              <a:t>Exercise</a:t>
            </a:r>
            <a:endParaRPr lang="en-IN" sz="28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81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34DB43-8FE3-4D44-9CE3-110EFC3BAA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83568" y="2489200"/>
            <a:ext cx="7920880" cy="3964136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C623E3A-25E1-6289-FBB1-AD1056F91BD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latin typeface="Corbel" pitchFamily="34" charset="0"/>
              </a:rPr>
              <a:t>Exercise</a:t>
            </a:r>
            <a:endParaRPr lang="en-IN" sz="28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9552" y="2489200"/>
            <a:ext cx="8136904" cy="42259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 User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Jee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!!&lt;/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sz="16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/&gt;,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sz="1600" b="1" dirty="0"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1600" y="1555892"/>
            <a:ext cx="1763037" cy="3381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F9937C1-9AF8-4DA4-1965-0A832C1AD4D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205591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Changes Done W.R.T. React 18 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564904"/>
            <a:ext cx="8712968" cy="410445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itchFamily="34" charset="0"/>
              </a:rPr>
              <a:t>We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might have noticed </a:t>
            </a:r>
            <a:r>
              <a:rPr lang="en-US" sz="2200" dirty="0">
                <a:latin typeface="Corbel" pitchFamily="34" charset="0"/>
              </a:rPr>
              <a:t>that when we use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React 18 </a:t>
            </a:r>
            <a:r>
              <a:rPr lang="en-US" sz="2200" dirty="0">
                <a:latin typeface="Corbel" pitchFamily="34" charset="0"/>
              </a:rPr>
              <a:t>and call the method 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ReactDOM.render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US" sz="2200" dirty="0">
                <a:latin typeface="Corbel" pitchFamily="34" charset="0"/>
              </a:rPr>
              <a:t>we get a </a:t>
            </a:r>
            <a:r>
              <a:rPr lang="en-US" sz="22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warning message </a:t>
            </a:r>
            <a:r>
              <a:rPr lang="en-US" sz="2200" dirty="0">
                <a:latin typeface="Corbel" pitchFamily="34" charset="0"/>
              </a:rPr>
              <a:t>which says that we must use </a:t>
            </a:r>
            <a:r>
              <a:rPr lang="en-US" sz="2200" b="1" dirty="0" err="1">
                <a:solidFill>
                  <a:srgbClr val="0070C0"/>
                </a:solidFill>
                <a:latin typeface="Corbel" pitchFamily="34" charset="0"/>
              </a:rPr>
              <a:t>createRoot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US" sz="2200" dirty="0">
                <a:latin typeface="Corbel" pitchFamily="34" charset="0"/>
              </a:rPr>
              <a:t>instead of 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ReactDOM.render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React 18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dirty="0">
                <a:latin typeface="Corbel" pitchFamily="34" charset="0"/>
              </a:rPr>
              <a:t>This is because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React 18 </a:t>
            </a:r>
            <a:r>
              <a:rPr lang="en-US" sz="2200" dirty="0">
                <a:latin typeface="Corbel" pitchFamily="34" charset="0"/>
              </a:rPr>
              <a:t>introduces a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new root API </a:t>
            </a:r>
            <a:r>
              <a:rPr lang="en-US" sz="2200" dirty="0">
                <a:latin typeface="Corbel" pitchFamily="34" charset="0"/>
              </a:rPr>
              <a:t>for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rendering</a:t>
            </a:r>
            <a:r>
              <a:rPr lang="en-US" sz="2200" dirty="0">
                <a:latin typeface="Corbel" pitchFamily="34" charset="0"/>
              </a:rPr>
              <a:t> our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components</a:t>
            </a:r>
            <a:r>
              <a:rPr lang="en-US" sz="2200" dirty="0">
                <a:latin typeface="Corbe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722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Changes Done W.R.T. React 18 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492896"/>
            <a:ext cx="8712968" cy="417646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itchFamily="34" charset="0"/>
              </a:rPr>
              <a:t>This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new root API </a:t>
            </a:r>
            <a:r>
              <a:rPr lang="en-US" sz="2200" dirty="0">
                <a:latin typeface="Corbel" pitchFamily="34" charset="0"/>
              </a:rPr>
              <a:t>which provides better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control </a:t>
            </a:r>
            <a:r>
              <a:rPr lang="en-US" sz="2200" dirty="0">
                <a:latin typeface="Corbel" pitchFamily="34" charset="0"/>
              </a:rPr>
              <a:t>for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managing </a:t>
            </a:r>
            <a:r>
              <a:rPr lang="en-US" sz="2200" dirty="0">
                <a:latin typeface="Corbel" pitchFamily="34" charset="0"/>
              </a:rPr>
              <a:t>roots. 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new root API </a:t>
            </a:r>
            <a:r>
              <a:rPr lang="en-US" sz="2200" dirty="0">
                <a:latin typeface="Corbel" pitchFamily="34" charset="0"/>
              </a:rPr>
              <a:t>also enables </a:t>
            </a:r>
            <a:r>
              <a:rPr lang="en-US" sz="2200" b="1" u="sng" dirty="0">
                <a:solidFill>
                  <a:srgbClr val="002060"/>
                </a:solidFill>
                <a:latin typeface="Corbel" pitchFamily="34" charset="0"/>
              </a:rPr>
              <a:t>concurrent rendering </a:t>
            </a:r>
            <a:r>
              <a:rPr lang="en-US" sz="2200" dirty="0">
                <a:latin typeface="Corbel" pitchFamily="34" charset="0"/>
              </a:rPr>
              <a:t>, that will let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React</a:t>
            </a:r>
            <a:r>
              <a:rPr lang="en-US" sz="2200" dirty="0">
                <a:latin typeface="Corbel" pitchFamily="34" charset="0"/>
              </a:rPr>
              <a:t> prepare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many versions </a:t>
            </a:r>
            <a:r>
              <a:rPr lang="en-US" sz="2200" dirty="0">
                <a:latin typeface="Corbel" pitchFamily="34" charset="0"/>
              </a:rPr>
              <a:t>of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UI</a:t>
            </a:r>
            <a:r>
              <a:rPr lang="en-US" sz="2200" dirty="0">
                <a:latin typeface="Corbel" pitchFamily="34" charset="0"/>
              </a:rPr>
              <a:t> at the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same time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endParaRPr lang="en-US" sz="1800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80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Changes Done W.R.T. React 18 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8280920" cy="4464496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u="sng" dirty="0">
                <a:solidFill>
                  <a:srgbClr val="0070C0"/>
                </a:solidFill>
                <a:latin typeface="Corbel" pitchFamily="34" charset="0"/>
              </a:rPr>
              <a:t>Previous code: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274320" lvl="1" indent="0">
              <a:buNone/>
            </a:pPr>
            <a:r>
              <a:rPr lang="en-IN" sz="2000" b="1" i="1" dirty="0">
                <a:latin typeface="Consolas" panose="020B0609020204030204" pitchFamily="49" charset="0"/>
              </a:rPr>
              <a:t>  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let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myDiv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("#root");</a:t>
            </a:r>
          </a:p>
          <a:p>
            <a:pPr marL="274320" lvl="1" indent="0">
              <a:buNone/>
            </a:pP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ReactDOM.render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(&lt;App /&gt;,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myDiv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  <a:p>
            <a:endParaRPr lang="en-US" sz="24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200" b="1" u="sng" dirty="0">
                <a:solidFill>
                  <a:srgbClr val="0070C0"/>
                </a:solidFill>
                <a:latin typeface="Corbel" pitchFamily="34" charset="0"/>
              </a:rPr>
              <a:t>New code:</a:t>
            </a:r>
          </a:p>
          <a:p>
            <a:pPr marL="0" indent="0">
              <a:buNone/>
            </a:pPr>
            <a:endParaRPr lang="en-US" sz="2400" dirty="0">
              <a:latin typeface="Corbel" pitchFamily="34" charset="0"/>
            </a:endParaRPr>
          </a:p>
          <a:p>
            <a:pPr marL="274320" lvl="1" indent="0">
              <a:buNone/>
            </a:pP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let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myDiv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=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("#root");</a:t>
            </a:r>
          </a:p>
          <a:p>
            <a:pPr marL="274320" lvl="1" indent="0">
              <a:buNone/>
            </a:pP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let root = 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ReactDOM.createRoot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myDiv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</a:p>
          <a:p>
            <a:pPr marL="274320" lvl="1" indent="0">
              <a:buNone/>
            </a:pPr>
            <a:r>
              <a:rPr lang="en-IN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root.render</a:t>
            </a:r>
            <a:r>
              <a:rPr lang="en-I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(&lt;App /&gt;);</a:t>
            </a:r>
            <a:endParaRPr lang="en-US" sz="1800" dirty="0">
              <a:solidFill>
                <a:srgbClr val="C00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26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1560" y="2176474"/>
            <a:ext cx="8136904" cy="454719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0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4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 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Userjee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!!&lt;/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b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4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IN" sz="14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14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/&gt;);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4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4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4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sz="1400" b="1" dirty="0"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1600" y="1500852"/>
            <a:ext cx="1763037" cy="3381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476505-C7BE-3561-E175-C06F7A4D99D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Improved Solution</a:t>
            </a:r>
          </a:p>
        </p:txBody>
      </p:sp>
    </p:spTree>
    <p:extLst>
      <p:ext uri="{BB962C8B-B14F-4D97-AF65-F5344CB8AC3E}">
        <p14:creationId xmlns:p14="http://schemas.microsoft.com/office/powerpoint/2010/main" val="353532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955738" cy="4036144"/>
          </a:xfrm>
        </p:spPr>
        <p:txBody>
          <a:bodyPr>
            <a:normAutofit/>
          </a:bodyPr>
          <a:lstStyle/>
          <a:p>
            <a:pPr fontAlgn="base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Rewrite</a:t>
            </a:r>
            <a:r>
              <a:rPr lang="en-US" sz="2200" dirty="0">
                <a:latin typeface="Corbel" pitchFamily="34" charset="0"/>
              </a:rPr>
              <a:t> the previous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React component </a:t>
            </a:r>
            <a:r>
              <a:rPr lang="en-US" sz="2200" dirty="0">
                <a:latin typeface="Corbel" pitchFamily="34" charset="0"/>
              </a:rPr>
              <a:t>using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external JavaScript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934471-FE0D-3239-BB62-4F9C67EA6C4E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latin typeface="Corbel" pitchFamily="34" charset="0"/>
              </a:rPr>
              <a:t>Exercise</a:t>
            </a:r>
            <a:endParaRPr lang="en-IN" sz="28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25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391" y="2323017"/>
            <a:ext cx="8777318" cy="434644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3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endParaRPr lang="en-IN" sz="13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3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crossorigin</a:t>
            </a:r>
            <a:endParaRPr lang="en-IN" sz="13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3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"https://unpkg.com/react@18/</a:t>
            </a:r>
            <a:r>
              <a:rPr lang="en-IN" sz="13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/react.development.js"</a:t>
            </a:r>
            <a:endParaRPr lang="en-IN" sz="13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&gt;&lt;/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endParaRPr lang="en-IN" sz="13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3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crossorigin</a:t>
            </a:r>
            <a:endParaRPr lang="en-IN" sz="13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IN" sz="13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"https://unpkg.com/react-dom@18/</a:t>
            </a:r>
            <a:r>
              <a:rPr lang="en-IN" sz="13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umd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/react-dom.development.js"</a:t>
            </a:r>
            <a:endParaRPr lang="en-IN" sz="13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&gt;&lt;/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"https://unpkg.com/@babel/standalone/babel.min.js"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&gt;Class based react element&lt;/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"text/babel"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3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3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3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3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br>
              <a:rPr lang="en-IN" sz="13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3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sz="1300" b="1" dirty="0"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1600" y="1557647"/>
            <a:ext cx="1763037" cy="3381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index.html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95742E-908C-71AD-9715-944AAAA8121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6119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 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9551" y="2489200"/>
            <a:ext cx="8064897" cy="404772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IN" sz="2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200" b="1" i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2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en-IN" sz="2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&gt;Hello User </a:t>
            </a:r>
            <a:r>
              <a:rPr lang="en-IN" sz="2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Jee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!!&lt;/</a:t>
            </a:r>
            <a:r>
              <a:rPr lang="en-IN" sz="2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2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myElement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2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2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IN" sz="2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sz="2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2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IN" sz="2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22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2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/&gt;);</a:t>
            </a:r>
          </a:p>
          <a:p>
            <a:br>
              <a:rPr lang="en-IN" sz="2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2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sz="1600" b="1" dirty="0">
              <a:latin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1600" y="1501992"/>
            <a:ext cx="1763037" cy="33812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E80FE6-3F0E-89CB-32CC-3149A4BE1CA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97185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132856"/>
            <a:ext cx="8712968" cy="4536504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Two Types Of Components</a:t>
            </a:r>
          </a:p>
          <a:p>
            <a:pPr>
              <a:buSzPct val="100000"/>
            </a:pPr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Class Components</a:t>
            </a:r>
            <a:endParaRPr lang="en-US" sz="2200" b="1" dirty="0">
              <a:latin typeface="Corbel" pitchFamily="34" charset="0"/>
            </a:endParaRPr>
          </a:p>
          <a:p>
            <a:pPr>
              <a:buSzPct val="100000"/>
            </a:pPr>
            <a:endParaRPr lang="en-US" sz="22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2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How To Create Class Components</a:t>
            </a:r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Industry Recommended Way Of Structuring A React Application</a:t>
            </a:r>
          </a:p>
          <a:p>
            <a:pPr>
              <a:buSzPct val="100000"/>
            </a:pPr>
            <a:endParaRPr lang="en-US" sz="2200" dirty="0"/>
          </a:p>
          <a:p>
            <a:pPr>
              <a:buSzPct val="100000"/>
              <a:buNone/>
            </a:pPr>
            <a:endParaRPr lang="en-US" sz="22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React Layout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712968" cy="4536504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Now </a:t>
            </a:r>
            <a:r>
              <a:rPr lang="en-US" sz="2200" dirty="0">
                <a:latin typeface="Corbel" pitchFamily="34" charset="0"/>
              </a:rPr>
              <a:t>we are going to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talk about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proper conventional layout </a:t>
            </a:r>
            <a:r>
              <a:rPr lang="en-US" sz="2200" dirty="0">
                <a:latin typeface="Corbel" pitchFamily="34" charset="0"/>
              </a:rPr>
              <a:t>for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React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b="1" dirty="0">
              <a:solidFill>
                <a:srgbClr val="7030A0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We had been </a:t>
            </a:r>
            <a:r>
              <a:rPr lang="en-US" sz="2200" dirty="0">
                <a:latin typeface="Corbel" pitchFamily="34" charset="0"/>
              </a:rPr>
              <a:t>making a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single component </a:t>
            </a:r>
            <a:r>
              <a:rPr lang="en-US" sz="2200" dirty="0">
                <a:latin typeface="Corbel" pitchFamily="34" charset="0"/>
              </a:rPr>
              <a:t>and we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rendered</a:t>
            </a:r>
            <a:r>
              <a:rPr lang="en-US" sz="2200" dirty="0">
                <a:latin typeface="Corbel" pitchFamily="34" charset="0"/>
              </a:rPr>
              <a:t> it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directly</a:t>
            </a:r>
            <a:r>
              <a:rPr lang="en-US" sz="2200" dirty="0">
                <a:latin typeface="Corbel" pitchFamily="34" charset="0"/>
              </a:rPr>
              <a:t> into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DOM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This is good </a:t>
            </a:r>
            <a:r>
              <a:rPr lang="en-US" sz="2200" dirty="0">
                <a:latin typeface="Corbel" pitchFamily="34" charset="0"/>
              </a:rPr>
              <a:t>for learning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basics of React </a:t>
            </a:r>
            <a:r>
              <a:rPr lang="en-US" sz="2200" dirty="0">
                <a:latin typeface="Corbel" pitchFamily="34" charset="0"/>
              </a:rPr>
              <a:t>but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not at all </a:t>
            </a:r>
            <a:r>
              <a:rPr lang="en-US" sz="2200" dirty="0">
                <a:latin typeface="Corbel" pitchFamily="34" charset="0"/>
              </a:rPr>
              <a:t>an </a:t>
            </a:r>
            <a:r>
              <a:rPr lang="en-US" sz="2200" b="1" u="sng" dirty="0">
                <a:solidFill>
                  <a:srgbClr val="002060"/>
                </a:solidFill>
                <a:latin typeface="Corbel" pitchFamily="34" charset="0"/>
              </a:rPr>
              <a:t>industry recommended approach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React Layout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5" y="2204864"/>
            <a:ext cx="8712968" cy="4248472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Most </a:t>
            </a:r>
            <a:r>
              <a:rPr lang="en-US" sz="2200" dirty="0">
                <a:latin typeface="Corbel" pitchFamily="34" charset="0"/>
              </a:rPr>
              <a:t>of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React Apps </a:t>
            </a:r>
            <a:r>
              <a:rPr lang="en-US" sz="2200" dirty="0">
                <a:latin typeface="Corbel" pitchFamily="34" charset="0"/>
              </a:rPr>
              <a:t>we </a:t>
            </a:r>
            <a:r>
              <a:rPr lang="en-US" sz="2200" b="1" dirty="0">
                <a:solidFill>
                  <a:schemeClr val="accent2"/>
                </a:solidFill>
                <a:latin typeface="Corbel" pitchFamily="34" charset="0"/>
              </a:rPr>
              <a:t>will build </a:t>
            </a:r>
            <a:r>
              <a:rPr lang="en-US" sz="2200" dirty="0">
                <a:latin typeface="Corbel" pitchFamily="34" charset="0"/>
              </a:rPr>
              <a:t>are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always going have </a:t>
            </a:r>
            <a:r>
              <a:rPr lang="en-US" sz="2200" dirty="0">
                <a:latin typeface="Corbel" pitchFamily="34" charset="0"/>
              </a:rPr>
              <a:t>more than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1 component</a:t>
            </a:r>
          </a:p>
          <a:p>
            <a:pPr marL="0" indent="0">
              <a:buNone/>
            </a:pPr>
            <a:endParaRPr lang="en-US" sz="2200" dirty="0">
              <a:latin typeface="Corbe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3B7EE-4BD1-6337-8210-C5FC70070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70" y="3050786"/>
            <a:ext cx="7306430" cy="380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2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React Layout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655" y="2204864"/>
            <a:ext cx="8272801" cy="4104456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So its good </a:t>
            </a:r>
            <a:r>
              <a:rPr lang="en-US" sz="2200" dirty="0">
                <a:latin typeface="Corbel" pitchFamily="34" charset="0"/>
              </a:rPr>
              <a:t>to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keep these components </a:t>
            </a:r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u="sng" dirty="0">
                <a:solidFill>
                  <a:srgbClr val="002060"/>
                </a:solidFill>
                <a:latin typeface="Corbel" pitchFamily="34" charset="0"/>
              </a:rPr>
              <a:t>separate files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b="1" dirty="0">
              <a:solidFill>
                <a:schemeClr val="accent1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Thus</a:t>
            </a:r>
            <a:r>
              <a:rPr lang="en-US" sz="2200" dirty="0">
                <a:latin typeface="Corbel" pitchFamily="34" charset="0"/>
              </a:rPr>
              <a:t> a </a:t>
            </a:r>
            <a:r>
              <a:rPr lang="en-US" sz="2200" b="1" u="sng" dirty="0">
                <a:solidFill>
                  <a:srgbClr val="002060"/>
                </a:solidFill>
                <a:latin typeface="Corbel" pitchFamily="34" charset="0"/>
              </a:rPr>
              <a:t>general rule </a:t>
            </a:r>
            <a:r>
              <a:rPr lang="en-US" sz="2200" dirty="0">
                <a:latin typeface="Corbel" pitchFamily="34" charset="0"/>
              </a:rPr>
              <a:t>is :</a:t>
            </a:r>
          </a:p>
          <a:p>
            <a:pPr lvl="1"/>
            <a:r>
              <a:rPr lang="en-US" sz="1900" b="1" u="sng" dirty="0">
                <a:solidFill>
                  <a:srgbClr val="C00000"/>
                </a:solidFill>
                <a:latin typeface="Corbel" pitchFamily="34" charset="0"/>
              </a:rPr>
              <a:t>ONE COMPONENT PER FILE </a:t>
            </a:r>
            <a:r>
              <a:rPr lang="en-US" sz="1900" b="1" dirty="0">
                <a:latin typeface="Corbel" pitchFamily="34" charset="0"/>
              </a:rPr>
              <a:t>with the </a:t>
            </a:r>
            <a:r>
              <a:rPr lang="en-US" sz="1900" b="1" u="sng" dirty="0">
                <a:solidFill>
                  <a:srgbClr val="0070C0"/>
                </a:solidFill>
                <a:latin typeface="Corbel" pitchFamily="34" charset="0"/>
              </a:rPr>
              <a:t>file name </a:t>
            </a:r>
            <a:r>
              <a:rPr lang="en-US" sz="1900" b="1" dirty="0">
                <a:latin typeface="Corbel" pitchFamily="34" charset="0"/>
              </a:rPr>
              <a:t>as </a:t>
            </a:r>
            <a:r>
              <a:rPr lang="en-US" sz="1900" b="1" u="sng" dirty="0">
                <a:solidFill>
                  <a:srgbClr val="00B050"/>
                </a:solidFill>
                <a:latin typeface="Corbel" pitchFamily="34" charset="0"/>
              </a:rPr>
              <a:t>component name</a:t>
            </a:r>
            <a:endParaRPr lang="en-US" sz="1900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88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React Layout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352928" cy="4464496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sz="2200" dirty="0">
                <a:latin typeface="Corbel" pitchFamily="34" charset="0"/>
              </a:rPr>
              <a:t> we create our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App component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inside App.js </a:t>
            </a:r>
            <a:r>
              <a:rPr lang="en-US" sz="2200" dirty="0">
                <a:latin typeface="Corbel" pitchFamily="34" charset="0"/>
              </a:rPr>
              <a:t>file </a:t>
            </a:r>
            <a:endParaRPr lang="en-US" sz="2200" b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dirty="0">
                <a:latin typeface="Corbel" pitchFamily="34" charset="0"/>
              </a:rPr>
              <a:t>This is our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top level component </a:t>
            </a:r>
            <a:r>
              <a:rPr lang="en-US" sz="2200" dirty="0">
                <a:latin typeface="Corbel" pitchFamily="34" charset="0"/>
              </a:rPr>
              <a:t>and it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combines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all other components </a:t>
            </a:r>
            <a:r>
              <a:rPr lang="en-US" sz="2200" dirty="0">
                <a:latin typeface="Corbel" pitchFamily="34" charset="0"/>
              </a:rPr>
              <a:t>into a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single component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renders</a:t>
            </a:r>
            <a:r>
              <a:rPr lang="en-US" sz="2200" dirty="0">
                <a:latin typeface="Corbel" pitchFamily="34" charset="0"/>
              </a:rPr>
              <a:t> it.</a:t>
            </a:r>
          </a:p>
          <a:p>
            <a:endParaRPr lang="en-US" sz="2200" b="1" u="sng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At last </a:t>
            </a:r>
            <a:r>
              <a:rPr lang="en-US" sz="2200" dirty="0">
                <a:latin typeface="Corbel" pitchFamily="34" charset="0"/>
              </a:rPr>
              <a:t>, inside our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index.html </a:t>
            </a:r>
            <a:r>
              <a:rPr lang="en-US" sz="2200" dirty="0">
                <a:latin typeface="Corbel" pitchFamily="34" charset="0"/>
              </a:rPr>
              <a:t>we attach all the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files </a:t>
            </a:r>
            <a:r>
              <a:rPr lang="en-US" sz="2200" dirty="0">
                <a:latin typeface="Corbel" pitchFamily="34" charset="0"/>
              </a:rPr>
              <a:t>using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&lt;script&gt; </a:t>
            </a:r>
            <a:r>
              <a:rPr lang="en-US" sz="2200" dirty="0">
                <a:latin typeface="Corbel" pitchFamily="34" charset="0"/>
              </a:rPr>
              <a:t>and they get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rendered </a:t>
            </a:r>
            <a:r>
              <a:rPr lang="en-US" sz="2200" dirty="0">
                <a:latin typeface="Corbel" pitchFamily="34" charset="0"/>
              </a:rPr>
              <a:t>via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App.js</a:t>
            </a:r>
          </a:p>
          <a:p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77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React Layout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32" y="2204864"/>
            <a:ext cx="8712968" cy="453650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itchFamily="34" charset="0"/>
              </a:rPr>
              <a:t>To display a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“Hello There!!!” </a:t>
            </a:r>
            <a:r>
              <a:rPr lang="en-US" sz="2200" dirty="0">
                <a:latin typeface="Corbel" pitchFamily="34" charset="0"/>
              </a:rPr>
              <a:t>message on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screen</a:t>
            </a:r>
            <a:r>
              <a:rPr lang="en-US" sz="2200" dirty="0">
                <a:latin typeface="Corbel" pitchFamily="34" charset="0"/>
              </a:rPr>
              <a:t>. we will create the following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file</a:t>
            </a:r>
            <a:r>
              <a:rPr lang="en-US" sz="2200" dirty="0"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1700" dirty="0"/>
          </a:p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Hello.js</a:t>
            </a:r>
          </a:p>
          <a:p>
            <a:pPr marL="342900" indent="-342900">
              <a:buFont typeface="+mj-lt"/>
              <a:buAutoNum type="arabicPeriod"/>
            </a:pPr>
            <a:endParaRPr lang="en-US" sz="2200" b="1" dirty="0">
              <a:solidFill>
                <a:srgbClr val="C00000"/>
              </a:solidFill>
              <a:latin typeface="Corbe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App.js</a:t>
            </a:r>
          </a:p>
          <a:p>
            <a:pPr marL="342900" indent="-342900">
              <a:buFont typeface="+mj-lt"/>
              <a:buAutoNum type="arabicPeriod"/>
            </a:pPr>
            <a:endParaRPr lang="en-US" sz="2200" b="1" dirty="0">
              <a:solidFill>
                <a:srgbClr val="C00000"/>
              </a:solidFill>
              <a:latin typeface="Corbel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index.html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Hello.js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33864"/>
            <a:ext cx="8352928" cy="4624135"/>
          </a:xfrm>
        </p:spPr>
        <p:txBody>
          <a:bodyPr>
            <a:normAutofit/>
          </a:bodyPr>
          <a:lstStyle/>
          <a:p>
            <a:endParaRPr lang="en-US" sz="2400" u="sng" dirty="0"/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Here we have created </a:t>
            </a:r>
            <a:r>
              <a:rPr lang="en-US" sz="2200" dirty="0">
                <a:latin typeface="Corbel" pitchFamily="34" charset="0"/>
              </a:rPr>
              <a:t>our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Hello component </a:t>
            </a:r>
            <a:r>
              <a:rPr lang="en-US" sz="2200" dirty="0">
                <a:latin typeface="Corbel" pitchFamily="34" charset="0"/>
              </a:rPr>
              <a:t>in a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separate file </a:t>
            </a:r>
            <a:r>
              <a:rPr lang="en-US" sz="2200" dirty="0">
                <a:latin typeface="Corbel" pitchFamily="34" charset="0"/>
              </a:rPr>
              <a:t>and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file name </a:t>
            </a:r>
            <a:r>
              <a:rPr lang="en-US" sz="2200" dirty="0">
                <a:latin typeface="Corbel" pitchFamily="34" charset="0"/>
              </a:rPr>
              <a:t>is the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same as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component name</a:t>
            </a:r>
            <a:r>
              <a:rPr lang="en-US" sz="22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043608" y="2628900"/>
            <a:ext cx="6705600" cy="1600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rgbClr val="00B0F0"/>
                </a:solidFill>
                <a:latin typeface="Consolas" pitchFamily="49" charset="0"/>
              </a:rPr>
              <a:t>class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u="sng" dirty="0">
                <a:latin typeface="Consolas" pitchFamily="49" charset="0"/>
              </a:rPr>
              <a:t>Hello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extends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u="sng" dirty="0" err="1">
                <a:latin typeface="Consolas" pitchFamily="49" charset="0"/>
              </a:rPr>
              <a:t>React</a:t>
            </a:r>
            <a:r>
              <a:rPr lang="en-US" b="1" dirty="0" err="1">
                <a:latin typeface="Consolas" pitchFamily="49" charset="0"/>
              </a:rPr>
              <a:t>.</a:t>
            </a:r>
            <a:r>
              <a:rPr lang="en-US" b="1" i="1" u="sng" dirty="0" err="1">
                <a:latin typeface="Consolas" pitchFamily="49" charset="0"/>
              </a:rPr>
              <a:t>Component</a:t>
            </a:r>
            <a:r>
              <a:rPr lang="en-US" b="1" dirty="0">
                <a:latin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</a:rPr>
              <a:t>   </a:t>
            </a:r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 render()</a:t>
            </a:r>
            <a:r>
              <a:rPr lang="en-US" b="1" dirty="0">
                <a:latin typeface="Consolas" pitchFamily="49" charset="0"/>
              </a:rPr>
              <a:t> {</a:t>
            </a:r>
          </a:p>
          <a:p>
            <a:r>
              <a:rPr lang="en-US" b="1" dirty="0">
                <a:latin typeface="Consolas" pitchFamily="49" charset="0"/>
              </a:rPr>
              <a:t>       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 return</a:t>
            </a:r>
            <a:r>
              <a:rPr lang="en-US" b="1" dirty="0">
                <a:latin typeface="Consolas" pitchFamily="49" charset="0"/>
              </a:rPr>
              <a:t> &lt;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h1</a:t>
            </a:r>
            <a:r>
              <a:rPr lang="en-US" b="1" dirty="0">
                <a:latin typeface="Consolas" pitchFamily="49" charset="0"/>
              </a:rPr>
              <a:t>&gt;Hello There!!!&lt;/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h1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  }</a:t>
            </a:r>
          </a:p>
          <a:p>
            <a:r>
              <a:rPr lang="en-US" b="1" dirty="0">
                <a:latin typeface="Consolas" pitchFamily="49" charset="0"/>
              </a:rPr>
              <a:t>}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34408" y="1658570"/>
            <a:ext cx="1524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002060"/>
                </a:solidFill>
              </a:rPr>
              <a:t>Hello,js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App.js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u="sng" dirty="0"/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sz="17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39552" y="2194648"/>
            <a:ext cx="8136904" cy="416330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dirty="0">
                <a:solidFill>
                  <a:srgbClr val="00B0F0"/>
                </a:solidFill>
                <a:latin typeface="Consolas" pitchFamily="49" charset="0"/>
              </a:rPr>
              <a:t>class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u="sng" dirty="0">
                <a:latin typeface="Consolas" pitchFamily="49" charset="0"/>
              </a:rPr>
              <a:t>App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</a:rPr>
              <a:t>extends</a:t>
            </a:r>
            <a:r>
              <a:rPr lang="en-US" b="1" dirty="0">
                <a:latin typeface="Consolas" pitchFamily="49" charset="0"/>
              </a:rPr>
              <a:t> </a:t>
            </a:r>
            <a:r>
              <a:rPr lang="en-US" b="1" u="sng" dirty="0" err="1">
                <a:latin typeface="Consolas" pitchFamily="49" charset="0"/>
              </a:rPr>
              <a:t>React</a:t>
            </a:r>
            <a:r>
              <a:rPr lang="en-US" b="1" dirty="0" err="1">
                <a:latin typeface="Consolas" pitchFamily="49" charset="0"/>
              </a:rPr>
              <a:t>.</a:t>
            </a:r>
            <a:r>
              <a:rPr lang="en-US" b="1" i="1" u="sng" dirty="0" err="1">
                <a:latin typeface="Consolas" pitchFamily="49" charset="0"/>
              </a:rPr>
              <a:t>Component</a:t>
            </a:r>
            <a:r>
              <a:rPr lang="en-US" b="1" dirty="0">
                <a:latin typeface="Consolas" pitchFamily="49" charset="0"/>
              </a:rPr>
              <a:t>{</a:t>
            </a:r>
          </a:p>
          <a:p>
            <a:r>
              <a:rPr lang="en-US" b="1" dirty="0">
                <a:latin typeface="Consolas" pitchFamily="49" charset="0"/>
              </a:rPr>
              <a:t>    </a:t>
            </a:r>
            <a:r>
              <a:rPr lang="en-US" b="1" dirty="0">
                <a:solidFill>
                  <a:srgbClr val="00B0F0"/>
                </a:solidFill>
                <a:latin typeface="Consolas" pitchFamily="49" charset="0"/>
              </a:rPr>
              <a:t>render (){</a:t>
            </a:r>
          </a:p>
          <a:p>
            <a:r>
              <a:rPr lang="en-US" b="1" dirty="0">
                <a:latin typeface="Consolas" pitchFamily="49" charset="0"/>
              </a:rPr>
              <a:t>       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 return</a:t>
            </a:r>
            <a:r>
              <a:rPr lang="en-US" b="1" dirty="0">
                <a:latin typeface="Consolas" pitchFamily="49" charset="0"/>
              </a:rPr>
              <a:t>(</a:t>
            </a:r>
          </a:p>
          <a:p>
            <a:r>
              <a:rPr lang="en-US" b="1" dirty="0">
                <a:latin typeface="Consolas" pitchFamily="49" charset="0"/>
              </a:rPr>
              <a:t>        &lt;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div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          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&lt;</a:t>
            </a:r>
            <a:r>
              <a:rPr lang="en-US" b="1" i="1" dirty="0">
                <a:solidFill>
                  <a:srgbClr val="FFFF00"/>
                </a:solidFill>
                <a:latin typeface="Consolas" pitchFamily="49" charset="0"/>
              </a:rPr>
              <a:t>Hello</a:t>
            </a:r>
            <a:r>
              <a:rPr lang="en-US" b="1" dirty="0">
                <a:solidFill>
                  <a:srgbClr val="FFFF00"/>
                </a:solidFill>
                <a:latin typeface="Consolas" pitchFamily="49" charset="0"/>
              </a:rPr>
              <a:t>/&gt;</a:t>
            </a:r>
          </a:p>
          <a:p>
            <a:r>
              <a:rPr lang="en-US" b="1" dirty="0">
                <a:latin typeface="Consolas" pitchFamily="49" charset="0"/>
              </a:rPr>
              <a:t>        &lt;/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</a:rPr>
              <a:t>div</a:t>
            </a:r>
            <a:r>
              <a:rPr lang="en-US" b="1" dirty="0">
                <a:latin typeface="Consolas" pitchFamily="49" charset="0"/>
              </a:rPr>
              <a:t>&gt;</a:t>
            </a:r>
          </a:p>
          <a:p>
            <a:r>
              <a:rPr lang="en-US" b="1" dirty="0">
                <a:latin typeface="Consolas" pitchFamily="49" charset="0"/>
              </a:rPr>
              <a:t>        )</a:t>
            </a:r>
          </a:p>
          <a:p>
            <a:r>
              <a:rPr lang="en-US" b="1" dirty="0">
                <a:latin typeface="Consolas" pitchFamily="49" charset="0"/>
              </a:rPr>
              <a:t>    }</a:t>
            </a:r>
          </a:p>
          <a:p>
            <a:r>
              <a:rPr lang="en-US" b="1" dirty="0">
                <a:latin typeface="Consolas" pitchFamily="49" charset="0"/>
              </a:rPr>
              <a:t>}</a:t>
            </a:r>
          </a:p>
          <a:p>
            <a:br>
              <a:rPr lang="en-US" b="1" dirty="0">
                <a:latin typeface="Consolas" pitchFamily="49" charset="0"/>
              </a:rPr>
            </a:br>
            <a:r>
              <a:rPr lang="en-IN" sz="18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8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18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IN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"#root"</a:t>
            </a:r>
            <a:r>
              <a:rPr lang="en-IN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8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root </a:t>
            </a:r>
            <a:r>
              <a:rPr lang="en-IN" sz="1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ReactDOM.</a:t>
            </a:r>
            <a:r>
              <a:rPr lang="en-IN" sz="18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createRoot</a:t>
            </a:r>
            <a:r>
              <a:rPr lang="en-IN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myDiv</a:t>
            </a:r>
            <a:r>
              <a:rPr lang="en-IN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8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root.</a:t>
            </a:r>
            <a:r>
              <a:rPr lang="en-IN" sz="18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(&lt;</a:t>
            </a:r>
            <a:r>
              <a:rPr lang="en-IN" sz="18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/&gt;);</a:t>
            </a:r>
          </a:p>
          <a:p>
            <a:endParaRPr lang="en-US" b="1" dirty="0">
              <a:latin typeface="Consolas" pitchFamily="49" charset="0"/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35896" y="1694605"/>
            <a:ext cx="15240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App.js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420888"/>
            <a:ext cx="8280920" cy="388843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Corbel" pitchFamily="34" charset="0"/>
              </a:rPr>
              <a:t>Now we have created our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app component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App.js</a:t>
            </a:r>
            <a:r>
              <a:rPr lang="en-US" sz="2400" dirty="0">
                <a:latin typeface="Corbel" pitchFamily="34" charset="0"/>
              </a:rPr>
              <a:t> file.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combines</a:t>
            </a:r>
            <a:r>
              <a:rPr lang="en-US" sz="2400" dirty="0">
                <a:latin typeface="Corbel" pitchFamily="34" charset="0"/>
              </a:rPr>
              <a:t> our other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components</a:t>
            </a:r>
            <a:r>
              <a:rPr lang="en-US" sz="2400" dirty="0">
                <a:latin typeface="Corbel" pitchFamily="34" charset="0"/>
              </a:rPr>
              <a:t> into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single element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And then we 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rendered </a:t>
            </a:r>
            <a:r>
              <a:rPr lang="en-US" sz="2400" dirty="0">
                <a:latin typeface="Corbel" pitchFamily="34" charset="0"/>
              </a:rPr>
              <a:t>it into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DOM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So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App.js</a:t>
            </a:r>
            <a:r>
              <a:rPr lang="en-US" sz="2400" dirty="0">
                <a:latin typeface="Corbel" pitchFamily="34" charset="0"/>
              </a:rPr>
              <a:t> file is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entry point </a:t>
            </a:r>
            <a:r>
              <a:rPr lang="en-US" sz="2400" dirty="0">
                <a:latin typeface="Corbel" pitchFamily="34" charset="0"/>
              </a:rPr>
              <a:t>in our code.</a:t>
            </a:r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39552" y="2204864"/>
            <a:ext cx="8136904" cy="451028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latin typeface="Consolas" pitchFamily="49" charset="0"/>
              </a:rPr>
              <a:t>&lt;!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DOCTYPE html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html</a:t>
            </a:r>
            <a:r>
              <a:rPr lang="en-US" sz="1400" b="1" dirty="0">
                <a:latin typeface="Consolas" pitchFamily="49" charset="0"/>
              </a:rPr>
              <a:t> </a:t>
            </a:r>
            <a:r>
              <a:rPr lang="en-US" sz="1400" b="1" dirty="0" err="1">
                <a:latin typeface="Consolas" pitchFamily="49" charset="0"/>
              </a:rPr>
              <a:t>lang</a:t>
            </a:r>
            <a:r>
              <a:rPr lang="en-US" sz="1400" b="1" dirty="0">
                <a:latin typeface="Consolas" pitchFamily="49" charset="0"/>
              </a:rPr>
              <a:t>="en"&gt;</a:t>
            </a:r>
          </a:p>
          <a:p>
            <a:r>
              <a:rPr lang="en-US" sz="1400" b="1" dirty="0">
                <a:latin typeface="Consolas" pitchFamily="49" charset="0"/>
              </a:rPr>
              <a:t>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head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meta</a:t>
            </a:r>
            <a:r>
              <a:rPr lang="en-US" sz="1400" b="1" dirty="0">
                <a:latin typeface="Consolas" pitchFamily="49" charset="0"/>
              </a:rPr>
              <a:t> </a:t>
            </a:r>
            <a:r>
              <a:rPr lang="en-US" sz="1400" b="1" dirty="0" err="1">
                <a:latin typeface="Consolas" pitchFamily="49" charset="0"/>
              </a:rPr>
              <a:t>charset</a:t>
            </a:r>
            <a:r>
              <a:rPr lang="en-US" sz="1400" b="1" dirty="0">
                <a:latin typeface="Consolas" pitchFamily="49" charset="0"/>
              </a:rPr>
              <a:t>="UTF-8"&gt;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meta</a:t>
            </a:r>
            <a:r>
              <a:rPr lang="en-US" sz="1400" b="1" dirty="0">
                <a:latin typeface="Consolas" pitchFamily="49" charset="0"/>
              </a:rPr>
              <a:t> http-equiv="X-UA-Compatible" content="IE=edge"&gt;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meta</a:t>
            </a:r>
            <a:r>
              <a:rPr lang="en-US" sz="1400" b="1" dirty="0">
                <a:latin typeface="Consolas" pitchFamily="49" charset="0"/>
              </a:rPr>
              <a:t> name="viewport" content="width=device-width, initial-scale=1.0"&gt;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title</a:t>
            </a:r>
            <a:r>
              <a:rPr lang="en-US" sz="1400" b="1" dirty="0">
                <a:latin typeface="Consolas" pitchFamily="49" charset="0"/>
              </a:rPr>
              <a:t>&gt;App Layout Demo&lt;/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title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 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src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400" b="1" dirty="0">
                <a:latin typeface="Consolas" pitchFamily="49" charset="0"/>
              </a:rPr>
              <a:t>"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https://unpkg.com/react@18/umd/react.development.js</a:t>
            </a:r>
            <a:r>
              <a:rPr lang="en-US" sz="1400" b="1" dirty="0">
                <a:latin typeface="Consolas" pitchFamily="49" charset="0"/>
              </a:rPr>
              <a:t>"&gt;&lt;/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 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src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400" b="1" dirty="0">
                <a:latin typeface="Consolas" pitchFamily="49" charset="0"/>
              </a:rPr>
              <a:t>"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https://unpkg.com/react-dom@18/umd/react-dom.development.js</a:t>
            </a:r>
            <a:r>
              <a:rPr lang="en-US" sz="1400" b="1" dirty="0">
                <a:latin typeface="Consolas" pitchFamily="49" charset="0"/>
              </a:rPr>
              <a:t>"&gt;&lt;/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 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src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400" b="1" dirty="0">
                <a:latin typeface="Consolas" pitchFamily="49" charset="0"/>
              </a:rPr>
              <a:t>"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https://unpkg.com/babel-standalone@6.15.0/babel.min.js</a:t>
            </a:r>
            <a:r>
              <a:rPr lang="en-US" sz="1400" b="1" dirty="0">
                <a:latin typeface="Consolas" pitchFamily="49" charset="0"/>
              </a:rPr>
              <a:t>"&gt;&lt;/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head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body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div</a:t>
            </a:r>
            <a:r>
              <a:rPr lang="en-US" sz="1400" b="1" dirty="0">
                <a:latin typeface="Consolas" pitchFamily="49" charset="0"/>
              </a:rPr>
              <a:t> id="root"&gt;&lt;/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div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 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src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400" b="1" dirty="0">
                <a:latin typeface="Consolas" pitchFamily="49" charset="0"/>
              </a:rPr>
              <a:t>"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Hello.js</a:t>
            </a:r>
            <a:r>
              <a:rPr lang="en-US" sz="1400" b="1" dirty="0">
                <a:latin typeface="Consolas" pitchFamily="49" charset="0"/>
              </a:rPr>
              <a:t>" type="text/babel"&gt;&lt;/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    &lt;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 </a:t>
            </a:r>
            <a:r>
              <a:rPr lang="en-US" sz="1400" b="1" dirty="0" err="1">
                <a:solidFill>
                  <a:srgbClr val="00B0F0"/>
                </a:solidFill>
                <a:latin typeface="Consolas" pitchFamily="49" charset="0"/>
              </a:rPr>
              <a:t>src</a:t>
            </a:r>
            <a:r>
              <a:rPr lang="en-US" sz="1400" b="1" dirty="0">
                <a:solidFill>
                  <a:srgbClr val="00B0F0"/>
                </a:solidFill>
                <a:latin typeface="Consolas" pitchFamily="49" charset="0"/>
              </a:rPr>
              <a:t>=</a:t>
            </a:r>
            <a:r>
              <a:rPr lang="en-US" sz="1400" b="1" dirty="0">
                <a:latin typeface="Consolas" pitchFamily="49" charset="0"/>
              </a:rPr>
              <a:t>"</a:t>
            </a:r>
            <a:r>
              <a:rPr lang="en-US" sz="1400" b="1" dirty="0">
                <a:solidFill>
                  <a:srgbClr val="FFC000"/>
                </a:solidFill>
                <a:latin typeface="Consolas" pitchFamily="49" charset="0"/>
              </a:rPr>
              <a:t>App.js</a:t>
            </a:r>
            <a:r>
              <a:rPr lang="en-US" sz="1400" b="1" dirty="0">
                <a:latin typeface="Consolas" pitchFamily="49" charset="0"/>
              </a:rPr>
              <a:t>" type="text/babel"&gt;&lt;/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script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body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r>
              <a:rPr lang="en-US" sz="1400" b="1" dirty="0">
                <a:latin typeface="Consolas" pitchFamily="49" charset="0"/>
              </a:rPr>
              <a:t>&lt;/</a:t>
            </a:r>
            <a:r>
              <a:rPr lang="en-US" sz="1400" b="1" dirty="0">
                <a:solidFill>
                  <a:srgbClr val="FF0000"/>
                </a:solidFill>
                <a:latin typeface="Consolas" pitchFamily="49" charset="0"/>
              </a:rPr>
              <a:t>html</a:t>
            </a:r>
            <a:r>
              <a:rPr lang="en-US" sz="1400" b="1" dirty="0">
                <a:latin typeface="Consolas" pitchFamily="49" charset="0"/>
              </a:rPr>
              <a:t>&gt;</a:t>
            </a:r>
          </a:p>
          <a:p>
            <a:pPr algn="ctr"/>
            <a:endParaRPr lang="en-US" sz="1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2326F1-A8A2-C5F5-6C2E-F094C1A81BA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index.html</a:t>
            </a:r>
            <a:endParaRPr lang="en-IN" b="1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10" name="Content Placeholder 9" descr="2021-08-29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2489200"/>
            <a:ext cx="8064895" cy="35306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48ECDD0-EBB7-3985-05CA-4521645458A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9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Two Types Of React Component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4"/>
            <a:ext cx="8712968" cy="4653136"/>
          </a:xfrm>
        </p:spPr>
        <p:txBody>
          <a:bodyPr>
            <a:normAutofit lnSpcReduction="10000"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As discussed previously</a:t>
            </a:r>
            <a:r>
              <a:rPr lang="en-US" sz="2200" dirty="0">
                <a:latin typeface="Corbel" pitchFamily="34" charset="0"/>
              </a:rPr>
              <a:t>,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React </a:t>
            </a:r>
            <a:r>
              <a:rPr lang="en-US" sz="2200" dirty="0">
                <a:latin typeface="Corbel" pitchFamily="34" charset="0"/>
              </a:rPr>
              <a:t>lets us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define components </a:t>
            </a:r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u="sng" dirty="0">
                <a:solidFill>
                  <a:srgbClr val="00B050"/>
                </a:solidFill>
                <a:latin typeface="Corbel" pitchFamily="34" charset="0"/>
              </a:rPr>
              <a:t>two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ways: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endParaRPr lang="en-US" sz="19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Using Functions </a:t>
            </a:r>
            <a:r>
              <a:rPr lang="en-US" sz="1900" dirty="0">
                <a:latin typeface="Corbel" pitchFamily="34" charset="0"/>
              </a:rPr>
              <a:t>and are called as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Function based components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Using Classes</a:t>
            </a:r>
            <a:r>
              <a:rPr lang="en-US" sz="19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1900" dirty="0">
                <a:latin typeface="Corbel" pitchFamily="34" charset="0"/>
              </a:rPr>
              <a:t>and are called as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Class based components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Till now </a:t>
            </a:r>
            <a:r>
              <a:rPr lang="en-US" sz="2200" dirty="0">
                <a:latin typeface="Corbel" pitchFamily="34" charset="0"/>
              </a:rPr>
              <a:t>we have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discussed </a:t>
            </a:r>
            <a:r>
              <a:rPr lang="en-US" sz="2200" dirty="0">
                <a:latin typeface="Corbel" pitchFamily="34" charset="0"/>
              </a:rPr>
              <a:t>about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Function based components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now</a:t>
            </a:r>
            <a:r>
              <a:rPr lang="en-US" sz="2200" dirty="0">
                <a:latin typeface="Corbel" pitchFamily="34" charset="0"/>
              </a:rPr>
              <a:t> we will understand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Class based components</a:t>
            </a:r>
            <a:r>
              <a:rPr lang="en-US" sz="2200" dirty="0">
                <a:latin typeface="Corbel" pitchFamily="34" charset="0"/>
              </a:rPr>
              <a:t>.</a:t>
            </a:r>
            <a:endParaRPr lang="en-US" sz="2200" b="1" dirty="0">
              <a:solidFill>
                <a:srgbClr val="C00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033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  <a:p>
            <a:pPr>
              <a:buNone/>
            </a:pPr>
            <a:endParaRPr lang="en-US" sz="2800" b="1" u="sng" dirty="0"/>
          </a:p>
        </p:txBody>
      </p:sp>
      <p:sp>
        <p:nvSpPr>
          <p:cNvPr id="6" name="Rectangle 5"/>
          <p:cNvSpPr/>
          <p:nvPr/>
        </p:nvSpPr>
        <p:spPr>
          <a:xfrm>
            <a:off x="246798" y="2279029"/>
            <a:ext cx="4214842" cy="19147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46798" y="2300179"/>
            <a:ext cx="41120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class Hello extends </a:t>
            </a:r>
            <a:r>
              <a:rPr lang="en-IN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React.Component</a:t>
            </a:r>
            <a:endParaRPr lang="en-IN" sz="16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  render(){</a:t>
            </a:r>
          </a:p>
          <a:p>
            <a:pPr>
              <a:buNone/>
            </a:pPr>
            <a:r>
              <a:rPr lang="en-IN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  .......</a:t>
            </a:r>
          </a:p>
          <a:p>
            <a:pPr>
              <a:buNone/>
            </a:pPr>
            <a:r>
              <a:rPr lang="en-IN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IN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787" y="195712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Hello.js</a:t>
            </a:r>
            <a:endParaRPr lang="en-IN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13251" y="2331269"/>
            <a:ext cx="4214842" cy="18938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577446" y="2321454"/>
            <a:ext cx="38876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IN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class Bye extends </a:t>
            </a:r>
            <a:r>
              <a:rPr lang="en-IN" sz="16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React.Component</a:t>
            </a:r>
            <a:endParaRPr lang="en-IN" sz="16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  render(){</a:t>
            </a:r>
          </a:p>
          <a:p>
            <a:pPr>
              <a:buNone/>
            </a:pPr>
            <a:r>
              <a:rPr lang="en-IN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  .......</a:t>
            </a:r>
          </a:p>
          <a:p>
            <a:pPr>
              <a:buNone/>
            </a:pPr>
            <a:r>
              <a:rPr lang="en-IN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IN" sz="1600" b="1" dirty="0">
                <a:solidFill>
                  <a:schemeClr val="accent5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07564" y="201147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Bye.js</a:t>
            </a:r>
            <a:endParaRPr lang="en-IN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8787" y="4503131"/>
            <a:ext cx="3437415" cy="22467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4282" y="4286256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br>
              <a:rPr lang="en-IN" dirty="0"/>
            </a:b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1775" y="421002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</a:rPr>
              <a:t>App.js</a:t>
            </a:r>
            <a:endParaRPr lang="en-IN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846576" y="4796807"/>
            <a:ext cx="4995672" cy="18097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3818849" y="4817387"/>
            <a:ext cx="60123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>
              <a:buNone/>
            </a:pPr>
            <a:r>
              <a:rPr lang="en-IN" sz="1400" dirty="0">
                <a:solidFill>
                  <a:srgbClr val="002060"/>
                </a:solidFill>
              </a:rPr>
              <a:t>…….</a:t>
            </a:r>
          </a:p>
          <a:p>
            <a:pPr>
              <a:buNone/>
            </a:pP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&lt;script </a:t>
            </a:r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=“Hello.js” type=“text/babel”&gt;&lt;/script&gt;</a:t>
            </a:r>
          </a:p>
          <a:p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&lt;script </a:t>
            </a:r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=“Bye.js” type=“text/babel”&gt;&lt;/script&gt;</a:t>
            </a:r>
          </a:p>
          <a:p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&lt;script </a:t>
            </a:r>
            <a:r>
              <a:rPr lang="en-IN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src</a:t>
            </a:r>
            <a:r>
              <a:rPr lang="en-IN" sz="1400" b="1" dirty="0">
                <a:solidFill>
                  <a:srgbClr val="002060"/>
                </a:solidFill>
                <a:latin typeface="Consolas" panose="020B0609020204030204" pitchFamily="49" charset="0"/>
              </a:rPr>
              <a:t>=“App.js” type=“text/babel”&gt;&lt;/script&gt;</a:t>
            </a:r>
          </a:p>
          <a:p>
            <a:pPr>
              <a:buNone/>
            </a:pPr>
            <a:endParaRPr lang="en-IN" sz="14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4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&lt;/html&gt;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71698" y="4437765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index.html</a:t>
            </a:r>
            <a:endParaRPr lang="en-IN" b="1" dirty="0"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76435" y="4555406"/>
            <a:ext cx="358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class App extends </a:t>
            </a:r>
            <a:r>
              <a:rPr lang="en-IN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React.Component</a:t>
            </a:r>
            <a:endParaRPr lang="en-IN" sz="14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 render(){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  return (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 &lt;div&gt;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	</a:t>
            </a:r>
            <a:r>
              <a:rPr lang="en-IN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&lt;Hello /&gt;</a:t>
            </a:r>
          </a:p>
          <a:p>
            <a:pPr>
              <a:buNone/>
            </a:pPr>
            <a:r>
              <a:rPr lang="en-IN" sz="1400" b="1" dirty="0">
                <a:solidFill>
                  <a:schemeClr val="accent5"/>
                </a:solidFill>
                <a:latin typeface="Consolas" panose="020B0609020204030204" pitchFamily="49" charset="0"/>
              </a:rPr>
              <a:t>     &lt;Bye /&gt;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 &lt;/div&gt;);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IN" sz="14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5C250EB-9AD1-B03B-2673-FF41BF5D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Final App Layout</a:t>
            </a:r>
            <a:endParaRPr lang="en-IN" sz="32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65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 animBg="1"/>
      <p:bldP spid="10" grpId="0"/>
      <p:bldP spid="11" grpId="0"/>
      <p:bldP spid="12" grpId="0" animBg="1"/>
      <p:bldP spid="14" grpId="0"/>
      <p:bldP spid="15" grpId="0" animBg="1"/>
      <p:bldP spid="16" grpId="0" uiExpand="1" build="allAtOnce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How To Create A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Class Based Component ?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32" y="2204864"/>
            <a:ext cx="8712968" cy="432048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To create </a:t>
            </a:r>
            <a:r>
              <a:rPr lang="en-US" sz="2200" dirty="0">
                <a:latin typeface="Corbel" pitchFamily="34" charset="0"/>
              </a:rPr>
              <a:t>a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class based Component </a:t>
            </a:r>
            <a:r>
              <a:rPr lang="en-US" sz="2200" dirty="0">
                <a:latin typeface="Corbel" pitchFamily="34" charset="0"/>
              </a:rPr>
              <a:t>we need to take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2 steps</a:t>
            </a:r>
            <a:r>
              <a:rPr lang="en-US" sz="2200" dirty="0">
                <a:latin typeface="Corbel" pitchFamily="34" charset="0"/>
              </a:rPr>
              <a:t>:</a:t>
            </a:r>
          </a:p>
          <a:p>
            <a:endParaRPr lang="en-US" sz="2200" b="1" dirty="0">
              <a:solidFill>
                <a:srgbClr val="7030A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Create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 your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  <a:cs typeface="Calibri" panose="020F0502020204030204" pitchFamily="34" charset="0"/>
              </a:rPr>
              <a:t>own class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that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extends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 the </a:t>
            </a:r>
            <a:r>
              <a:rPr lang="en-US" sz="1900" b="1" dirty="0" err="1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React.Component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class</a:t>
            </a:r>
          </a:p>
          <a:p>
            <a:endParaRPr lang="en-US" sz="2400" dirty="0">
              <a:latin typeface="Corbel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  <a:cs typeface="Calibri" panose="020F0502020204030204" pitchFamily="34" charset="0"/>
              </a:rPr>
              <a:t>Define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 the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  <a:cs typeface="Calibri" panose="020F0502020204030204" pitchFamily="34" charset="0"/>
              </a:rPr>
              <a:t>render() 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method which must </a:t>
            </a:r>
            <a:r>
              <a:rPr lang="en-US" sz="1900" b="1" dirty="0">
                <a:solidFill>
                  <a:schemeClr val="accent1"/>
                </a:solidFill>
                <a:latin typeface="Corbel" pitchFamily="34" charset="0"/>
                <a:cs typeface="Calibri" panose="020F0502020204030204" pitchFamily="34" charset="0"/>
              </a:rPr>
              <a:t>return</a:t>
            </a:r>
            <a:r>
              <a:rPr lang="en-US" sz="1900" dirty="0">
                <a:latin typeface="Corbel" pitchFamily="34" charset="0"/>
                <a:cs typeface="Calibri" panose="020F0502020204030204" pitchFamily="34" charset="0"/>
              </a:rPr>
              <a:t> your 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  <a:cs typeface="Calibri" panose="020F0502020204030204" pitchFamily="34" charset="0"/>
              </a:rPr>
              <a:t>component</a:t>
            </a:r>
            <a:endParaRPr lang="en-US" b="1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2768" y="2204864"/>
            <a:ext cx="7997664" cy="3892128"/>
          </a:xfrm>
        </p:spPr>
        <p:txBody>
          <a:bodyPr>
            <a:normAutofit/>
          </a:bodyPr>
          <a:lstStyle/>
          <a:p>
            <a:pPr fontAlgn="base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As mentioned previously </a:t>
            </a:r>
            <a:r>
              <a:rPr lang="en-US" sz="2200" dirty="0">
                <a:latin typeface="Corbel" pitchFamily="34" charset="0"/>
              </a:rPr>
              <a:t>, we must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extend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 err="1">
                <a:solidFill>
                  <a:srgbClr val="C00000"/>
                </a:solidFill>
                <a:latin typeface="Corbel" pitchFamily="34" charset="0"/>
              </a:rPr>
              <a:t>React.Component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class in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our class </a:t>
            </a:r>
            <a:r>
              <a:rPr lang="en-US" sz="2200" dirty="0">
                <a:latin typeface="Corbel" pitchFamily="34" charset="0"/>
              </a:rPr>
              <a:t>as shown below</a:t>
            </a: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class App extends 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React.Component</a:t>
            </a: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		  .......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		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4ECB42-D080-4DAB-9099-A7F9B41F67BE}"/>
              </a:ext>
            </a:extLst>
          </p:cNvPr>
          <p:cNvSpPr/>
          <p:nvPr/>
        </p:nvSpPr>
        <p:spPr>
          <a:xfrm>
            <a:off x="1187624" y="3645024"/>
            <a:ext cx="6096000" cy="1905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2A7E26-3C50-CA52-043F-F48DE46F4FE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Step 1:</a:t>
            </a:r>
          </a:p>
          <a:p>
            <a:r>
              <a:rPr lang="en-US" sz="2800" b="1" dirty="0">
                <a:latin typeface="Corbel" pitchFamily="34" charset="0"/>
              </a:rPr>
              <a:t>Extending The Component Class</a:t>
            </a:r>
            <a:endParaRPr lang="en-IN" sz="28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014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Why Extending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 err="1">
                <a:latin typeface="Corbel" pitchFamily="34" charset="0"/>
              </a:rPr>
              <a:t>React.Component</a:t>
            </a:r>
            <a:r>
              <a:rPr lang="en-US" sz="2800" b="1" dirty="0">
                <a:latin typeface="Corbel" pitchFamily="34" charset="0"/>
              </a:rPr>
              <a:t> Is Needed ?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348880"/>
            <a:ext cx="8712968" cy="450912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In React</a:t>
            </a:r>
            <a:r>
              <a:rPr lang="en-US" sz="2200" dirty="0">
                <a:latin typeface="Corbel" pitchFamily="34" charset="0"/>
              </a:rPr>
              <a:t>, by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extending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 err="1">
                <a:solidFill>
                  <a:srgbClr val="002060"/>
                </a:solidFill>
                <a:latin typeface="Corbel" pitchFamily="34" charset="0"/>
              </a:rPr>
              <a:t>React.Component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200" dirty="0">
                <a:latin typeface="Corbel" pitchFamily="34" charset="0"/>
              </a:rPr>
              <a:t>class, we</a:t>
            </a:r>
          </a:p>
          <a:p>
            <a:pPr marL="274320" lvl="1" indent="0">
              <a:buNone/>
            </a:pPr>
            <a:r>
              <a:rPr lang="en-US" sz="1900" dirty="0">
                <a:latin typeface="Corbel" pitchFamily="34" charset="0"/>
              </a:rPr>
              <a:t> </a:t>
            </a:r>
          </a:p>
          <a:p>
            <a:pPr lvl="1"/>
            <a:r>
              <a:rPr lang="en-US" sz="1900" dirty="0">
                <a:latin typeface="Corbel" pitchFamily="34" charset="0"/>
              </a:rPr>
              <a:t>can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pass </a:t>
            </a:r>
            <a:r>
              <a:rPr lang="en-US" sz="1900" b="1" u="sng" dirty="0">
                <a:solidFill>
                  <a:srgbClr val="002060"/>
                </a:solidFill>
                <a:latin typeface="Corbel" pitchFamily="34" charset="0"/>
              </a:rPr>
              <a:t>props</a:t>
            </a:r>
            <a:r>
              <a:rPr lang="en-US" sz="1900" dirty="0">
                <a:latin typeface="Corbel" pitchFamily="34" charset="0"/>
              </a:rPr>
              <a:t> to our </a:t>
            </a:r>
            <a:r>
              <a:rPr lang="en-US" sz="1900" b="1" dirty="0">
                <a:solidFill>
                  <a:srgbClr val="0070C0"/>
                </a:solidFill>
                <a:latin typeface="Corbel" pitchFamily="34" charset="0"/>
              </a:rPr>
              <a:t>component</a:t>
            </a:r>
            <a:r>
              <a:rPr lang="en-US" sz="1900" dirty="0">
                <a:latin typeface="Corbel" pitchFamily="34" charset="0"/>
              </a:rPr>
              <a:t>.</a:t>
            </a:r>
          </a:p>
          <a:p>
            <a:pPr lvl="1"/>
            <a:endParaRPr lang="en-US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inherit</a:t>
            </a:r>
            <a:r>
              <a:rPr lang="en-US" sz="1900" dirty="0">
                <a:latin typeface="Corbel" pitchFamily="34" charset="0"/>
              </a:rPr>
              <a:t> methods from </a:t>
            </a:r>
            <a:r>
              <a:rPr lang="en-US" sz="1900" b="1" dirty="0" err="1">
                <a:solidFill>
                  <a:srgbClr val="002060"/>
                </a:solidFill>
                <a:latin typeface="Corbel" pitchFamily="34" charset="0"/>
              </a:rPr>
              <a:t>React.Component</a:t>
            </a:r>
            <a:r>
              <a:rPr lang="en-US" sz="19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1900" dirty="0">
                <a:latin typeface="Corbel" pitchFamily="34" charset="0"/>
              </a:rPr>
              <a:t>class, like the 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lifecycle methods </a:t>
            </a:r>
            <a:r>
              <a:rPr lang="en-US" sz="1900" dirty="0">
                <a:latin typeface="Corbel" pitchFamily="34" charset="0"/>
              </a:rPr>
              <a:t>(</a:t>
            </a:r>
            <a:r>
              <a:rPr lang="en-US" sz="1900" b="1" dirty="0" err="1">
                <a:solidFill>
                  <a:srgbClr val="7030A0"/>
                </a:solidFill>
                <a:latin typeface="Corbel" pitchFamily="34" charset="0"/>
              </a:rPr>
              <a:t>componentDidMount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()</a:t>
            </a:r>
            <a:r>
              <a:rPr lang="en-US" sz="1900" dirty="0">
                <a:latin typeface="Corbel" pitchFamily="34" charset="0"/>
              </a:rPr>
              <a:t>,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componentDidUpdate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()</a:t>
            </a:r>
            <a:r>
              <a:rPr lang="en-US" sz="1900" dirty="0">
                <a:latin typeface="Corbel" pitchFamily="34" charset="0"/>
              </a:rPr>
              <a:t>,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1900" b="1" dirty="0" err="1">
                <a:solidFill>
                  <a:srgbClr val="00B050"/>
                </a:solidFill>
                <a:latin typeface="Corbel" pitchFamily="34" charset="0"/>
              </a:rPr>
              <a:t>componentWillUnmount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()</a:t>
            </a:r>
            <a:r>
              <a:rPr lang="en-US" sz="1900" dirty="0">
                <a:latin typeface="Corbel" pitchFamily="34" charset="0"/>
              </a:rPr>
              <a:t>,and most importantly the method  </a:t>
            </a:r>
            <a:r>
              <a:rPr lang="en-US" sz="1900" b="1" u="sng" dirty="0">
                <a:solidFill>
                  <a:srgbClr val="002060"/>
                </a:solidFill>
                <a:latin typeface="Corbel" pitchFamily="34" charset="0"/>
              </a:rPr>
              <a:t>render()</a:t>
            </a:r>
            <a:r>
              <a:rPr lang="en-US" sz="1900" dirty="0">
                <a:latin typeface="Corbel" pitchFamily="34" charset="0"/>
              </a:rPr>
              <a:t>).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can set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state</a:t>
            </a:r>
            <a:r>
              <a:rPr lang="en-US" sz="1900" dirty="0">
                <a:latin typeface="Corbel" pitchFamily="34" charset="0"/>
              </a:rPr>
              <a:t> of a </a:t>
            </a:r>
            <a:r>
              <a:rPr lang="en-US" sz="1900" b="1" dirty="0">
                <a:solidFill>
                  <a:srgbClr val="00B050"/>
                </a:solidFill>
                <a:latin typeface="Corbel" pitchFamily="34" charset="0"/>
              </a:rPr>
              <a:t>class based component </a:t>
            </a:r>
            <a:r>
              <a:rPr lang="en-US" sz="1900" dirty="0">
                <a:latin typeface="Corbel" pitchFamily="34" charset="0"/>
              </a:rPr>
              <a:t>using the </a:t>
            </a:r>
            <a:r>
              <a:rPr lang="en-US" sz="1900" b="1" dirty="0" err="1">
                <a:solidFill>
                  <a:srgbClr val="7030A0"/>
                </a:solidFill>
                <a:latin typeface="Corbel" pitchFamily="34" charset="0"/>
              </a:rPr>
              <a:t>setState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US" sz="1900" dirty="0">
                <a:latin typeface="Corbel" pitchFamily="34" charset="0"/>
              </a:rPr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254244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9552" y="2348880"/>
            <a:ext cx="8136904" cy="3964136"/>
          </a:xfrm>
        </p:spPr>
        <p:txBody>
          <a:bodyPr>
            <a:noAutofit/>
          </a:bodyPr>
          <a:lstStyle/>
          <a:p>
            <a:pPr fontAlgn="base"/>
            <a:r>
              <a:rPr lang="en-US" sz="2200" dirty="0">
                <a:latin typeface="Corbel" pitchFamily="34" charset="0"/>
              </a:rPr>
              <a:t>The method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render() </a:t>
            </a:r>
            <a:r>
              <a:rPr lang="en-US" sz="2200" dirty="0">
                <a:latin typeface="Corbel" pitchFamily="34" charset="0"/>
              </a:rPr>
              <a:t>is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only required method </a:t>
            </a:r>
            <a:r>
              <a:rPr lang="en-US" sz="2200" dirty="0">
                <a:latin typeface="Corbel" pitchFamily="34" charset="0"/>
              </a:rPr>
              <a:t>in a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class component.</a:t>
            </a:r>
            <a:endParaRPr lang="en-US" sz="2200" dirty="0">
              <a:latin typeface="Corbel" pitchFamily="34" charset="0"/>
            </a:endParaRP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fontAlgn="base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It is seen </a:t>
            </a:r>
            <a:r>
              <a:rPr lang="en-US" sz="2200" dirty="0">
                <a:latin typeface="Corbel" pitchFamily="34" charset="0"/>
              </a:rPr>
              <a:t>as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normal function </a:t>
            </a:r>
            <a:r>
              <a:rPr lang="en-US" sz="2200" dirty="0">
                <a:latin typeface="Corbel" pitchFamily="34" charset="0"/>
              </a:rPr>
              <a:t>but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render() </a:t>
            </a:r>
            <a:r>
              <a:rPr lang="en-US" sz="2200" dirty="0">
                <a:latin typeface="Corbel" pitchFamily="34" charset="0"/>
              </a:rPr>
              <a:t>has to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return something</a:t>
            </a:r>
            <a:r>
              <a:rPr lang="en-US" sz="2200" dirty="0">
                <a:latin typeface="Corbel" pitchFamily="34" charset="0"/>
              </a:rPr>
              <a:t> whether it is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null</a:t>
            </a:r>
            <a:r>
              <a:rPr lang="en-US" sz="2200" dirty="0">
                <a:latin typeface="Corbel" pitchFamily="34" charset="0"/>
              </a:rPr>
              <a:t>. </a:t>
            </a:r>
          </a:p>
          <a:p>
            <a:pPr fontAlgn="base"/>
            <a:endParaRPr lang="en-US" sz="2200" dirty="0">
              <a:latin typeface="Corbel" pitchFamily="34" charset="0"/>
            </a:endParaRPr>
          </a:p>
          <a:p>
            <a:pPr fontAlgn="base"/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component file </a:t>
            </a:r>
            <a:r>
              <a:rPr lang="en-US" sz="2200" dirty="0">
                <a:latin typeface="Corbel" pitchFamily="34" charset="0"/>
              </a:rPr>
              <a:t>is called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React automatically calls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render() </a:t>
            </a:r>
            <a:r>
              <a:rPr lang="en-US" sz="2200" dirty="0">
                <a:latin typeface="Corbel" pitchFamily="34" charset="0"/>
              </a:rPr>
              <a:t>method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by default </a:t>
            </a:r>
            <a:r>
              <a:rPr lang="en-US" sz="2200" dirty="0">
                <a:latin typeface="Corbel" pitchFamily="34" charset="0"/>
              </a:rPr>
              <a:t>because that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component </a:t>
            </a:r>
            <a:r>
              <a:rPr lang="en-US" sz="2200" dirty="0">
                <a:latin typeface="Corbel" pitchFamily="34" charset="0"/>
              </a:rPr>
              <a:t>needs to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display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HTML markup </a:t>
            </a:r>
            <a:r>
              <a:rPr lang="en-US" sz="2200" dirty="0">
                <a:latin typeface="Corbel" pitchFamily="34" charset="0"/>
              </a:rPr>
              <a:t>or we can say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JSX</a:t>
            </a:r>
            <a:r>
              <a:rPr lang="en-US" sz="2200" dirty="0">
                <a:latin typeface="Corbel" pitchFamily="34" charset="0"/>
              </a:rPr>
              <a:t> .</a:t>
            </a:r>
            <a:r>
              <a:rPr lang="en-US" sz="2200" b="1" dirty="0">
                <a:solidFill>
                  <a:srgbClr val="C00000"/>
                </a:solidFill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A90CB0-8E46-1E02-6BB1-9006A049F4B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Step 2:</a:t>
            </a:r>
          </a:p>
          <a:p>
            <a:r>
              <a:rPr lang="en-US" sz="2800" b="1">
                <a:latin typeface="Corbel" pitchFamily="34" charset="0"/>
              </a:rPr>
              <a:t>Define </a:t>
            </a:r>
            <a:r>
              <a:rPr lang="en-US" sz="2800" b="1" dirty="0">
                <a:latin typeface="Corbel" pitchFamily="34" charset="0"/>
              </a:rPr>
              <a:t>The render() Method</a:t>
            </a:r>
            <a:endParaRPr lang="en-IN" sz="28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5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What Can render() Return ?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132856"/>
            <a:ext cx="8712968" cy="4725144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When called</a:t>
            </a:r>
            <a:r>
              <a:rPr lang="en-US" sz="2200" dirty="0">
                <a:latin typeface="Corbel" pitchFamily="34" charset="0"/>
              </a:rPr>
              <a:t>, the method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render() </a:t>
            </a:r>
            <a:r>
              <a:rPr lang="en-US" sz="2200" dirty="0">
                <a:latin typeface="Corbel" pitchFamily="34" charset="0"/>
              </a:rPr>
              <a:t>should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return</a:t>
            </a:r>
            <a:r>
              <a:rPr lang="en-US" sz="2200" dirty="0">
                <a:latin typeface="Corbel" pitchFamily="34" charset="0"/>
              </a:rPr>
              <a:t> one of 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following types</a:t>
            </a:r>
            <a:r>
              <a:rPr lang="en-US" sz="2200" dirty="0">
                <a:latin typeface="Corbel" pitchFamily="34" charset="0"/>
              </a:rPr>
              <a:t>: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React elements</a:t>
            </a:r>
            <a:r>
              <a:rPr lang="en-US" sz="1800" dirty="0">
                <a:latin typeface="Corbel" pitchFamily="34" charset="0"/>
              </a:rPr>
              <a:t>. Typically created via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JSX</a:t>
            </a:r>
            <a:r>
              <a:rPr lang="en-US" sz="1800" dirty="0">
                <a:latin typeface="Corbel" pitchFamily="34" charset="0"/>
              </a:rPr>
              <a:t>. </a:t>
            </a:r>
          </a:p>
          <a:p>
            <a:pPr lvl="1"/>
            <a:endParaRPr lang="en-US" sz="1800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Fragments</a:t>
            </a:r>
            <a:r>
              <a:rPr lang="en-US" sz="1800" dirty="0">
                <a:latin typeface="Corbel" pitchFamily="34" charset="0"/>
              </a:rPr>
              <a:t>. Let’s us return </a:t>
            </a:r>
            <a:r>
              <a:rPr lang="en-US" sz="1800" b="1" dirty="0">
                <a:solidFill>
                  <a:schemeClr val="accent1"/>
                </a:solidFill>
                <a:latin typeface="Corbel" pitchFamily="34" charset="0"/>
              </a:rPr>
              <a:t>multiple elements </a:t>
            </a:r>
            <a:r>
              <a:rPr lang="en-US" sz="1800" dirty="0">
                <a:latin typeface="Corbel" pitchFamily="34" charset="0"/>
              </a:rPr>
              <a:t>from render. </a:t>
            </a:r>
          </a:p>
          <a:p>
            <a:pPr lvl="1"/>
            <a:endParaRPr lang="en-US" sz="1800" b="1" dirty="0">
              <a:solidFill>
                <a:srgbClr val="7030A0"/>
              </a:solidFill>
              <a:latin typeface="Corbel" pitchFamily="34" charset="0"/>
            </a:endParaRPr>
          </a:p>
          <a:p>
            <a:pPr lvl="1"/>
            <a:r>
              <a:rPr lang="en-US" sz="1800" b="1" dirty="0">
                <a:solidFill>
                  <a:srgbClr val="7030A0"/>
                </a:solidFill>
                <a:latin typeface="Corbel" pitchFamily="34" charset="0"/>
              </a:rPr>
              <a:t>Portals</a:t>
            </a:r>
            <a:r>
              <a:rPr lang="en-US" sz="1800" dirty="0">
                <a:latin typeface="Corbel" pitchFamily="34" charset="0"/>
              </a:rPr>
              <a:t>. Let’s us </a:t>
            </a:r>
            <a:r>
              <a:rPr lang="en-US" sz="1800" b="1" dirty="0">
                <a:solidFill>
                  <a:schemeClr val="accent1"/>
                </a:solidFill>
                <a:latin typeface="Corbel" pitchFamily="34" charset="0"/>
              </a:rPr>
              <a:t>render children </a:t>
            </a:r>
            <a:r>
              <a:rPr lang="en-US" sz="1800" dirty="0">
                <a:latin typeface="Corbel" pitchFamily="34" charset="0"/>
              </a:rPr>
              <a:t>into a different </a:t>
            </a:r>
            <a:r>
              <a:rPr lang="en-US" sz="1800" b="1" dirty="0">
                <a:solidFill>
                  <a:srgbClr val="7030A0"/>
                </a:solidFill>
                <a:latin typeface="Corbel" pitchFamily="34" charset="0"/>
              </a:rPr>
              <a:t>DOM subtree</a:t>
            </a:r>
            <a:r>
              <a:rPr lang="en-US" sz="1800" dirty="0">
                <a:latin typeface="Corbel" pitchFamily="34" charset="0"/>
              </a:rPr>
              <a:t>. </a:t>
            </a:r>
          </a:p>
          <a:p>
            <a:pPr lvl="1"/>
            <a:endParaRPr lang="en-US" sz="18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1800" b="1" dirty="0">
                <a:solidFill>
                  <a:srgbClr val="002060"/>
                </a:solidFill>
                <a:latin typeface="Corbel" pitchFamily="34" charset="0"/>
              </a:rPr>
              <a:t>String and numbers</a:t>
            </a:r>
            <a:r>
              <a:rPr lang="en-US" sz="1800" dirty="0">
                <a:latin typeface="Corbel" pitchFamily="34" charset="0"/>
              </a:rPr>
              <a:t>. These are rendered as </a:t>
            </a:r>
            <a:r>
              <a:rPr lang="en-US" sz="1800" b="1" dirty="0">
                <a:solidFill>
                  <a:srgbClr val="0070C0"/>
                </a:solidFill>
                <a:latin typeface="Corbel" pitchFamily="34" charset="0"/>
              </a:rPr>
              <a:t>text nodes </a:t>
            </a:r>
            <a:r>
              <a:rPr lang="en-US" sz="1800" dirty="0">
                <a:latin typeface="Corbel" pitchFamily="34" charset="0"/>
              </a:rPr>
              <a:t>in the </a:t>
            </a:r>
            <a:r>
              <a:rPr lang="en-US" sz="1800" b="1" dirty="0">
                <a:solidFill>
                  <a:srgbClr val="7030A0"/>
                </a:solidFill>
                <a:latin typeface="Corbel" pitchFamily="34" charset="0"/>
              </a:rPr>
              <a:t>DOM</a:t>
            </a:r>
            <a:r>
              <a:rPr lang="en-US" sz="1800" dirty="0">
                <a:latin typeface="Corbel" pitchFamily="34" charset="0"/>
              </a:rPr>
              <a:t>.</a:t>
            </a:r>
          </a:p>
          <a:p>
            <a:pPr lvl="1"/>
            <a:endParaRPr lang="en-US" sz="1800" b="1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rbel" pitchFamily="34" charset="0"/>
              </a:rPr>
              <a:t>Booleans or null</a:t>
            </a:r>
            <a:r>
              <a:rPr lang="en-US" sz="1800" dirty="0">
                <a:latin typeface="Corbel" pitchFamily="34" charset="0"/>
              </a:rPr>
              <a:t>. Render nothing. </a:t>
            </a:r>
          </a:p>
        </p:txBody>
      </p:sp>
    </p:spTree>
    <p:extLst>
      <p:ext uri="{BB962C8B-B14F-4D97-AF65-F5344CB8AC3E}">
        <p14:creationId xmlns:p14="http://schemas.microsoft.com/office/powerpoint/2010/main" val="141051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endParaRPr lang="en-US" sz="2400" dirty="0">
              <a:latin typeface="Corbel" pitchFamily="34" charset="0"/>
            </a:endParaRP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  class App extends Component {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	  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render(){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		 </a:t>
            </a:r>
            <a:r>
              <a:rPr 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return &lt;h1&gt;Hello, World!&lt;/h1&gt;;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     }</a:t>
            </a:r>
          </a:p>
          <a:p>
            <a:pPr marL="0" indent="0" fontAlgn="base">
              <a:buNone/>
            </a:pPr>
            <a:r>
              <a:rPr lang="en-US" sz="2000" b="1" dirty="0">
                <a:solidFill>
                  <a:srgbClr val="7030A0"/>
                </a:solidFill>
                <a:latin typeface="Consolas" panose="020B0609020204030204" pitchFamily="49" charset="0"/>
              </a:rPr>
              <a:t>    }	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4ECB42-D080-4DAB-9099-A7F9B41F67BE}"/>
              </a:ext>
            </a:extLst>
          </p:cNvPr>
          <p:cNvSpPr/>
          <p:nvPr/>
        </p:nvSpPr>
        <p:spPr>
          <a:xfrm>
            <a:off x="683568" y="2204605"/>
            <a:ext cx="7920880" cy="4520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FC5C9CD-AF7D-FB6B-EAC6-0B7985B42D1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b="1" dirty="0">
                <a:solidFill>
                  <a:srgbClr val="00B050"/>
                </a:solidFill>
                <a:latin typeface="Corbel" pitchFamily="34" charset="0"/>
              </a:rPr>
              <a:t>Step 2:</a:t>
            </a:r>
          </a:p>
          <a:p>
            <a:r>
              <a:rPr lang="en-US" sz="2800" b="1" dirty="0">
                <a:latin typeface="Corbel" pitchFamily="34" charset="0"/>
              </a:rPr>
              <a:t>Override The render() Method</a:t>
            </a:r>
            <a:endParaRPr lang="en-IN" sz="28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56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8702</TotalTime>
  <Words>1699</Words>
  <Application>Microsoft Office PowerPoint</Application>
  <PresentationFormat>On-screen Show (4:3)</PresentationFormat>
  <Paragraphs>332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Century Gothic</vt:lpstr>
      <vt:lpstr>Consolas</vt:lpstr>
      <vt:lpstr>Corbel</vt:lpstr>
      <vt:lpstr>Wingdings 3</vt:lpstr>
      <vt:lpstr>Ion Boardroom</vt:lpstr>
      <vt:lpstr>PowerPoint Presentation</vt:lpstr>
      <vt:lpstr>Today’s Agenda</vt:lpstr>
      <vt:lpstr>Two Types Of React Component</vt:lpstr>
      <vt:lpstr>How To Create A  Class Based Component ?</vt:lpstr>
      <vt:lpstr>   </vt:lpstr>
      <vt:lpstr>Why Extending  React.Component Is Needed ?</vt:lpstr>
      <vt:lpstr>PowerPoint Presentation</vt:lpstr>
      <vt:lpstr>What Can render() Return ?</vt:lpstr>
      <vt:lpstr>PowerPoint Presentation</vt:lpstr>
      <vt:lpstr>   </vt:lpstr>
      <vt:lpstr>   </vt:lpstr>
      <vt:lpstr>   </vt:lpstr>
      <vt:lpstr>Changes Done W.R.T. React 18 </vt:lpstr>
      <vt:lpstr>Changes Done W.R.T. React 18 </vt:lpstr>
      <vt:lpstr>Changes Done W.R.T. React 18 </vt:lpstr>
      <vt:lpstr>   </vt:lpstr>
      <vt:lpstr>   </vt:lpstr>
      <vt:lpstr>   </vt:lpstr>
      <vt:lpstr>   </vt:lpstr>
      <vt:lpstr>React Layout</vt:lpstr>
      <vt:lpstr>React Layout</vt:lpstr>
      <vt:lpstr>React Layout</vt:lpstr>
      <vt:lpstr>React Layout</vt:lpstr>
      <vt:lpstr>React Layout</vt:lpstr>
      <vt:lpstr>Hello.js</vt:lpstr>
      <vt:lpstr>App.js</vt:lpstr>
      <vt:lpstr>App.js</vt:lpstr>
      <vt:lpstr>   </vt:lpstr>
      <vt:lpstr>   </vt:lpstr>
      <vt:lpstr>Final App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609</cp:revision>
  <dcterms:created xsi:type="dcterms:W3CDTF">2016-02-04T12:02:26Z</dcterms:created>
  <dcterms:modified xsi:type="dcterms:W3CDTF">2023-03-06T06:34:38Z</dcterms:modified>
</cp:coreProperties>
</file>