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7" r:id="rId2"/>
    <p:sldId id="475" r:id="rId3"/>
    <p:sldId id="448" r:id="rId4"/>
    <p:sldId id="516" r:id="rId5"/>
    <p:sldId id="519" r:id="rId6"/>
    <p:sldId id="517" r:id="rId7"/>
    <p:sldId id="518" r:id="rId8"/>
    <p:sldId id="520" r:id="rId9"/>
    <p:sldId id="505" r:id="rId10"/>
    <p:sldId id="521" r:id="rId11"/>
    <p:sldId id="526" r:id="rId12"/>
    <p:sldId id="527" r:id="rId13"/>
    <p:sldId id="522" r:id="rId14"/>
    <p:sldId id="524" r:id="rId15"/>
    <p:sldId id="525" r:id="rId16"/>
    <p:sldId id="529" r:id="rId17"/>
    <p:sldId id="535" r:id="rId18"/>
    <p:sldId id="530" r:id="rId19"/>
    <p:sldId id="536" r:id="rId20"/>
    <p:sldId id="537" r:id="rId21"/>
    <p:sldId id="528" r:id="rId22"/>
    <p:sldId id="538" r:id="rId23"/>
    <p:sldId id="53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3768" autoAdjust="0"/>
  </p:normalViewPr>
  <p:slideViewPr>
    <p:cSldViewPr>
      <p:cViewPr varScale="1">
        <p:scale>
          <a:sx n="91" d="100"/>
          <a:sy n="91" d="100"/>
        </p:scale>
        <p:origin x="1349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0B950F8A-9EEB-4846-A541-E16BAFC206CB}"/>
    <pc:docChg chg="custSel modSld">
      <pc:chgData name="Sharma Computer Academy" userId="08476b32c11f4418" providerId="LiveId" clId="{0B950F8A-9EEB-4846-A541-E16BAFC206CB}" dt="2023-03-09T16:24:09.802" v="48" actId="20577"/>
      <pc:docMkLst>
        <pc:docMk/>
      </pc:docMkLst>
      <pc:sldChg chg="modSp">
        <pc:chgData name="Sharma Computer Academy" userId="08476b32c11f4418" providerId="LiveId" clId="{0B950F8A-9EEB-4846-A541-E16BAFC206CB}" dt="2023-03-09T16:22:18.837" v="45" actId="6549"/>
        <pc:sldMkLst>
          <pc:docMk/>
          <pc:sldMk cId="153828574" sldId="521"/>
        </pc:sldMkLst>
        <pc:spChg chg="mod">
          <ac:chgData name="Sharma Computer Academy" userId="08476b32c11f4418" providerId="LiveId" clId="{0B950F8A-9EEB-4846-A541-E16BAFC206CB}" dt="2023-03-09T16:22:18.837" v="45" actId="6549"/>
          <ac:spMkLst>
            <pc:docMk/>
            <pc:sldMk cId="153828574" sldId="521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0B950F8A-9EEB-4846-A541-E16BAFC206CB}" dt="2023-03-09T16:24:09.802" v="48" actId="20577"/>
        <pc:sldMkLst>
          <pc:docMk/>
          <pc:sldMk cId="2853028446" sldId="530"/>
        </pc:sldMkLst>
        <pc:spChg chg="mod">
          <ac:chgData name="Sharma Computer Academy" userId="08476b32c11f4418" providerId="LiveId" clId="{0B950F8A-9EEB-4846-A541-E16BAFC206CB}" dt="2023-03-09T16:24:09.802" v="48" actId="20577"/>
          <ac:spMkLst>
            <pc:docMk/>
            <pc:sldMk cId="2853028446" sldId="530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09-03-2023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21D778-B565-4D7E-94D7-64010A445B68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46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3/9/2023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26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3/9/2023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425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3/9/2023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32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3/9/2023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369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3/9/2023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106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3/9/2023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830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85605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1627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5047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9061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3311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9580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14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58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2349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3/9/2023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74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(Styling)</a:t>
            </a:r>
          </a:p>
          <a:p>
            <a:r>
              <a:rPr lang="en-US" sz="4000" b="1" dirty="0">
                <a:solidFill>
                  <a:srgbClr val="FFC000"/>
                </a:solidFill>
                <a:latin typeface="Corbel" pitchFamily="34" charset="0"/>
              </a:rPr>
              <a:t>Lecture-13</a:t>
            </a:r>
            <a:endParaRPr lang="en-IN" sz="4000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71500" y="2362200"/>
            <a:ext cx="8001000" cy="39878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We</a:t>
            </a:r>
            <a:r>
              <a:rPr lang="en-US" sz="2200" dirty="0">
                <a:latin typeface="Corbel" pitchFamily="34" charset="0"/>
              </a:rPr>
              <a:t> can add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inline styles </a:t>
            </a:r>
            <a:r>
              <a:rPr lang="en-US" sz="2200" dirty="0">
                <a:latin typeface="Corbel" pitchFamily="34" charset="0"/>
              </a:rPr>
              <a:t>to any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React component </a:t>
            </a:r>
            <a:r>
              <a:rPr lang="en-US" sz="2200" dirty="0">
                <a:latin typeface="Corbel" pitchFamily="34" charset="0"/>
              </a:rPr>
              <a:t>we want to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render, </a:t>
            </a:r>
            <a:r>
              <a:rPr lang="en-US" sz="2200" dirty="0">
                <a:solidFill>
                  <a:schemeClr val="tx1"/>
                </a:solidFill>
                <a:latin typeface="Corbel" pitchFamily="34" charset="0"/>
              </a:rPr>
              <a:t>but as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JS object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. </a:t>
            </a:r>
          </a:p>
          <a:p>
            <a:endParaRPr lang="en-US" sz="2200" dirty="0"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These styles </a:t>
            </a:r>
            <a:r>
              <a:rPr lang="en-US" sz="2200" dirty="0">
                <a:latin typeface="Corbel" pitchFamily="34" charset="0"/>
              </a:rPr>
              <a:t>are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written</a:t>
            </a:r>
            <a:r>
              <a:rPr lang="en-US" sz="2200" dirty="0">
                <a:latin typeface="Corbel" pitchFamily="34" charset="0"/>
              </a:rPr>
              <a:t> as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key-value</a:t>
            </a:r>
            <a:r>
              <a:rPr lang="en-US" sz="2200" dirty="0">
                <a:latin typeface="Corbel" pitchFamily="34" charset="0"/>
              </a:rPr>
              <a:t> pairs and are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passed</a:t>
            </a:r>
            <a:r>
              <a:rPr lang="en-US" sz="2200" dirty="0">
                <a:latin typeface="Corbel" pitchFamily="34" charset="0"/>
              </a:rPr>
              <a:t> to the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element</a:t>
            </a:r>
          </a:p>
          <a:p>
            <a:endParaRPr lang="en-US" sz="2200" b="1" u="sng" dirty="0">
              <a:solidFill>
                <a:srgbClr val="00206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r>
              <a:rPr lang="en-US" sz="2200" b="1" u="sng" dirty="0">
                <a:solidFill>
                  <a:srgbClr val="002060"/>
                </a:solidFill>
                <a:latin typeface="Corbel" pitchFamily="34" charset="0"/>
                <a:cs typeface="Calibri" panose="020F0502020204030204" pitchFamily="34" charset="0"/>
              </a:rPr>
              <a:t>Syntax: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itchFamily="34" charset="0"/>
                <a:cs typeface="Calibri" panose="020F0502020204030204" pitchFamily="34" charset="0"/>
              </a:rPr>
              <a:t>&lt;tag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  <a:cs typeface="Calibri" panose="020F0502020204030204" pitchFamily="34" charset="0"/>
              </a:rPr>
              <a:t>style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  <a:cs typeface="Calibri" panose="020F0502020204030204" pitchFamily="34" charset="0"/>
              </a:rPr>
              <a:t>=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  <a:cs typeface="Calibri" panose="020F0502020204030204" pitchFamily="34" charset="0"/>
              </a:rPr>
              <a:t>{ {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  <a:cs typeface="Calibri" panose="020F0502020204030204" pitchFamily="34" charset="0"/>
              </a:rPr>
              <a:t> </a:t>
            </a:r>
            <a:r>
              <a:rPr lang="en-US" sz="1900" b="1" dirty="0" err="1">
                <a:solidFill>
                  <a:srgbClr val="7030A0"/>
                </a:solidFill>
                <a:latin typeface="Corbel" pitchFamily="34" charset="0"/>
                <a:cs typeface="Calibri" panose="020F0502020204030204" pitchFamily="34" charset="0"/>
              </a:rPr>
              <a:t>key:”value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  <a:cs typeface="Calibri" panose="020F0502020204030204" pitchFamily="34" charset="0"/>
              </a:rPr>
              <a:t>”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  <a:cs typeface="Calibri" panose="020F0502020204030204" pitchFamily="34" charset="0"/>
              </a:rPr>
              <a:t>, </a:t>
            </a:r>
            <a:r>
              <a:rPr lang="en-US" sz="1900" b="1" dirty="0" err="1">
                <a:solidFill>
                  <a:srgbClr val="00B050"/>
                </a:solidFill>
                <a:latin typeface="Corbel" pitchFamily="34" charset="0"/>
                <a:cs typeface="Calibri" panose="020F0502020204030204" pitchFamily="34" charset="0"/>
              </a:rPr>
              <a:t>key:”value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  <a:cs typeface="Calibri" panose="020F0502020204030204" pitchFamily="34" charset="0"/>
              </a:rPr>
              <a:t>”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  <a:cs typeface="Calibri" panose="020F0502020204030204" pitchFamily="34" charset="0"/>
              </a:rPr>
              <a:t>, . . .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  <a:cs typeface="Calibri" panose="020F0502020204030204" pitchFamily="34" charset="0"/>
              </a:rPr>
              <a:t>.}}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  <a:cs typeface="Calibri" panose="020F0502020204030204" pitchFamily="34" charset="0"/>
              </a:rPr>
              <a:t>&gt;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01A280-1ADD-420E-7C69-99ED9969F4A7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Inline Styles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2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987800"/>
          </a:xfrm>
        </p:spPr>
        <p:txBody>
          <a:bodyPr>
            <a:normAutofit fontScale="85000" lnSpcReduction="20000"/>
          </a:bodyPr>
          <a:lstStyle/>
          <a:p>
            <a:r>
              <a:rPr lang="en-US" sz="2600" b="1" dirty="0">
                <a:solidFill>
                  <a:srgbClr val="0070C0"/>
                </a:solidFill>
                <a:latin typeface="Corbel" pitchFamily="34" charset="0"/>
              </a:rPr>
              <a:t>Here</a:t>
            </a:r>
            <a:r>
              <a:rPr lang="en-US" sz="2600" dirty="0">
                <a:latin typeface="Corbel" pitchFamily="34" charset="0"/>
              </a:rPr>
              <a:t> are </a:t>
            </a:r>
            <a:r>
              <a:rPr lang="en-US" sz="2600" b="1" dirty="0">
                <a:solidFill>
                  <a:srgbClr val="7030A0"/>
                </a:solidFill>
                <a:latin typeface="Corbel" pitchFamily="34" charset="0"/>
              </a:rPr>
              <a:t>some things </a:t>
            </a:r>
            <a:r>
              <a:rPr lang="en-US" sz="2600" dirty="0">
                <a:latin typeface="Corbel" pitchFamily="34" charset="0"/>
              </a:rPr>
              <a:t>we should </a:t>
            </a:r>
            <a:r>
              <a:rPr lang="en-US" sz="2600" b="1" dirty="0">
                <a:solidFill>
                  <a:srgbClr val="C00000"/>
                </a:solidFill>
                <a:latin typeface="Corbel" pitchFamily="34" charset="0"/>
              </a:rPr>
              <a:t>note</a:t>
            </a:r>
            <a:r>
              <a:rPr lang="en-US" sz="2600" dirty="0">
                <a:latin typeface="Corbel" pitchFamily="34" charset="0"/>
              </a:rPr>
              <a:t> about </a:t>
            </a:r>
            <a:r>
              <a:rPr lang="en-US" sz="2600" b="1" dirty="0">
                <a:solidFill>
                  <a:srgbClr val="00B050"/>
                </a:solidFill>
                <a:latin typeface="Corbel" pitchFamily="34" charset="0"/>
              </a:rPr>
              <a:t>this</a:t>
            </a:r>
            <a:r>
              <a:rPr lang="en-US" sz="26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First</a:t>
            </a:r>
            <a:r>
              <a:rPr lang="en-US" sz="2400" dirty="0">
                <a:latin typeface="Corbel" pitchFamily="34" charset="0"/>
              </a:rPr>
              <a:t>, there are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two curly brackets. </a:t>
            </a:r>
          </a:p>
          <a:p>
            <a:pPr lvl="1"/>
            <a:endParaRPr lang="en-US" sz="1900" dirty="0">
              <a:latin typeface="Corbel" pitchFamily="34" charset="0"/>
            </a:endParaRPr>
          </a:p>
          <a:p>
            <a:pPr lvl="2"/>
            <a:r>
              <a:rPr lang="en-US" sz="1700" b="1" dirty="0">
                <a:solidFill>
                  <a:srgbClr val="00B050"/>
                </a:solidFill>
                <a:latin typeface="Corbel" pitchFamily="34" charset="0"/>
              </a:rPr>
              <a:t>What</a:t>
            </a:r>
            <a:r>
              <a:rPr lang="en-US" sz="1700" dirty="0">
                <a:latin typeface="Corbel" pitchFamily="34" charset="0"/>
              </a:rPr>
              <a:t> we are </a:t>
            </a:r>
            <a:r>
              <a:rPr lang="en-US" sz="1700" b="1" dirty="0">
                <a:solidFill>
                  <a:srgbClr val="0070C0"/>
                </a:solidFill>
                <a:latin typeface="Corbel" pitchFamily="34" charset="0"/>
              </a:rPr>
              <a:t>rendering</a:t>
            </a:r>
            <a:r>
              <a:rPr lang="en-US" sz="1700" dirty="0">
                <a:latin typeface="Corbel" pitchFamily="34" charset="0"/>
              </a:rPr>
              <a:t> is written in </a:t>
            </a:r>
            <a:r>
              <a:rPr lang="en-US" sz="1700" b="1" dirty="0">
                <a:solidFill>
                  <a:srgbClr val="C00000"/>
                </a:solidFill>
                <a:latin typeface="Corbel" pitchFamily="34" charset="0"/>
              </a:rPr>
              <a:t>JSX</a:t>
            </a:r>
            <a:r>
              <a:rPr lang="en-US" sz="1700" dirty="0">
                <a:latin typeface="Corbel" pitchFamily="34" charset="0"/>
              </a:rPr>
              <a:t>, and, for pure </a:t>
            </a:r>
            <a:r>
              <a:rPr lang="en-US" sz="1700" b="1" dirty="0">
                <a:solidFill>
                  <a:srgbClr val="7030A0"/>
                </a:solidFill>
                <a:latin typeface="Corbel" pitchFamily="34" charset="0"/>
              </a:rPr>
              <a:t>JavaScript expressions </a:t>
            </a:r>
            <a:r>
              <a:rPr lang="en-US" sz="1700" dirty="0">
                <a:latin typeface="Corbel" pitchFamily="34" charset="0"/>
              </a:rPr>
              <a:t>to be used in </a:t>
            </a:r>
            <a:r>
              <a:rPr lang="en-US" sz="1700" b="1" dirty="0">
                <a:solidFill>
                  <a:srgbClr val="C00000"/>
                </a:solidFill>
                <a:latin typeface="Corbel" pitchFamily="34" charset="0"/>
              </a:rPr>
              <a:t>JSX,</a:t>
            </a:r>
            <a:r>
              <a:rPr lang="en-US" sz="1700" dirty="0">
                <a:latin typeface="Corbel" pitchFamily="34" charset="0"/>
              </a:rPr>
              <a:t> they have to be </a:t>
            </a:r>
            <a:r>
              <a:rPr lang="en-US" sz="1700" b="1" dirty="0">
                <a:solidFill>
                  <a:srgbClr val="002060"/>
                </a:solidFill>
                <a:latin typeface="Corbel" pitchFamily="34" charset="0"/>
              </a:rPr>
              <a:t>included</a:t>
            </a:r>
            <a:r>
              <a:rPr lang="en-US" sz="1700" dirty="0">
                <a:latin typeface="Corbel" pitchFamily="34" charset="0"/>
              </a:rPr>
              <a:t> in </a:t>
            </a:r>
            <a:r>
              <a:rPr lang="en-US" sz="1700" b="1" dirty="0">
                <a:solidFill>
                  <a:srgbClr val="C00000"/>
                </a:solidFill>
                <a:latin typeface="Corbel" pitchFamily="34" charset="0"/>
              </a:rPr>
              <a:t>curly brackets</a:t>
            </a:r>
            <a:r>
              <a:rPr lang="en-US" sz="1700" dirty="0">
                <a:latin typeface="Corbel" pitchFamily="34" charset="0"/>
              </a:rPr>
              <a:t>.</a:t>
            </a:r>
          </a:p>
          <a:p>
            <a:pPr lvl="1"/>
            <a:endParaRPr lang="en-US" sz="1900" dirty="0">
              <a:latin typeface="Corbel" pitchFamily="34" charset="0"/>
            </a:endParaRPr>
          </a:p>
          <a:p>
            <a:pPr lvl="2"/>
            <a:r>
              <a:rPr lang="en-US" sz="1700" dirty="0">
                <a:latin typeface="Corbel" pitchFamily="34" charset="0"/>
              </a:rPr>
              <a:t>The </a:t>
            </a:r>
            <a:r>
              <a:rPr lang="en-US" sz="1700" b="1" dirty="0">
                <a:solidFill>
                  <a:srgbClr val="00B050"/>
                </a:solidFill>
                <a:latin typeface="Corbel" pitchFamily="34" charset="0"/>
              </a:rPr>
              <a:t>first curly bracket </a:t>
            </a:r>
            <a:r>
              <a:rPr lang="en-US" sz="1700" dirty="0">
                <a:latin typeface="Corbel" pitchFamily="34" charset="0"/>
              </a:rPr>
              <a:t>injects </a:t>
            </a:r>
            <a:r>
              <a:rPr lang="en-US" sz="1700" b="1" dirty="0">
                <a:solidFill>
                  <a:srgbClr val="7030A0"/>
                </a:solidFill>
                <a:latin typeface="Corbel" pitchFamily="34" charset="0"/>
              </a:rPr>
              <a:t>JavaScript </a:t>
            </a:r>
            <a:r>
              <a:rPr lang="en-US" sz="1700" dirty="0">
                <a:latin typeface="Corbel" pitchFamily="34" charset="0"/>
              </a:rPr>
              <a:t>into </a:t>
            </a:r>
            <a:r>
              <a:rPr lang="en-US" sz="1700" b="1" dirty="0">
                <a:solidFill>
                  <a:srgbClr val="C00000"/>
                </a:solidFill>
                <a:latin typeface="Corbel" pitchFamily="34" charset="0"/>
              </a:rPr>
              <a:t>JSX. </a:t>
            </a:r>
          </a:p>
          <a:p>
            <a:pPr lvl="2"/>
            <a:endParaRPr lang="en-US" sz="1700" dirty="0">
              <a:latin typeface="Corbel" pitchFamily="34" charset="0"/>
            </a:endParaRPr>
          </a:p>
          <a:p>
            <a:pPr lvl="2"/>
            <a:r>
              <a:rPr lang="en-US" sz="1700" dirty="0">
                <a:latin typeface="Corbel" pitchFamily="34" charset="0"/>
              </a:rPr>
              <a:t>The </a:t>
            </a:r>
            <a:r>
              <a:rPr lang="en-US" sz="1700" b="1" dirty="0">
                <a:solidFill>
                  <a:srgbClr val="00B050"/>
                </a:solidFill>
                <a:latin typeface="Corbel" pitchFamily="34" charset="0"/>
              </a:rPr>
              <a:t>inner curly brackets </a:t>
            </a:r>
            <a:r>
              <a:rPr lang="en-US" sz="1700" dirty="0">
                <a:latin typeface="Corbel" pitchFamily="34" charset="0"/>
              </a:rPr>
              <a:t>creates an </a:t>
            </a:r>
            <a:r>
              <a:rPr lang="en-US" sz="1700" b="1" dirty="0">
                <a:solidFill>
                  <a:srgbClr val="002060"/>
                </a:solidFill>
                <a:latin typeface="Corbel" pitchFamily="34" charset="0"/>
              </a:rPr>
              <a:t>object literal</a:t>
            </a:r>
            <a:r>
              <a:rPr lang="en-US" sz="1700" dirty="0">
                <a:latin typeface="Corbel" pitchFamily="34" charset="0"/>
              </a:rPr>
              <a:t>. </a:t>
            </a:r>
          </a:p>
          <a:p>
            <a:pPr lvl="2"/>
            <a:endParaRPr lang="en-US" sz="1700" dirty="0">
              <a:latin typeface="Corbel" pitchFamily="34" charset="0"/>
            </a:endParaRPr>
          </a:p>
          <a:p>
            <a:pPr lvl="2"/>
            <a:r>
              <a:rPr lang="en-US" sz="1700" dirty="0">
                <a:latin typeface="Corbel" pitchFamily="34" charset="0"/>
              </a:rPr>
              <a:t>The </a:t>
            </a:r>
            <a:r>
              <a:rPr lang="en-US" sz="1700" b="1" dirty="0">
                <a:solidFill>
                  <a:srgbClr val="00B050"/>
                </a:solidFill>
                <a:latin typeface="Corbel" pitchFamily="34" charset="0"/>
              </a:rPr>
              <a:t>styles </a:t>
            </a:r>
            <a:r>
              <a:rPr lang="en-US" sz="1700" dirty="0">
                <a:latin typeface="Corbel" pitchFamily="34" charset="0"/>
              </a:rPr>
              <a:t>are </a:t>
            </a:r>
            <a:r>
              <a:rPr lang="en-US" sz="1700" b="1" dirty="0">
                <a:solidFill>
                  <a:srgbClr val="7030A0"/>
                </a:solidFill>
                <a:latin typeface="Corbel" pitchFamily="34" charset="0"/>
              </a:rPr>
              <a:t>passed as object literals </a:t>
            </a:r>
            <a:r>
              <a:rPr lang="en-US" sz="1700" dirty="0">
                <a:latin typeface="Corbel" pitchFamily="34" charset="0"/>
              </a:rPr>
              <a:t>to the </a:t>
            </a:r>
            <a:r>
              <a:rPr lang="en-US" sz="1700" b="1" dirty="0">
                <a:solidFill>
                  <a:srgbClr val="0070C0"/>
                </a:solidFill>
                <a:latin typeface="Corbel" pitchFamily="34" charset="0"/>
              </a:rPr>
              <a:t>element.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7630E9F-606A-5B24-0494-F3CD374F8DA7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Points To Remember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229600" cy="3530600"/>
          </a:xfrm>
        </p:spPr>
        <p:txBody>
          <a:bodyPr>
            <a:normAutofit/>
          </a:bodyPr>
          <a:lstStyle/>
          <a:p>
            <a:pPr lvl="1"/>
            <a:r>
              <a:rPr lang="en-US" sz="2000" b="1" dirty="0">
                <a:solidFill>
                  <a:srgbClr val="002060"/>
                </a:solidFill>
                <a:latin typeface="Corbel" pitchFamily="34" charset="0"/>
              </a:rPr>
              <a:t>Second,</a:t>
            </a:r>
            <a:r>
              <a:rPr lang="en-US" sz="2000" dirty="0">
                <a:latin typeface="Corbel" pitchFamily="34" charset="0"/>
              </a:rPr>
              <a:t> in 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React,</a:t>
            </a:r>
            <a:r>
              <a:rPr lang="en-US" sz="2000" dirty="0">
                <a:latin typeface="Corbel" pitchFamily="34" charset="0"/>
              </a:rPr>
              <a:t> inline styles are </a:t>
            </a:r>
            <a:r>
              <a:rPr lang="en-US" sz="2000" b="1" dirty="0">
                <a:solidFill>
                  <a:srgbClr val="7030A0"/>
                </a:solidFill>
                <a:latin typeface="Corbel" pitchFamily="34" charset="0"/>
              </a:rPr>
              <a:t>not specified </a:t>
            </a:r>
            <a:r>
              <a:rPr lang="en-US" sz="2000" dirty="0">
                <a:latin typeface="Corbel" pitchFamily="34" charset="0"/>
              </a:rPr>
              <a:t>as a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string</a:t>
            </a:r>
          </a:p>
          <a:p>
            <a:pPr lvl="2"/>
            <a:endParaRPr lang="en-US" sz="1700" b="1" dirty="0">
              <a:solidFill>
                <a:srgbClr val="0070C0"/>
              </a:solidFill>
              <a:latin typeface="Corbel" pitchFamily="34" charset="0"/>
            </a:endParaRPr>
          </a:p>
          <a:p>
            <a:pPr lvl="2"/>
            <a:r>
              <a:rPr lang="en-US" sz="1700" b="1" dirty="0">
                <a:solidFill>
                  <a:srgbClr val="0070C0"/>
                </a:solidFill>
                <a:latin typeface="Corbel" pitchFamily="34" charset="0"/>
              </a:rPr>
              <a:t>Instead </a:t>
            </a:r>
            <a:r>
              <a:rPr lang="en-US" sz="1700" dirty="0">
                <a:latin typeface="Corbel" pitchFamily="34" charset="0"/>
              </a:rPr>
              <a:t>they are </a:t>
            </a:r>
            <a:r>
              <a:rPr lang="en-US" sz="1700" b="1" dirty="0">
                <a:solidFill>
                  <a:srgbClr val="7030A0"/>
                </a:solidFill>
                <a:latin typeface="Corbel" pitchFamily="34" charset="0"/>
              </a:rPr>
              <a:t>specified</a:t>
            </a:r>
            <a:r>
              <a:rPr lang="en-US" sz="1700" dirty="0">
                <a:latin typeface="Corbel" pitchFamily="34" charset="0"/>
              </a:rPr>
              <a:t> with an </a:t>
            </a:r>
            <a:r>
              <a:rPr lang="en-US" sz="1700" b="1" dirty="0">
                <a:solidFill>
                  <a:srgbClr val="00B050"/>
                </a:solidFill>
                <a:latin typeface="Corbel" pitchFamily="34" charset="0"/>
              </a:rPr>
              <a:t>object</a:t>
            </a:r>
            <a:r>
              <a:rPr lang="en-US" sz="1700" dirty="0">
                <a:latin typeface="Corbel" pitchFamily="34" charset="0"/>
              </a:rPr>
              <a:t> whose </a:t>
            </a:r>
            <a:r>
              <a:rPr lang="en-US" sz="1700" b="1" dirty="0">
                <a:solidFill>
                  <a:srgbClr val="C00000"/>
                </a:solidFill>
                <a:latin typeface="Corbel" pitchFamily="34" charset="0"/>
              </a:rPr>
              <a:t>key</a:t>
            </a:r>
            <a:r>
              <a:rPr lang="en-US" sz="1700" dirty="0">
                <a:latin typeface="Corbel" pitchFamily="34" charset="0"/>
              </a:rPr>
              <a:t> is the </a:t>
            </a:r>
            <a:r>
              <a:rPr lang="en-US" sz="1700" b="1" dirty="0" err="1">
                <a:solidFill>
                  <a:srgbClr val="7030A0"/>
                </a:solidFill>
                <a:latin typeface="Corbel" pitchFamily="34" charset="0"/>
              </a:rPr>
              <a:t>camelCased</a:t>
            </a:r>
            <a:r>
              <a:rPr lang="en-US" sz="1700" b="1" dirty="0">
                <a:solidFill>
                  <a:srgbClr val="7030A0"/>
                </a:solidFill>
                <a:latin typeface="Corbel" pitchFamily="34" charset="0"/>
              </a:rPr>
              <a:t> version </a:t>
            </a:r>
            <a:r>
              <a:rPr lang="en-US" sz="1700" dirty="0">
                <a:latin typeface="Corbel" pitchFamily="34" charset="0"/>
              </a:rPr>
              <a:t>of the </a:t>
            </a:r>
            <a:r>
              <a:rPr lang="en-US" sz="1700" b="1" dirty="0">
                <a:solidFill>
                  <a:srgbClr val="002060"/>
                </a:solidFill>
                <a:latin typeface="Corbel" pitchFamily="34" charset="0"/>
              </a:rPr>
              <a:t>style name</a:t>
            </a:r>
            <a:r>
              <a:rPr lang="en-US" sz="1700" dirty="0">
                <a:latin typeface="Corbel" pitchFamily="34" charset="0"/>
              </a:rPr>
              <a:t>, and whose </a:t>
            </a:r>
            <a:r>
              <a:rPr lang="en-US" sz="1700" b="1" dirty="0">
                <a:solidFill>
                  <a:srgbClr val="00B050"/>
                </a:solidFill>
                <a:latin typeface="Corbel" pitchFamily="34" charset="0"/>
              </a:rPr>
              <a:t>value</a:t>
            </a:r>
            <a:r>
              <a:rPr lang="en-US" sz="1700" dirty="0">
                <a:latin typeface="Corbel" pitchFamily="34" charset="0"/>
              </a:rPr>
              <a:t> is the style’s value, specified as  a </a:t>
            </a:r>
            <a:r>
              <a:rPr lang="en-US" sz="17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string.</a:t>
            </a:r>
            <a:endParaRPr lang="en-US" sz="1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2523B27-BFEC-66A5-2C1E-F7202888E4E8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Points To Remember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5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153400" cy="40640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To demonstrate </a:t>
            </a:r>
            <a:r>
              <a:rPr lang="en-US" sz="2400" dirty="0">
                <a:latin typeface="Corbel" pitchFamily="34" charset="0"/>
              </a:rPr>
              <a:t>using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Inline Styles </a:t>
            </a:r>
            <a:r>
              <a:rPr lang="en-US" sz="2400" dirty="0">
                <a:latin typeface="Corbel" pitchFamily="34" charset="0"/>
              </a:rPr>
              <a:t>we will use the same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Student application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style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&lt;div&gt; </a:t>
            </a:r>
            <a:r>
              <a:rPr lang="en-US" sz="2400" dirty="0">
                <a:latin typeface="Corbel" pitchFamily="34" charset="0"/>
              </a:rPr>
              <a:t>element.</a:t>
            </a:r>
          </a:p>
          <a:p>
            <a:endParaRPr lang="en-US" sz="2400" dirty="0">
              <a:latin typeface="Corbel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  <a:cs typeface="Calibri" panose="020F0502020204030204" pitchFamily="34" charset="0"/>
              </a:rPr>
              <a:t>So now </a:t>
            </a:r>
            <a:r>
              <a:rPr lang="en-US" sz="2400" dirty="0">
                <a:latin typeface="Corbel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  <a:cs typeface="Calibri" panose="020F0502020204030204" pitchFamily="34" charset="0"/>
              </a:rPr>
              <a:t>app</a:t>
            </a:r>
            <a:r>
              <a:rPr lang="en-US" sz="2400" dirty="0">
                <a:latin typeface="Corbel" pitchFamily="34" charset="0"/>
                <a:cs typeface="Calibri" panose="020F0502020204030204" pitchFamily="34" charset="0"/>
              </a:rPr>
              <a:t> will have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  <a:cs typeface="Calibri" panose="020F0502020204030204" pitchFamily="34" charset="0"/>
              </a:rPr>
              <a:t>3 files:</a:t>
            </a:r>
          </a:p>
          <a:p>
            <a:pPr lvl="1"/>
            <a:endParaRPr lang="en-US" sz="2400" dirty="0">
              <a:latin typeface="Corbel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u="sng" dirty="0">
                <a:solidFill>
                  <a:srgbClr val="00B050"/>
                </a:solidFill>
                <a:latin typeface="Corbel" pitchFamily="34" charset="0"/>
                <a:cs typeface="Calibri" panose="020F0502020204030204" pitchFamily="34" charset="0"/>
              </a:rPr>
              <a:t>Student.js </a:t>
            </a:r>
            <a:r>
              <a:rPr lang="en-US" sz="1900" dirty="0">
                <a:latin typeface="Corbel" pitchFamily="34" charset="0"/>
                <a:cs typeface="Calibri" panose="020F0502020204030204" pitchFamily="34" charset="0"/>
              </a:rPr>
              <a:t>with a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  <a:cs typeface="Calibri" panose="020F0502020204030204" pitchFamily="34" charset="0"/>
              </a:rPr>
              <a:t>style </a:t>
            </a:r>
            <a:r>
              <a:rPr lang="en-US" sz="1900" dirty="0">
                <a:latin typeface="Corbel" pitchFamily="34" charset="0"/>
                <a:cs typeface="Calibri" panose="020F0502020204030204" pitchFamily="34" charset="0"/>
              </a:rPr>
              <a:t>attribute added to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  <a:cs typeface="Calibri" panose="020F0502020204030204" pitchFamily="34" charset="0"/>
              </a:rPr>
              <a:t>&lt;div&gt;</a:t>
            </a:r>
            <a:endParaRPr lang="en-US" sz="1900" b="1" dirty="0">
              <a:solidFill>
                <a:srgbClr val="00B05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lvl="1"/>
            <a:endParaRPr lang="en-US" sz="1900" dirty="0">
              <a:latin typeface="Corbel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u="sng" dirty="0">
                <a:solidFill>
                  <a:srgbClr val="002060"/>
                </a:solidFill>
                <a:latin typeface="Corbel" pitchFamily="34" charset="0"/>
                <a:cs typeface="Calibri" panose="020F0502020204030204" pitchFamily="34" charset="0"/>
              </a:rPr>
              <a:t>App.js</a:t>
            </a:r>
          </a:p>
          <a:p>
            <a:pPr lvl="1"/>
            <a:endParaRPr lang="en-US" sz="1900" dirty="0">
              <a:latin typeface="Corbel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u="sng" dirty="0">
                <a:solidFill>
                  <a:srgbClr val="7030A0"/>
                </a:solidFill>
                <a:latin typeface="Corbel" pitchFamily="34" charset="0"/>
                <a:cs typeface="Calibri" panose="020F0502020204030204" pitchFamily="34" charset="0"/>
              </a:rPr>
              <a:t>index.html</a:t>
            </a:r>
            <a:endParaRPr lang="en-US" sz="1900" b="1" dirty="0">
              <a:solidFill>
                <a:srgbClr val="00B05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lvl="1"/>
            <a:endParaRPr lang="en-US" sz="19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FE3BA46-F81E-C072-BA03-4D3C10D94273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Example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34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57200" y="2362200"/>
            <a:ext cx="8153400" cy="4038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5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5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5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sz="15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1" i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500" b="1" dirty="0">
                <a:solidFill>
                  <a:srgbClr val="F8F8F2"/>
                </a:solidFill>
                <a:latin typeface="Consolas" panose="020B0609020204030204" pitchFamily="49" charset="0"/>
              </a:rPr>
              <a:t>. . . . . .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 . . . . .  </a:t>
            </a:r>
          </a:p>
          <a:p>
            <a:r>
              <a:rPr lang="en-IN" sz="15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500" b="1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 . . . . . .</a:t>
            </a:r>
            <a:endParaRPr lang="en-IN" sz="15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5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IN" sz="15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5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5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5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"bisque"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5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borderRadius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5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"20px"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border: </a:t>
            </a:r>
            <a:r>
              <a:rPr lang="en-IN" sz="15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"solid 2px brown"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5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fontFamily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5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'"</a:t>
            </a:r>
            <a:r>
              <a:rPr lang="en-IN" sz="15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Titillium</a:t>
            </a:r>
            <a:r>
              <a:rPr lang="en-IN" sz="15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 Web", sans-serif'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}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5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sz="1500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500" b="1" dirty="0">
                <a:solidFill>
                  <a:srgbClr val="F8F8F2"/>
                </a:solidFill>
                <a:latin typeface="Consolas" panose="020B0609020204030204" pitchFamily="49" charset="0"/>
              </a:rPr>
              <a:t>    . . . . . . . </a:t>
            </a:r>
            <a:endParaRPr lang="en-IN" sz="15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44237" y="1586678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Student.js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10F5FC7-D836-007A-EA5C-3FC973F1D146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Inline Styles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143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81000" y="2362200"/>
            <a:ext cx="8305800" cy="4419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3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3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3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 . . . . . .&gt;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 . . . . . .&gt;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3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&lt;link</a:t>
            </a:r>
          </a:p>
          <a:p>
            <a:r>
              <a:rPr lang="en-IN" sz="13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3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13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="https://fonts.googleapis.com/css2?family=Titillium+Web:wght@300&amp;display=swap"</a:t>
            </a:r>
          </a:p>
          <a:p>
            <a:r>
              <a:rPr lang="en-IN" sz="13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3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IN" sz="13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="stylesheet"</a:t>
            </a:r>
          </a:p>
          <a:p>
            <a:r>
              <a:rPr lang="en-IN" sz="13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 /&gt;</a:t>
            </a:r>
          </a:p>
          <a:p>
            <a:endParaRPr lang="en-IN" sz="1300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&gt;Using In</a:t>
            </a:r>
            <a:r>
              <a:rPr lang="en-IN" sz="1300" b="1" dirty="0">
                <a:solidFill>
                  <a:srgbClr val="F8F8F2"/>
                </a:solidFill>
                <a:latin typeface="Consolas" panose="020B0609020204030204" pitchFamily="49" charset="0"/>
              </a:rPr>
              <a:t>line Styles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3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3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"text/babel"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3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"Student.js"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3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"text/babel"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3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"App.js"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57600" y="1603689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index.html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F3DCCD4-A001-4F94-9151-EEC7BCC88639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Inline Styles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50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40640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Inline styles </a:t>
            </a:r>
            <a:r>
              <a:rPr lang="en-US" sz="2400" dirty="0">
                <a:latin typeface="Corbel" pitchFamily="34" charset="0"/>
              </a:rPr>
              <a:t>are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good</a:t>
            </a:r>
            <a:r>
              <a:rPr lang="en-US" sz="2400" dirty="0">
                <a:latin typeface="Corbel" pitchFamily="34" charset="0"/>
              </a:rPr>
              <a:t> if we just want 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add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few properties </a:t>
            </a:r>
            <a:r>
              <a:rPr lang="en-US" sz="2400" dirty="0">
                <a:latin typeface="Corbel" pitchFamily="34" charset="0"/>
              </a:rPr>
              <a:t>to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elements</a:t>
            </a:r>
            <a:r>
              <a:rPr lang="en-US" sz="2400" dirty="0">
                <a:latin typeface="Corbel" pitchFamily="34" charset="0"/>
              </a:rPr>
              <a:t> 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However</a:t>
            </a:r>
            <a:r>
              <a:rPr lang="en-US" sz="2400" dirty="0">
                <a:latin typeface="Corbel" pitchFamily="34" charset="0"/>
              </a:rPr>
              <a:t>, imagine we had to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add more and more styles </a:t>
            </a:r>
            <a:r>
              <a:rPr lang="en-US" sz="2400" dirty="0">
                <a:latin typeface="Corbel" pitchFamily="34" charset="0"/>
              </a:rPr>
              <a:t>to the element. 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This is where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inline method breaks down </a:t>
            </a:r>
            <a:r>
              <a:rPr lang="en-US" sz="2400" dirty="0">
                <a:latin typeface="Corbel" pitchFamily="34" charset="0"/>
              </a:rPr>
              <a:t>because it will not look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clean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4FC6A0-81E1-5DBE-2F94-8970871DFE64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Using JS Objects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83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759200"/>
          </a:xfrm>
        </p:spPr>
        <p:txBody>
          <a:bodyPr>
            <a:noAutofit/>
          </a:bodyPr>
          <a:lstStyle/>
          <a:p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As a solution </a:t>
            </a:r>
            <a:r>
              <a:rPr lang="en-US" sz="2200" dirty="0">
                <a:latin typeface="Corbel" pitchFamily="34" charset="0"/>
              </a:rPr>
              <a:t>we can create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object variables </a:t>
            </a:r>
            <a:r>
              <a:rPr lang="en-US" sz="2200" dirty="0">
                <a:latin typeface="Corbel" pitchFamily="34" charset="0"/>
              </a:rPr>
              <a:t>and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pass</a:t>
            </a:r>
            <a:r>
              <a:rPr lang="en-US" sz="2200" dirty="0">
                <a:latin typeface="Corbel" pitchFamily="34" charset="0"/>
              </a:rPr>
              <a:t> them to the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elements</a:t>
            </a:r>
            <a:r>
              <a:rPr lang="en-US" sz="2200" dirty="0">
                <a:latin typeface="Corbel" pitchFamily="34" charset="0"/>
              </a:rPr>
              <a:t>.</a:t>
            </a:r>
          </a:p>
          <a:p>
            <a:endParaRPr lang="en-US" sz="2200" dirty="0">
              <a:latin typeface="Corbel" pitchFamily="34" charset="0"/>
              <a:cs typeface="Calibri" panose="020F0502020204030204" pitchFamily="34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create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style object variable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way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we create a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 object. 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object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is then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passed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to the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attribute of the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we want to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style.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7C8087E-C508-77AD-09FA-61F69B9722FE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Using JS Objects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78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01000" cy="4225948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To demonstrate </a:t>
            </a:r>
            <a:r>
              <a:rPr lang="en-US" sz="2400" dirty="0">
                <a:latin typeface="Corbel" pitchFamily="34" charset="0"/>
              </a:rPr>
              <a:t>using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JS Object </a:t>
            </a:r>
            <a:r>
              <a:rPr lang="en-US" sz="2400" dirty="0">
                <a:latin typeface="Corbel" pitchFamily="34" charset="0"/>
              </a:rPr>
              <a:t>we will use the same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Student application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style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&lt;div&gt; </a:t>
            </a:r>
            <a:r>
              <a:rPr lang="en-US" sz="2400" dirty="0">
                <a:latin typeface="Corbel" pitchFamily="34" charset="0"/>
              </a:rPr>
              <a:t>element.</a:t>
            </a:r>
          </a:p>
          <a:p>
            <a:endParaRPr lang="en-US" sz="2400" dirty="0">
              <a:latin typeface="Corbel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  <a:cs typeface="Calibri" panose="020F0502020204030204" pitchFamily="34" charset="0"/>
              </a:rPr>
              <a:t>So now </a:t>
            </a:r>
            <a:r>
              <a:rPr lang="en-US" sz="2400" dirty="0">
                <a:latin typeface="Corbel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  <a:cs typeface="Calibri" panose="020F0502020204030204" pitchFamily="34" charset="0"/>
              </a:rPr>
              <a:t>app</a:t>
            </a:r>
            <a:r>
              <a:rPr lang="en-US" sz="2400" dirty="0">
                <a:latin typeface="Corbel" pitchFamily="34" charset="0"/>
                <a:cs typeface="Calibri" panose="020F0502020204030204" pitchFamily="34" charset="0"/>
              </a:rPr>
              <a:t> will have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  <a:cs typeface="Calibri" panose="020F0502020204030204" pitchFamily="34" charset="0"/>
              </a:rPr>
              <a:t>3 files:</a:t>
            </a:r>
          </a:p>
          <a:p>
            <a:pPr lvl="1"/>
            <a:endParaRPr lang="en-US" sz="1900" dirty="0">
              <a:latin typeface="Corbel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u="sng" dirty="0">
                <a:solidFill>
                  <a:srgbClr val="00B050"/>
                </a:solidFill>
                <a:latin typeface="Corbel" pitchFamily="34" charset="0"/>
                <a:cs typeface="Calibri" panose="020F0502020204030204" pitchFamily="34" charset="0"/>
              </a:rPr>
              <a:t>Student.js </a:t>
            </a:r>
            <a:r>
              <a:rPr lang="en-US" sz="1900" dirty="0">
                <a:latin typeface="Corbel" pitchFamily="34" charset="0"/>
                <a:cs typeface="Calibri" panose="020F0502020204030204" pitchFamily="34" charset="0"/>
              </a:rPr>
              <a:t>with a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  <a:cs typeface="Calibri" panose="020F0502020204030204" pitchFamily="34" charset="0"/>
              </a:rPr>
              <a:t>&lt;style&gt; </a:t>
            </a:r>
            <a:r>
              <a:rPr lang="en-US" sz="1900" dirty="0">
                <a:latin typeface="Corbel" pitchFamily="34" charset="0"/>
                <a:cs typeface="Calibri" panose="020F0502020204030204" pitchFamily="34" charset="0"/>
              </a:rPr>
              <a:t>attribute added to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  <a:cs typeface="Calibri" panose="020F0502020204030204" pitchFamily="34" charset="0"/>
              </a:rPr>
              <a:t>&lt;div&gt;</a:t>
            </a:r>
            <a:endParaRPr lang="en-US" sz="1900" b="1" dirty="0">
              <a:solidFill>
                <a:srgbClr val="00B05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lvl="1"/>
            <a:endParaRPr lang="en-US" sz="1900" dirty="0">
              <a:latin typeface="Corbel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u="sng" dirty="0">
                <a:solidFill>
                  <a:srgbClr val="002060"/>
                </a:solidFill>
                <a:latin typeface="Corbel" pitchFamily="34" charset="0"/>
                <a:cs typeface="Calibri" panose="020F0502020204030204" pitchFamily="34" charset="0"/>
              </a:rPr>
              <a:t>App.js</a:t>
            </a:r>
          </a:p>
          <a:p>
            <a:pPr lvl="1"/>
            <a:endParaRPr lang="en-US" sz="1900" dirty="0">
              <a:latin typeface="Corbel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u="sng" dirty="0">
                <a:solidFill>
                  <a:srgbClr val="7030A0"/>
                </a:solidFill>
                <a:latin typeface="Corbel" pitchFamily="34" charset="0"/>
                <a:cs typeface="Calibri" panose="020F0502020204030204" pitchFamily="34" charset="0"/>
              </a:rPr>
              <a:t>index.html</a:t>
            </a:r>
            <a:endParaRPr lang="en-US" sz="19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2920D27-62D2-40F7-E6C7-0071C3CB5BC5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Example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02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286000"/>
            <a:ext cx="8077200" cy="4343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1" i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6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studentStyle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"bisque"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borderRadius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"20px"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border: 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"solid 2px brown"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fontFamily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'"</a:t>
            </a:r>
            <a:r>
              <a:rPr lang="en-IN" sz="16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Titillium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 Web", sans-serif'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 . . . . . .</a:t>
            </a:r>
            <a:endParaRPr lang="en-IN" sz="16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IN" sz="16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style={</a:t>
            </a:r>
            <a:r>
              <a:rPr lang="en-IN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studentStyle</a:t>
            </a:r>
            <a:r>
              <a:rPr lang="en-IN" sz="16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sz="1600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F8F8F2"/>
                </a:solidFill>
                <a:latin typeface="Consolas" panose="020B0609020204030204" pitchFamily="49" charset="0"/>
              </a:rPr>
              <a:t>    . . . . . . .); </a:t>
            </a:r>
            <a:endParaRPr lang="en-IN" sz="16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57600" y="1627041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Student.js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996E93F-AC58-EA59-AF04-FCDAEA761622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Using JS Objects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67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55768" cy="4191000"/>
          </a:xfrm>
        </p:spPr>
        <p:txBody>
          <a:bodyPr>
            <a:normAutofit fontScale="85000" lnSpcReduction="20000"/>
          </a:bodyPr>
          <a:lstStyle/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Styling In React </a:t>
            </a: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Different Ways Of Styling </a:t>
            </a:r>
          </a:p>
          <a:p>
            <a:pPr>
              <a:buSzPct val="100000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External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StyleSheet</a:t>
            </a: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Inline Styling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JS Object Styling</a:t>
            </a:r>
          </a:p>
          <a:p>
            <a:pPr>
              <a:buSzPct val="100000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Exercises</a:t>
            </a:r>
          </a:p>
          <a:p>
            <a:pPr>
              <a:buSzPct val="100000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57200" y="2362200"/>
            <a:ext cx="8229600" cy="4038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 . . . . . .&gt;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 . . . . . .&gt;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&lt;link</a:t>
            </a:r>
          </a:p>
          <a:p>
            <a:r>
              <a:rPr lang="en-IN" sz="1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1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="https://fonts.googleapis.com/css2?family=Titillium+Web:wght@300&amp;display=swap"</a:t>
            </a:r>
          </a:p>
          <a:p>
            <a:r>
              <a:rPr lang="en-IN" sz="1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IN" sz="1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="stylesheet"</a:t>
            </a:r>
          </a:p>
          <a:p>
            <a:r>
              <a:rPr lang="en-IN" sz="1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 /&gt;</a:t>
            </a:r>
          </a:p>
          <a:p>
            <a:endParaRPr lang="en-IN" sz="1200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&gt;Using In</a:t>
            </a:r>
            <a:r>
              <a:rPr lang="en-IN" sz="1200" b="1" dirty="0">
                <a:solidFill>
                  <a:srgbClr val="F8F8F2"/>
                </a:solidFill>
                <a:latin typeface="Consolas" panose="020B0609020204030204" pitchFamily="49" charset="0"/>
              </a:rPr>
              <a:t>line Styles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"text/babel"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"Student.js"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"text/babel"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"App.js"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38520" y="1628856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index.html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EFAE491-FF1D-629C-F471-CC6468D0717B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Using JS Objects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779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3920C-0C42-4087-8C9B-CF59ECBE6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300" y="2362200"/>
            <a:ext cx="8191500" cy="41148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4AD9EC9-E7F9-2359-E233-5A59286712CA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Output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81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4225948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Modify</a:t>
            </a:r>
            <a:r>
              <a:rPr lang="en-US" sz="2200" dirty="0">
                <a:latin typeface="Corbel" pitchFamily="34" charset="0"/>
              </a:rPr>
              <a:t> 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previous app </a:t>
            </a:r>
            <a:r>
              <a:rPr lang="en-US" sz="2200" dirty="0">
                <a:latin typeface="Corbel" pitchFamily="34" charset="0"/>
              </a:rPr>
              <a:t>so that if the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student has passed </a:t>
            </a:r>
            <a:r>
              <a:rPr lang="en-US" sz="2200" dirty="0">
                <a:latin typeface="Corbel" pitchFamily="34" charset="0"/>
              </a:rPr>
              <a:t>then the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Result</a:t>
            </a:r>
            <a:r>
              <a:rPr lang="en-US" sz="2200" dirty="0">
                <a:latin typeface="Corbel" pitchFamily="34" charset="0"/>
              </a:rPr>
              <a:t> must have </a:t>
            </a:r>
            <a:r>
              <a:rPr lang="en-US" sz="2200" b="1" dirty="0" err="1">
                <a:solidFill>
                  <a:srgbClr val="00B050"/>
                </a:solidFill>
                <a:latin typeface="Corbel" pitchFamily="34" charset="0"/>
              </a:rPr>
              <a:t>limegreen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background and if he has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failed </a:t>
            </a:r>
            <a:r>
              <a:rPr lang="en-US" sz="2200" dirty="0">
                <a:latin typeface="Corbel" pitchFamily="34" charset="0"/>
              </a:rPr>
              <a:t>then the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background</a:t>
            </a:r>
            <a:r>
              <a:rPr lang="en-US" sz="2200" dirty="0">
                <a:latin typeface="Corbel" pitchFamily="34" charset="0"/>
              </a:rPr>
              <a:t> should be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crimson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0A18E4D-2F3B-226E-EC56-AB87F0952918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Exercise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845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3920C-0C42-4087-8C9B-CF59ECBE6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2362200"/>
            <a:ext cx="8229600" cy="435294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5E1886B-938A-895A-4EA8-561FADCEF4A8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Desired Output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8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229600" cy="41402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When</a:t>
            </a:r>
            <a:r>
              <a:rPr lang="en-US" sz="2400" dirty="0">
                <a:latin typeface="Corbel" pitchFamily="34" charset="0"/>
              </a:rPr>
              <a:t> it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comes</a:t>
            </a:r>
            <a:r>
              <a:rPr lang="en-US" sz="2400" dirty="0">
                <a:latin typeface="Corbel" pitchFamily="34" charset="0"/>
              </a:rPr>
              <a:t> 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styling </a:t>
            </a:r>
            <a:r>
              <a:rPr lang="en-US" sz="2400" dirty="0">
                <a:latin typeface="Corbel" pitchFamily="34" charset="0"/>
              </a:rPr>
              <a:t>our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React app</a:t>
            </a:r>
            <a:r>
              <a:rPr lang="en-US" sz="2400" dirty="0">
                <a:latin typeface="Corbel" pitchFamily="34" charset="0"/>
              </a:rPr>
              <a:t>, we have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tons</a:t>
            </a:r>
            <a:r>
              <a:rPr lang="en-US" sz="2400" dirty="0">
                <a:latin typeface="Corbel" pitchFamily="34" charset="0"/>
              </a:rPr>
              <a:t> of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different options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In this session </a:t>
            </a:r>
            <a:r>
              <a:rPr lang="en-US" sz="2400" dirty="0">
                <a:latin typeface="Corbel" pitchFamily="34" charset="0"/>
              </a:rPr>
              <a:t>we will explore </a:t>
            </a:r>
            <a:r>
              <a:rPr lang="en-US" sz="2400" b="1" u="sng" dirty="0">
                <a:solidFill>
                  <a:srgbClr val="002060"/>
                </a:solidFill>
                <a:latin typeface="Corbel" pitchFamily="34" charset="0"/>
              </a:rPr>
              <a:t>three of the most common ways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style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React App 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These are: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External Stylesheet</a:t>
            </a:r>
          </a:p>
          <a:p>
            <a:pPr lvl="1"/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Inline Styling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Styling Using JS Object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7AC39B2-7E07-487A-4B7E-FF7CEF52E258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Styling In React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24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39878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Writing CSS </a:t>
            </a:r>
            <a:r>
              <a:rPr lang="en-US" sz="2400" dirty="0">
                <a:latin typeface="Corbel" pitchFamily="34" charset="0"/>
              </a:rPr>
              <a:t>in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stylesheet</a:t>
            </a:r>
            <a:r>
              <a:rPr lang="en-US" sz="2400" dirty="0">
                <a:latin typeface="Corbel" pitchFamily="34" charset="0"/>
              </a:rPr>
              <a:t> is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probably</a:t>
            </a:r>
            <a:r>
              <a:rPr lang="en-US" sz="2400" dirty="0">
                <a:latin typeface="Corbel" pitchFamily="34" charset="0"/>
              </a:rPr>
              <a:t> the most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 common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basic approach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styling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React application.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Following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are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9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CSS styling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in a </a:t>
            </a:r>
            <a:r>
              <a:rPr lang="en-US" sz="19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separate file</a:t>
            </a:r>
          </a:p>
          <a:p>
            <a:pPr lvl="1"/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Save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9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with the </a:t>
            </a:r>
            <a:r>
              <a:rPr lang="en-US" sz="19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9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en-US" sz="19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 extension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9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conventionally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with the </a:t>
            </a:r>
            <a:r>
              <a:rPr lang="en-US" sz="19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name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as the </a:t>
            </a:r>
            <a:r>
              <a:rPr lang="en-US" sz="19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Finally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we use </a:t>
            </a:r>
            <a:r>
              <a:rPr lang="en-US" sz="19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&lt;link&gt;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tag in the </a:t>
            </a:r>
            <a:r>
              <a:rPr lang="en-US" sz="19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index.html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page to </a:t>
            </a:r>
            <a:r>
              <a:rPr lang="en-US" sz="19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that </a:t>
            </a:r>
            <a:r>
              <a:rPr lang="en-US" sz="19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en-US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C7BD31F-E949-90EF-0684-124FB516A0D9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External CSS </a:t>
            </a:r>
            <a:r>
              <a:rPr lang="en-US" sz="3000" b="1" dirty="0" err="1">
                <a:latin typeface="Corbel" pitchFamily="34" charset="0"/>
              </a:rPr>
              <a:t>StyleSheet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72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2489200"/>
            <a:ext cx="8077200" cy="4064000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rbel" pitchFamily="34" charset="0"/>
              </a:rPr>
              <a:t>To demonstrate </a:t>
            </a:r>
            <a:r>
              <a:rPr lang="en-US" sz="2800" dirty="0">
                <a:latin typeface="Corbel" pitchFamily="34" charset="0"/>
              </a:rPr>
              <a:t>using </a:t>
            </a:r>
            <a:r>
              <a:rPr lang="en-US" sz="2800" b="1" dirty="0">
                <a:solidFill>
                  <a:srgbClr val="0070C0"/>
                </a:solidFill>
                <a:latin typeface="Corbel" pitchFamily="34" charset="0"/>
              </a:rPr>
              <a:t>External </a:t>
            </a:r>
            <a:r>
              <a:rPr lang="en-US" sz="2800" b="1" dirty="0" err="1">
                <a:solidFill>
                  <a:srgbClr val="0070C0"/>
                </a:solidFill>
                <a:latin typeface="Corbel" pitchFamily="34" charset="0"/>
              </a:rPr>
              <a:t>StyleSheet</a:t>
            </a:r>
            <a:r>
              <a:rPr lang="en-US" sz="28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800" dirty="0">
                <a:latin typeface="Corbel" pitchFamily="34" charset="0"/>
              </a:rPr>
              <a:t>we will use the </a:t>
            </a:r>
            <a:r>
              <a:rPr lang="en-US" sz="2800" b="1" dirty="0">
                <a:solidFill>
                  <a:srgbClr val="7030A0"/>
                </a:solidFill>
                <a:latin typeface="Corbel" pitchFamily="34" charset="0"/>
              </a:rPr>
              <a:t>Student application </a:t>
            </a:r>
            <a:r>
              <a:rPr lang="en-US" sz="2800" dirty="0">
                <a:latin typeface="Corbel" pitchFamily="34" charset="0"/>
              </a:rPr>
              <a:t>and </a:t>
            </a:r>
            <a:r>
              <a:rPr lang="en-US" sz="2800" b="1" dirty="0">
                <a:solidFill>
                  <a:srgbClr val="00B050"/>
                </a:solidFill>
                <a:latin typeface="Corbel" pitchFamily="34" charset="0"/>
              </a:rPr>
              <a:t>style</a:t>
            </a:r>
            <a:r>
              <a:rPr lang="en-US" sz="2800" dirty="0">
                <a:latin typeface="Corbel" pitchFamily="34" charset="0"/>
              </a:rPr>
              <a:t> the </a:t>
            </a:r>
            <a:r>
              <a:rPr lang="en-US" sz="2800" b="1" dirty="0">
                <a:solidFill>
                  <a:srgbClr val="C00000"/>
                </a:solidFill>
                <a:latin typeface="Corbel" pitchFamily="34" charset="0"/>
              </a:rPr>
              <a:t>&lt;div&gt; </a:t>
            </a:r>
            <a:r>
              <a:rPr lang="en-US" sz="2800" dirty="0">
                <a:latin typeface="Corbel" pitchFamily="34" charset="0"/>
              </a:rPr>
              <a:t>element.</a:t>
            </a:r>
          </a:p>
          <a:p>
            <a:endParaRPr lang="en-US" sz="2800" dirty="0">
              <a:latin typeface="Corbel" pitchFamily="34" charset="0"/>
              <a:cs typeface="Calibri" panose="020F0502020204030204" pitchFamily="34" charset="0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Corbel" pitchFamily="34" charset="0"/>
                <a:cs typeface="Calibri" panose="020F0502020204030204" pitchFamily="34" charset="0"/>
              </a:rPr>
              <a:t>So now </a:t>
            </a:r>
            <a:r>
              <a:rPr lang="en-US" sz="2800" dirty="0">
                <a:latin typeface="Corbel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rgbClr val="C00000"/>
                </a:solidFill>
                <a:latin typeface="Corbel" pitchFamily="34" charset="0"/>
                <a:cs typeface="Calibri" panose="020F0502020204030204" pitchFamily="34" charset="0"/>
              </a:rPr>
              <a:t>app</a:t>
            </a:r>
            <a:r>
              <a:rPr lang="en-US" sz="2800" dirty="0">
                <a:latin typeface="Corbel" pitchFamily="34" charset="0"/>
                <a:cs typeface="Calibri" panose="020F0502020204030204" pitchFamily="34" charset="0"/>
              </a:rPr>
              <a:t> will have </a:t>
            </a:r>
            <a:r>
              <a:rPr lang="en-US" sz="2800" b="1" dirty="0">
                <a:solidFill>
                  <a:srgbClr val="7030A0"/>
                </a:solidFill>
                <a:latin typeface="Corbel" pitchFamily="34" charset="0"/>
                <a:cs typeface="Calibri" panose="020F0502020204030204" pitchFamily="34" charset="0"/>
              </a:rPr>
              <a:t>4 files:</a:t>
            </a:r>
          </a:p>
          <a:p>
            <a:pPr lvl="1"/>
            <a:endParaRPr lang="en-US" sz="1900" dirty="0">
              <a:latin typeface="Corbel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u="sng" dirty="0">
                <a:solidFill>
                  <a:schemeClr val="accent1"/>
                </a:solidFill>
                <a:latin typeface="Corbel" pitchFamily="34" charset="0"/>
                <a:cs typeface="Calibri" panose="020F0502020204030204" pitchFamily="34" charset="0"/>
              </a:rPr>
              <a:t>Student.css </a:t>
            </a:r>
            <a:r>
              <a:rPr lang="en-US" sz="1900" dirty="0">
                <a:latin typeface="Corbel" pitchFamily="34" charset="0"/>
                <a:cs typeface="Calibri" panose="020F0502020204030204" pitchFamily="34" charset="0"/>
              </a:rPr>
              <a:t>with a </a:t>
            </a:r>
            <a:r>
              <a:rPr lang="en-US" sz="1900" b="1" dirty="0" err="1">
                <a:solidFill>
                  <a:srgbClr val="002060"/>
                </a:solidFill>
                <a:latin typeface="Corbel" pitchFamily="34" charset="0"/>
                <a:cs typeface="Calibri" panose="020F0502020204030204" pitchFamily="34" charset="0"/>
              </a:rPr>
              <a:t>css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  <a:cs typeface="Calibri" panose="020F0502020204030204" pitchFamily="34" charset="0"/>
              </a:rPr>
              <a:t> class </a:t>
            </a:r>
            <a:r>
              <a:rPr lang="en-US" sz="1900" dirty="0">
                <a:latin typeface="Corbel" pitchFamily="34" charset="0"/>
                <a:cs typeface="Calibri" panose="020F0502020204030204" pitchFamily="34" charset="0"/>
              </a:rPr>
              <a:t>called </a:t>
            </a:r>
            <a:r>
              <a:rPr lang="en-US" sz="1900" b="1" u="sng" dirty="0">
                <a:solidFill>
                  <a:srgbClr val="7030A0"/>
                </a:solidFill>
                <a:latin typeface="Corbel" pitchFamily="34" charset="0"/>
                <a:cs typeface="Calibri" panose="020F0502020204030204" pitchFamily="34" charset="0"/>
              </a:rPr>
              <a:t>.Student </a:t>
            </a:r>
            <a:r>
              <a:rPr lang="en-US" sz="1900" dirty="0">
                <a:latin typeface="Corbel" pitchFamily="34" charset="0"/>
                <a:cs typeface="Calibri" panose="020F0502020204030204" pitchFamily="34" charset="0"/>
              </a:rPr>
              <a:t>for styling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  <a:cs typeface="Calibri" panose="020F0502020204030204" pitchFamily="34" charset="0"/>
              </a:rPr>
              <a:t>div</a:t>
            </a:r>
          </a:p>
          <a:p>
            <a:pPr lvl="1"/>
            <a:endParaRPr lang="en-US" sz="1900" b="1" dirty="0">
              <a:solidFill>
                <a:srgbClr val="00B05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u="sng" dirty="0">
                <a:solidFill>
                  <a:srgbClr val="00B050"/>
                </a:solidFill>
                <a:latin typeface="Corbel" pitchFamily="34" charset="0"/>
                <a:cs typeface="Calibri" panose="020F0502020204030204" pitchFamily="34" charset="0"/>
              </a:rPr>
              <a:t>Student.js </a:t>
            </a:r>
            <a:r>
              <a:rPr lang="en-US" sz="1900" dirty="0">
                <a:latin typeface="Corbel" pitchFamily="34" charset="0"/>
                <a:cs typeface="Calibri" panose="020F0502020204030204" pitchFamily="34" charset="0"/>
              </a:rPr>
              <a:t>with a </a:t>
            </a:r>
            <a:r>
              <a:rPr lang="en-US" sz="1900" b="1" dirty="0" err="1">
                <a:solidFill>
                  <a:srgbClr val="002060"/>
                </a:solidFill>
                <a:latin typeface="Corbel" pitchFamily="34" charset="0"/>
                <a:cs typeface="Calibri" panose="020F0502020204030204" pitchFamily="34" charset="0"/>
              </a:rPr>
              <a:t>className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  <a:cs typeface="Calibri" panose="020F0502020204030204" pitchFamily="34" charset="0"/>
              </a:rPr>
              <a:t> </a:t>
            </a:r>
            <a:r>
              <a:rPr lang="en-US" sz="1900" dirty="0">
                <a:latin typeface="Corbel" pitchFamily="34" charset="0"/>
                <a:cs typeface="Calibri" panose="020F0502020204030204" pitchFamily="34" charset="0"/>
              </a:rPr>
              <a:t>attribute added to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  <a:cs typeface="Calibri" panose="020F0502020204030204" pitchFamily="34" charset="0"/>
              </a:rPr>
              <a:t>&lt;div&gt;</a:t>
            </a:r>
            <a:endParaRPr lang="en-US" sz="1900" b="1" dirty="0">
              <a:solidFill>
                <a:srgbClr val="00B05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lvl="1"/>
            <a:endParaRPr lang="en-US" sz="1900" dirty="0">
              <a:latin typeface="Corbel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u="sng" dirty="0">
                <a:solidFill>
                  <a:srgbClr val="002060"/>
                </a:solidFill>
                <a:latin typeface="Corbel" pitchFamily="34" charset="0"/>
                <a:cs typeface="Calibri" panose="020F0502020204030204" pitchFamily="34" charset="0"/>
              </a:rPr>
              <a:t>App.js</a:t>
            </a:r>
          </a:p>
          <a:p>
            <a:pPr lvl="1"/>
            <a:endParaRPr lang="en-US" sz="1900" dirty="0">
              <a:latin typeface="Corbel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u="sng" dirty="0">
                <a:solidFill>
                  <a:srgbClr val="7030A0"/>
                </a:solidFill>
                <a:latin typeface="Corbel" pitchFamily="34" charset="0"/>
                <a:cs typeface="Calibri" panose="020F0502020204030204" pitchFamily="34" charset="0"/>
              </a:rPr>
              <a:t>index.html </a:t>
            </a:r>
            <a:r>
              <a:rPr lang="en-US" sz="1900" dirty="0">
                <a:latin typeface="Corbel" pitchFamily="34" charset="0"/>
                <a:cs typeface="Calibri" panose="020F0502020204030204" pitchFamily="34" charset="0"/>
              </a:rPr>
              <a:t>with a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  <a:cs typeface="Calibri" panose="020F0502020204030204" pitchFamily="34" charset="0"/>
              </a:rPr>
              <a:t>&lt;link&gt; </a:t>
            </a:r>
            <a:r>
              <a:rPr lang="en-US" sz="1900" dirty="0">
                <a:latin typeface="Corbel" pitchFamily="34" charset="0"/>
                <a:cs typeface="Calibri" panose="020F0502020204030204" pitchFamily="34" charset="0"/>
              </a:rPr>
              <a:t>tag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  <a:cs typeface="Calibri" panose="020F0502020204030204" pitchFamily="34" charset="0"/>
              </a:rPr>
              <a:t>referring</a:t>
            </a:r>
            <a:r>
              <a:rPr lang="en-US" sz="1900" dirty="0">
                <a:latin typeface="Corbel" pitchFamily="34" charset="0"/>
                <a:cs typeface="Calibri" panose="020F0502020204030204" pitchFamily="34" charset="0"/>
              </a:rPr>
              <a:t> to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  <a:cs typeface="Calibri" panose="020F0502020204030204" pitchFamily="34" charset="0"/>
              </a:rPr>
              <a:t>Student.css</a:t>
            </a:r>
          </a:p>
          <a:p>
            <a:pPr lvl="1"/>
            <a:endParaRPr lang="en-US" sz="19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96E5352-2FB4-4F7C-1F7D-35E821F853C9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Example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22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362200"/>
            <a:ext cx="8077200" cy="39701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.Student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2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sz="22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2200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bisque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2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22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2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2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2200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2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2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200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brown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200" b="1" dirty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en-IN" sz="22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font-family: "</a:t>
            </a:r>
            <a:r>
              <a:rPr lang="en-IN" sz="2200" b="1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Titillium</a:t>
            </a:r>
            <a:r>
              <a:rPr lang="en-IN" sz="22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Web", sans-serif;</a:t>
            </a:r>
          </a:p>
          <a:p>
            <a:endParaRPr lang="en-IN" sz="2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2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4237" y="1593902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Student.css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992ACBB-CF4F-DDEF-8490-B930667077B7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External CSS </a:t>
            </a:r>
            <a:r>
              <a:rPr lang="en-US" sz="3000" b="1" dirty="0" err="1">
                <a:latin typeface="Corbel" pitchFamily="34" charset="0"/>
              </a:rPr>
              <a:t>StyleSheet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14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286000"/>
            <a:ext cx="8077200" cy="411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2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2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sz="2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200" b="1" i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2200" b="1" dirty="0">
                <a:solidFill>
                  <a:srgbClr val="F8F8F2"/>
                </a:solidFill>
                <a:latin typeface="Consolas" panose="020B0609020204030204" pitchFamily="49" charset="0"/>
              </a:rPr>
              <a:t>. . . . . .</a:t>
            </a:r>
          </a:p>
          <a:p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 . . . . .  </a:t>
            </a:r>
          </a:p>
          <a:p>
            <a:r>
              <a:rPr lang="en-IN" sz="2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2200" b="1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 . . . . . .</a:t>
            </a:r>
            <a:endParaRPr lang="en-IN" sz="22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2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&lt;div </a:t>
            </a:r>
            <a:r>
              <a:rPr lang="en-IN" sz="22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IN" sz="2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="Student"&gt;</a:t>
            </a:r>
          </a:p>
          <a:p>
            <a:r>
              <a:rPr lang="en-IN" sz="2200" b="1" dirty="0">
                <a:solidFill>
                  <a:srgbClr val="F8F8F2"/>
                </a:solidFill>
                <a:latin typeface="Consolas" panose="020B0609020204030204" pitchFamily="49" charset="0"/>
              </a:rPr>
              <a:t>    . . . . . . . </a:t>
            </a:r>
            <a:endParaRPr lang="en-IN" sz="2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57600" y="1618376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Student.js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677AC01-69FB-B480-51B5-7DA90B01EA87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External CSS </a:t>
            </a:r>
            <a:r>
              <a:rPr lang="en-US" sz="3000" b="1" dirty="0" err="1">
                <a:latin typeface="Corbel" pitchFamily="34" charset="0"/>
              </a:rPr>
              <a:t>StyleSheet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43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57200" y="2489200"/>
            <a:ext cx="8229600" cy="415451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 . . . . . .&gt;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 . . . . . .&gt;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&lt;link type="text/</a:t>
            </a:r>
            <a:r>
              <a:rPr lang="en-IN" sz="12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IN" sz="1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IN" sz="12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1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="Student.css" </a:t>
            </a:r>
            <a:r>
              <a:rPr lang="en-IN" sz="12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IN" sz="1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="stylesheet" /&gt;</a:t>
            </a:r>
          </a:p>
          <a:p>
            <a:r>
              <a:rPr lang="en-IN" sz="1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  &lt;link</a:t>
            </a:r>
          </a:p>
          <a:p>
            <a:r>
              <a:rPr lang="en-IN" sz="1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1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="https://fonts.googleapis.com/css2?family=Titillium+Web:wght@300&amp;display=swap"</a:t>
            </a:r>
          </a:p>
          <a:p>
            <a:r>
              <a:rPr lang="en-IN" sz="1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IN" sz="1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="stylesheet"</a:t>
            </a:r>
          </a:p>
          <a:p>
            <a:r>
              <a:rPr lang="en-IN" sz="1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 /&gt;</a:t>
            </a:r>
          </a:p>
          <a:p>
            <a:endParaRPr lang="en-IN" sz="1200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&gt;Using External </a:t>
            </a:r>
            <a:r>
              <a:rPr lang="en-IN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"text/babel"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"Student.js"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"text/babel"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"App.js"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4237" y="1692356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index.html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FE049EA-7FD1-A9EF-6A1A-05E0D5CF3940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External CSS </a:t>
            </a:r>
            <a:r>
              <a:rPr lang="en-US" sz="3000" b="1" dirty="0" err="1">
                <a:latin typeface="Corbel" pitchFamily="34" charset="0"/>
              </a:rPr>
              <a:t>StyleSheet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757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3920C-0C42-4087-8C9B-CF59ECBE6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300" y="2286000"/>
            <a:ext cx="8191500" cy="4191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818CF31-E1C5-CDB6-CB14-619EED42D65F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Output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94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10015</TotalTime>
  <Words>1377</Words>
  <Application>Microsoft Office PowerPoint</Application>
  <PresentationFormat>On-screen Show (4:3)</PresentationFormat>
  <Paragraphs>257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Gothic</vt:lpstr>
      <vt:lpstr>Consolas</vt:lpstr>
      <vt:lpstr>Corbel</vt:lpstr>
      <vt:lpstr>Wingdings 3</vt:lpstr>
      <vt:lpstr>Ion Boardroom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606</cp:revision>
  <dcterms:created xsi:type="dcterms:W3CDTF">2016-02-04T12:02:26Z</dcterms:created>
  <dcterms:modified xsi:type="dcterms:W3CDTF">2023-03-09T16:24:23Z</dcterms:modified>
</cp:coreProperties>
</file>