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7" r:id="rId2"/>
    <p:sldId id="475" r:id="rId3"/>
    <p:sldId id="542" r:id="rId4"/>
    <p:sldId id="543" r:id="rId5"/>
    <p:sldId id="541" r:id="rId6"/>
    <p:sldId id="548" r:id="rId7"/>
    <p:sldId id="517" r:id="rId8"/>
    <p:sldId id="544" r:id="rId9"/>
    <p:sldId id="545" r:id="rId10"/>
    <p:sldId id="546" r:id="rId11"/>
    <p:sldId id="547" r:id="rId12"/>
    <p:sldId id="454" r:id="rId13"/>
    <p:sldId id="550" r:id="rId14"/>
    <p:sldId id="552" r:id="rId15"/>
    <p:sldId id="553" r:id="rId16"/>
    <p:sldId id="554" r:id="rId17"/>
    <p:sldId id="455" r:id="rId18"/>
    <p:sldId id="485" r:id="rId19"/>
    <p:sldId id="556" r:id="rId20"/>
    <p:sldId id="558" r:id="rId21"/>
    <p:sldId id="559" r:id="rId22"/>
    <p:sldId id="456" r:id="rId23"/>
    <p:sldId id="55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4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95F68F1-B687-4C10-9CD6-21A1D8B39E45}"/>
    <pc:docChg chg="modSld">
      <pc:chgData name="Sharma Computer Academy" userId="08476b32c11f4418" providerId="LiveId" clId="{995F68F1-B687-4C10-9CD6-21A1D8B39E45}" dt="2023-03-15T15:10:52.921" v="52" actId="207"/>
      <pc:docMkLst>
        <pc:docMk/>
      </pc:docMkLst>
      <pc:sldChg chg="modSp">
        <pc:chgData name="Sharma Computer Academy" userId="08476b32c11f4418" providerId="LiveId" clId="{995F68F1-B687-4C10-9CD6-21A1D8B39E45}" dt="2023-03-15T15:10:52.921" v="52" actId="207"/>
        <pc:sldMkLst>
          <pc:docMk/>
          <pc:sldMk cId="681214616" sldId="456"/>
        </pc:sldMkLst>
        <pc:spChg chg="mod">
          <ac:chgData name="Sharma Computer Academy" userId="08476b32c11f4418" providerId="LiveId" clId="{995F68F1-B687-4C10-9CD6-21A1D8B39E45}" dt="2023-03-15T15:10:52.921" v="52" actId="207"/>
          <ac:spMkLst>
            <pc:docMk/>
            <pc:sldMk cId="681214616" sldId="456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995F68F1-B687-4C10-9CD6-21A1D8B39E45}" dt="2023-03-09T09:04:12.235" v="6" actId="20577"/>
        <pc:sldMkLst>
          <pc:docMk/>
          <pc:sldMk cId="1741556132" sldId="547"/>
        </pc:sldMkLst>
        <pc:spChg chg="mod">
          <ac:chgData name="Sharma Computer Academy" userId="08476b32c11f4418" providerId="LiveId" clId="{995F68F1-B687-4C10-9CD6-21A1D8B39E45}" dt="2023-03-09T09:04:12.235" v="6" actId="20577"/>
          <ac:spMkLst>
            <pc:docMk/>
            <pc:sldMk cId="1741556132" sldId="547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15-03-2023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7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9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57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57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06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71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945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1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10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8859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7073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28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8359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7851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2761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5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89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0771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(CRA Conventions)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Lecture-16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09800"/>
            <a:ext cx="8153400" cy="41225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Fruits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"./Fruits"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Component }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6B0371-E265-3184-34F6-75956B1211B4}"/>
              </a:ext>
            </a:extLst>
          </p:cNvPr>
          <p:cNvSpPr/>
          <p:nvPr/>
        </p:nvSpPr>
        <p:spPr>
          <a:xfrm>
            <a:off x="3695700" y="1771653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E3BF2C-6B38-D44B-D8B6-A9A2B0795E6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App.js File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128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362200"/>
            <a:ext cx="8229600" cy="3970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"react-</a:t>
            </a:r>
            <a:r>
              <a:rPr lang="en-IN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"./App"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"./index.css"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root 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ReactDOM.createRoot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IN" sz="1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1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/&gt;);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DD7835A-4BB1-C7F3-D6E1-1BF0D9315E2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index.js File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AE022-0D02-3885-325A-353209A9A8E9}"/>
              </a:ext>
            </a:extLst>
          </p:cNvPr>
          <p:cNvSpPr/>
          <p:nvPr/>
        </p:nvSpPr>
        <p:spPr>
          <a:xfrm>
            <a:off x="3695700" y="1771653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174155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To become </a:t>
            </a:r>
            <a:r>
              <a:rPr lang="en-US" sz="2200" dirty="0">
                <a:latin typeface="Corbel" panose="020B0503020204020204" pitchFamily="34" charset="0"/>
              </a:rPr>
              <a:t>a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good React developer </a:t>
            </a:r>
            <a:r>
              <a:rPr lang="en-US" sz="2200" dirty="0">
                <a:latin typeface="Corbel" panose="020B0503020204020204" pitchFamily="34" charset="0"/>
              </a:rPr>
              <a:t>there are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design guidelines </a:t>
            </a:r>
            <a:r>
              <a:rPr lang="en-US" sz="2200" dirty="0">
                <a:latin typeface="Corbel" panose="020B0503020204020204" pitchFamily="34" charset="0"/>
              </a:rPr>
              <a:t>and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code conventions </a:t>
            </a:r>
            <a:r>
              <a:rPr lang="en-US" sz="2200" dirty="0">
                <a:latin typeface="Corbel" panose="020B0503020204020204" pitchFamily="34" charset="0"/>
              </a:rPr>
              <a:t>which we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must follow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If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our application </a:t>
            </a:r>
            <a:r>
              <a:rPr lang="en-US" sz="2200" dirty="0">
                <a:latin typeface="Corbel" panose="020B0503020204020204" pitchFamily="34" charset="0"/>
              </a:rPr>
              <a:t>follows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standard conventions </a:t>
            </a:r>
            <a:r>
              <a:rPr lang="en-US" sz="2200" dirty="0">
                <a:latin typeface="Corbel" panose="020B0503020204020204" pitchFamily="34" charset="0"/>
              </a:rPr>
              <a:t>then it becomes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easier</a:t>
            </a:r>
            <a:r>
              <a:rPr lang="en-US" sz="2200" dirty="0">
                <a:latin typeface="Corbel" panose="020B0503020204020204" pitchFamily="34" charset="0"/>
              </a:rPr>
              <a:t> for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other team members </a:t>
            </a:r>
            <a:r>
              <a:rPr lang="en-US" sz="2200" dirty="0">
                <a:latin typeface="Corbel" panose="020B0503020204020204" pitchFamily="34" charset="0"/>
              </a:rPr>
              <a:t>to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understand </a:t>
            </a:r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flow</a:t>
            </a:r>
            <a:r>
              <a:rPr lang="en-US" sz="2200" dirty="0">
                <a:latin typeface="Corbel" panose="020B0503020204020204" pitchFamily="34" charset="0"/>
              </a:rPr>
              <a:t> of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our application</a:t>
            </a:r>
          </a:p>
          <a:p>
            <a:pPr marL="457200" indent="-457200"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59D3F66-E338-93C4-667B-6748302B32E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CRA Conventions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72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001000" cy="3987800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Each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React Component </a:t>
            </a:r>
            <a:r>
              <a:rPr lang="en-US" sz="2400" dirty="0">
                <a:latin typeface="Corbel" panose="020B0503020204020204" pitchFamily="34" charset="0"/>
              </a:rPr>
              <a:t>should live in a 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separate file</a:t>
            </a:r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Keep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file name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same as </a:t>
            </a:r>
            <a:r>
              <a:rPr lang="en-US" sz="2400" dirty="0">
                <a:latin typeface="Corbel" panose="020B0503020204020204" pitchFamily="34" charset="0"/>
              </a:rPr>
              <a:t>the name of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component class </a:t>
            </a:r>
            <a:r>
              <a:rPr lang="en-US" sz="2400" dirty="0">
                <a:latin typeface="Corbel" panose="020B0503020204020204" pitchFamily="34" charset="0"/>
              </a:rPr>
              <a:t>or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component function</a:t>
            </a: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Start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component name </a:t>
            </a:r>
            <a:r>
              <a:rPr lang="en-US" sz="2400" dirty="0">
                <a:latin typeface="Corbel" panose="020B0503020204020204" pitchFamily="34" charset="0"/>
              </a:rPr>
              <a:t>as well as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file name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uppercase letter</a:t>
            </a: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Example:</a:t>
            </a:r>
          </a:p>
          <a:p>
            <a:pPr lvl="1"/>
            <a:endParaRPr lang="en-US" sz="20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0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src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/Employee.js</a:t>
            </a:r>
            <a:r>
              <a:rPr lang="en-US" sz="2000" b="1" dirty="0">
                <a:latin typeface="Corbel" panose="020B0503020204020204" pitchFamily="34" charset="0"/>
              </a:rPr>
              <a:t> for 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Employee</a:t>
            </a:r>
            <a:r>
              <a:rPr lang="en-US" sz="2000" b="1" dirty="0">
                <a:latin typeface="Corbel" panose="020B0503020204020204" pitchFamily="34" charset="0"/>
              </a:rPr>
              <a:t> Component.</a:t>
            </a:r>
          </a:p>
          <a:p>
            <a:pPr lvl="1"/>
            <a:endParaRPr lang="en-US" sz="2000" b="1" dirty="0">
              <a:latin typeface="Corbel" panose="020B0503020204020204" pitchFamily="34" charset="0"/>
            </a:endParaRPr>
          </a:p>
          <a:p>
            <a:pPr lvl="1"/>
            <a:r>
              <a:rPr lang="en-US" sz="20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src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/Car.js</a:t>
            </a:r>
            <a:r>
              <a:rPr lang="en-US" sz="2000" b="1" dirty="0">
                <a:latin typeface="Corbel" panose="020B0503020204020204" pitchFamily="34" charset="0"/>
              </a:rPr>
              <a:t> for 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Car </a:t>
            </a:r>
            <a:r>
              <a:rPr lang="en-US" sz="2000" b="1" dirty="0">
                <a:latin typeface="Corbel" panose="020B0503020204020204" pitchFamily="34" charset="0"/>
              </a:rPr>
              <a:t>Component.</a:t>
            </a:r>
          </a:p>
          <a:p>
            <a:pPr lvl="1"/>
            <a:endParaRPr lang="en-US" sz="2000" b="1" dirty="0">
              <a:latin typeface="Corbel" panose="020B0503020204020204" pitchFamily="34" charset="0"/>
            </a:endParaRPr>
          </a:p>
          <a:p>
            <a:pPr lvl="1"/>
            <a:r>
              <a:rPr lang="en-US" sz="20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src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/House.js</a:t>
            </a:r>
            <a:r>
              <a:rPr lang="en-US" sz="2000" b="1" dirty="0">
                <a:latin typeface="Corbel" panose="020B0503020204020204" pitchFamily="34" charset="0"/>
              </a:rPr>
              <a:t> for 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House </a:t>
            </a:r>
            <a:r>
              <a:rPr lang="en-US" sz="2000" b="1" dirty="0">
                <a:latin typeface="Corbel" panose="020B0503020204020204" pitchFamily="34" charset="0"/>
              </a:rPr>
              <a:t>Component.</a:t>
            </a:r>
          </a:p>
          <a:p>
            <a:pPr lvl="1"/>
            <a:endParaRPr lang="en-US" sz="2000" b="1" dirty="0">
              <a:latin typeface="Corbel" panose="020B050302020402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1EFBB45-19EE-9DCC-504E-5D67A20DB64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CRA Conventions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21209"/>
            <a:ext cx="8077200" cy="3598591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Import React,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{Component} </a:t>
            </a:r>
            <a:r>
              <a:rPr lang="en-US" sz="2400" dirty="0">
                <a:latin typeface="Corbel" panose="020B0503020204020204" pitchFamily="34" charset="0"/>
              </a:rPr>
              <a:t>from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 and make your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component</a:t>
            </a:r>
            <a:r>
              <a:rPr lang="en-US" sz="2400" dirty="0">
                <a:latin typeface="Corbel" panose="020B0503020204020204" pitchFamily="34" charset="0"/>
              </a:rPr>
              <a:t> class extend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Component</a:t>
            </a: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import React, { Component } from "react";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Hello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 extends </a:t>
            </a:r>
            <a:r>
              <a:rPr lang="en-US" sz="2000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Component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…..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}</a:t>
            </a:r>
          </a:p>
          <a:p>
            <a:pPr marL="457200" indent="-457200"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B2D4FD-EBA6-DADB-41E5-C39566FAEEE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CRA Conventions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93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8001000" cy="4064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Always export </a:t>
            </a:r>
            <a:r>
              <a:rPr lang="en-US" sz="2400" dirty="0">
                <a:latin typeface="Corbel" panose="020B0503020204020204" pitchFamily="34" charset="0"/>
              </a:rPr>
              <a:t>your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component</a:t>
            </a:r>
            <a:r>
              <a:rPr lang="en-US" sz="2400" dirty="0">
                <a:latin typeface="Corbel" panose="020B0503020204020204" pitchFamily="34" charset="0"/>
              </a:rPr>
              <a:t> as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default component</a:t>
            </a:r>
          </a:p>
          <a:p>
            <a:endParaRPr lang="en-US" sz="2400" b="1" u="sng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Example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import React, { Component } from "react";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Hello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 extends </a:t>
            </a:r>
            <a:r>
              <a:rPr lang="en-US" sz="2000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Component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…..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rbel" panose="020B0503020204020204" pitchFamily="34" charset="0"/>
              </a:rPr>
              <a:t>export default Hello;</a:t>
            </a:r>
          </a:p>
          <a:p>
            <a:pPr marL="457200" indent="-457200"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86021D-41CE-CAA1-CAEB-7D6CB67A947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CRA Conventions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5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835400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CRA skeleton </a:t>
            </a:r>
            <a:r>
              <a:rPr lang="en-US" sz="2400" dirty="0">
                <a:latin typeface="Corbel" panose="020B0503020204020204" pitchFamily="34" charset="0"/>
              </a:rPr>
              <a:t>always assumes that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App</a:t>
            </a:r>
            <a:r>
              <a:rPr lang="en-US" sz="2400" dirty="0">
                <a:latin typeface="Corbel" panose="020B0503020204020204" pitchFamily="34" charset="0"/>
              </a:rPr>
              <a:t> is your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top level component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most of the developers </a:t>
            </a:r>
            <a:r>
              <a:rPr lang="en-US" sz="2400" dirty="0">
                <a:latin typeface="Corbel" panose="020B0503020204020204" pitchFamily="34" charset="0"/>
              </a:rPr>
              <a:t>also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follow this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So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its better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stick </a:t>
            </a:r>
            <a:r>
              <a:rPr lang="en-US" sz="2400" dirty="0">
                <a:latin typeface="Corbel" panose="020B0503020204020204" pitchFamily="34" charset="0"/>
              </a:rPr>
              <a:t>to this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convention</a:t>
            </a:r>
          </a:p>
          <a:p>
            <a:pPr marL="0" indent="0">
              <a:buNone/>
            </a:pPr>
            <a:endParaRPr lang="en-US" sz="2400" b="1" u="sng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Example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import React, { Component } from "react";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App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 extends </a:t>
            </a:r>
            <a:r>
              <a:rPr lang="en-US" sz="2000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Component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…..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rbel" panose="020B0503020204020204" pitchFamily="34" charset="0"/>
              </a:rPr>
              <a:t>export default App;</a:t>
            </a:r>
          </a:p>
          <a:p>
            <a:pPr marL="457200" indent="-457200"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CBFF0D-4BDD-B90E-4E45-CC88B41B490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CRA Conventions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27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anose="020B0503020204020204" pitchFamily="34" charset="0"/>
              </a:rPr>
              <a:t>To include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images</a:t>
            </a:r>
            <a:r>
              <a:rPr lang="en-US" sz="2200" dirty="0">
                <a:latin typeface="Corbel" panose="020B0503020204020204" pitchFamily="34" charset="0"/>
              </a:rPr>
              <a:t> and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CSS </a:t>
            </a:r>
            <a:r>
              <a:rPr lang="en-US" sz="2200" dirty="0">
                <a:latin typeface="Corbel" panose="020B0503020204020204" pitchFamily="34" charset="0"/>
              </a:rPr>
              <a:t>we can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import</a:t>
            </a:r>
            <a:r>
              <a:rPr lang="en-US" sz="2200" dirty="0">
                <a:latin typeface="Corbel" panose="020B0503020204020204" pitchFamily="34" charset="0"/>
              </a:rPr>
              <a:t> them in </a:t>
            </a:r>
            <a:r>
              <a:rPr lang="en-US" sz="22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js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 files </a:t>
            </a:r>
          </a:p>
          <a:p>
            <a:pPr marL="457200" indent="-457200">
              <a:buNone/>
            </a:pP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       For example </a:t>
            </a:r>
            <a:r>
              <a:rPr lang="en-US" sz="2200" dirty="0">
                <a:latin typeface="Corbel" panose="020B0503020204020204" pitchFamily="34" charset="0"/>
              </a:rPr>
              <a:t>this is our default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app.js</a:t>
            </a:r>
            <a:r>
              <a:rPr lang="en-US" sz="2200" dirty="0">
                <a:latin typeface="Corbel" panose="020B0503020204020204" pitchFamily="34" charset="0"/>
              </a:rPr>
              <a:t> file :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505200"/>
            <a:ext cx="8153400" cy="3352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Consolas" pitchFamily="49" charset="0"/>
              </a:rPr>
              <a:t>import logo from './logo.svg';</a:t>
            </a:r>
          </a:p>
          <a:p>
            <a:r>
              <a:rPr lang="en-US" sz="1200" b="1" dirty="0">
                <a:latin typeface="Consolas" pitchFamily="49" charset="0"/>
              </a:rPr>
              <a:t>import './App.css';</a:t>
            </a:r>
          </a:p>
          <a:p>
            <a:br>
              <a:rPr lang="en-US" sz="1200" b="1" dirty="0">
                <a:latin typeface="Consolas" pitchFamily="49" charset="0"/>
              </a:rPr>
            </a:br>
            <a:r>
              <a:rPr lang="en-US" sz="1200" b="1" i="1" dirty="0">
                <a:latin typeface="Consolas" pitchFamily="49" charset="0"/>
              </a:rPr>
              <a:t>function</a:t>
            </a:r>
            <a:r>
              <a:rPr lang="en-US" sz="1200" b="1" dirty="0">
                <a:latin typeface="Consolas" pitchFamily="49" charset="0"/>
              </a:rPr>
              <a:t> App() {</a:t>
            </a:r>
          </a:p>
          <a:p>
            <a:r>
              <a:rPr lang="en-US" sz="1200" b="1" dirty="0">
                <a:latin typeface="Consolas" pitchFamily="49" charset="0"/>
              </a:rPr>
              <a:t>  return (</a:t>
            </a:r>
          </a:p>
          <a:p>
            <a:r>
              <a:rPr lang="en-US" sz="1200" b="1" dirty="0">
                <a:latin typeface="Consolas" pitchFamily="49" charset="0"/>
              </a:rPr>
              <a:t>    &lt;div </a:t>
            </a:r>
            <a:r>
              <a:rPr lang="en-US" sz="1200" b="1" dirty="0" err="1">
                <a:latin typeface="Consolas" pitchFamily="49" charset="0"/>
              </a:rPr>
              <a:t>className</a:t>
            </a:r>
            <a:r>
              <a:rPr lang="en-US" sz="1200" b="1" dirty="0">
                <a:latin typeface="Consolas" pitchFamily="49" charset="0"/>
              </a:rPr>
              <a:t>="App"&gt;</a:t>
            </a:r>
          </a:p>
          <a:p>
            <a:r>
              <a:rPr lang="en-US" sz="1200" b="1" dirty="0">
                <a:latin typeface="Consolas" pitchFamily="49" charset="0"/>
              </a:rPr>
              <a:t>      &lt;header </a:t>
            </a:r>
            <a:r>
              <a:rPr lang="en-US" sz="1200" b="1" dirty="0" err="1">
                <a:latin typeface="Consolas" pitchFamily="49" charset="0"/>
              </a:rPr>
              <a:t>className</a:t>
            </a:r>
            <a:r>
              <a:rPr lang="en-US" sz="1200" b="1" dirty="0">
                <a:latin typeface="Consolas" pitchFamily="49" charset="0"/>
              </a:rPr>
              <a:t>="App-header"&gt;</a:t>
            </a:r>
          </a:p>
          <a:p>
            <a:r>
              <a:rPr lang="en-US" sz="1200" b="1" dirty="0">
                <a:latin typeface="Consolas" pitchFamily="49" charset="0"/>
              </a:rPr>
              <a:t>        &lt;</a:t>
            </a:r>
            <a:r>
              <a:rPr lang="en-US" sz="1200" b="1" dirty="0" err="1">
                <a:latin typeface="Consolas" pitchFamily="49" charset="0"/>
              </a:rPr>
              <a:t>img</a:t>
            </a:r>
            <a:r>
              <a:rPr lang="en-US" sz="1200" b="1" dirty="0">
                <a:latin typeface="Consolas" pitchFamily="49" charset="0"/>
              </a:rPr>
              <a:t> </a:t>
            </a:r>
            <a:r>
              <a:rPr lang="en-US" sz="1200" b="1" dirty="0" err="1">
                <a:latin typeface="Consolas" pitchFamily="49" charset="0"/>
              </a:rPr>
              <a:t>src</a:t>
            </a:r>
            <a:r>
              <a:rPr lang="en-US" sz="1200" b="1" dirty="0">
                <a:latin typeface="Consolas" pitchFamily="49" charset="0"/>
              </a:rPr>
              <a:t>={logo} </a:t>
            </a:r>
            <a:r>
              <a:rPr lang="en-US" sz="1200" b="1" dirty="0" err="1">
                <a:latin typeface="Consolas" pitchFamily="49" charset="0"/>
              </a:rPr>
              <a:t>className</a:t>
            </a:r>
            <a:r>
              <a:rPr lang="en-US" sz="1200" b="1" dirty="0">
                <a:latin typeface="Consolas" pitchFamily="49" charset="0"/>
              </a:rPr>
              <a:t>="App-logo" alt="logo" /&gt;</a:t>
            </a:r>
          </a:p>
          <a:p>
            <a:r>
              <a:rPr lang="en-US" sz="1200" b="1" dirty="0">
                <a:latin typeface="Consolas" pitchFamily="49" charset="0"/>
              </a:rPr>
              <a:t>        &lt;p&gt;</a:t>
            </a:r>
          </a:p>
          <a:p>
            <a:r>
              <a:rPr lang="en-US" sz="1200" b="1" dirty="0">
                <a:latin typeface="Consolas" pitchFamily="49" charset="0"/>
              </a:rPr>
              <a:t>          Edit &lt;code&gt;</a:t>
            </a:r>
            <a:r>
              <a:rPr lang="en-US" sz="1200" b="1" dirty="0" err="1">
                <a:latin typeface="Consolas" pitchFamily="49" charset="0"/>
              </a:rPr>
              <a:t>src</a:t>
            </a:r>
            <a:r>
              <a:rPr lang="en-US" sz="1200" b="1" dirty="0">
                <a:latin typeface="Consolas" pitchFamily="49" charset="0"/>
              </a:rPr>
              <a:t>/App.js&lt;/code&gt; and save to reload.</a:t>
            </a:r>
          </a:p>
          <a:p>
            <a:r>
              <a:rPr lang="en-US" sz="1200" b="1" dirty="0">
                <a:latin typeface="Consolas" pitchFamily="49" charset="0"/>
              </a:rPr>
              <a:t>        &lt;/p&gt;</a:t>
            </a:r>
          </a:p>
          <a:p>
            <a:r>
              <a:rPr lang="en-US" sz="1200" b="1" dirty="0">
                <a:latin typeface="Consolas" pitchFamily="49" charset="0"/>
              </a:rPr>
              <a:t>          Learn React</a:t>
            </a:r>
          </a:p>
          <a:p>
            <a:r>
              <a:rPr lang="en-US" sz="1200" b="1" dirty="0">
                <a:latin typeface="Consolas" pitchFamily="49" charset="0"/>
              </a:rPr>
              <a:t>        &lt;/a&gt;</a:t>
            </a:r>
          </a:p>
          <a:p>
            <a:r>
              <a:rPr lang="en-US" sz="1200" b="1" dirty="0">
                <a:latin typeface="Consolas" pitchFamily="49" charset="0"/>
              </a:rPr>
              <a:t>      &lt;/header&gt;</a:t>
            </a:r>
          </a:p>
          <a:p>
            <a:r>
              <a:rPr lang="en-US" sz="1200" b="1" dirty="0">
                <a:latin typeface="Consolas" pitchFamily="49" charset="0"/>
              </a:rPr>
              <a:t>    &lt;/div&gt;</a:t>
            </a:r>
          </a:p>
          <a:p>
            <a:r>
              <a:rPr lang="en-US" sz="1200" b="1" dirty="0">
                <a:latin typeface="Consolas" pitchFamily="49" charset="0"/>
              </a:rPr>
              <a:t>  );</a:t>
            </a:r>
          </a:p>
          <a:p>
            <a:r>
              <a:rPr lang="en-US" sz="1200" b="1" dirty="0">
                <a:latin typeface="Consolas" pitchFamily="49" charset="0"/>
              </a:rPr>
              <a:t>}</a:t>
            </a:r>
            <a:br>
              <a:rPr lang="en-US" sz="1200" b="1" dirty="0">
                <a:latin typeface="Consolas" pitchFamily="49" charset="0"/>
              </a:rPr>
            </a:br>
            <a:r>
              <a:rPr lang="en-US" sz="1200" b="1" dirty="0">
                <a:latin typeface="Consolas" pitchFamily="49" charset="0"/>
              </a:rPr>
              <a:t>export default App;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453705" y="3505899"/>
            <a:ext cx="3124200" cy="38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E9FD02-E921-AE8F-72CD-66241B6689F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Assets And CRA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87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01000" cy="3987800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 can import an image file </a:t>
            </a:r>
            <a:r>
              <a:rPr lang="en-US" sz="2400" dirty="0">
                <a:latin typeface="Corbel" panose="020B0503020204020204" pitchFamily="34" charset="0"/>
              </a:rPr>
              <a:t>right in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JavaScript module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marL="457200" indent="-457200"/>
            <a:endParaRPr lang="en-US" sz="2400" dirty="0">
              <a:latin typeface="Corbel" panose="020B0503020204020204" pitchFamily="34" charset="0"/>
            </a:endParaRPr>
          </a:p>
          <a:p>
            <a:pPr marL="457200" indent="-457200"/>
            <a:endParaRPr lang="en-US" sz="2400" dirty="0">
              <a:latin typeface="Corbel" panose="020B0503020204020204" pitchFamily="34" charset="0"/>
            </a:endParaRPr>
          </a:p>
          <a:p>
            <a:pPr marL="457200" indent="-457200"/>
            <a:endParaRPr lang="en-US" sz="2400" dirty="0">
              <a:latin typeface="Corbel" panose="020B0503020204020204" pitchFamily="34" charset="0"/>
            </a:endParaRPr>
          </a:p>
          <a:p>
            <a:pPr marL="457200" indent="-457200"/>
            <a:r>
              <a:rPr lang="en-US" sz="2400" dirty="0">
                <a:latin typeface="Corbel" panose="020B0503020204020204" pitchFamily="34" charset="0"/>
              </a:rPr>
              <a:t>This tells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webpack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include</a:t>
            </a:r>
            <a:r>
              <a:rPr lang="en-US" sz="2400" dirty="0">
                <a:latin typeface="Corbel" panose="020B0503020204020204" pitchFamily="34" charset="0"/>
              </a:rPr>
              <a:t> that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file</a:t>
            </a:r>
            <a:r>
              <a:rPr lang="en-US" sz="2400" dirty="0">
                <a:latin typeface="Corbel" panose="020B0503020204020204" pitchFamily="34" charset="0"/>
              </a:rPr>
              <a:t> in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bundle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marL="457200" indent="-457200"/>
            <a:endParaRPr lang="en-US" sz="2400" dirty="0">
              <a:latin typeface="Corbel" panose="020B0503020204020204" pitchFamily="34" charset="0"/>
            </a:endParaRPr>
          </a:p>
          <a:p>
            <a:pPr marL="457200" indent="-457200"/>
            <a:endParaRPr lang="en-US" sz="2400" dirty="0">
              <a:latin typeface="Corbel" panose="020B0503020204020204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When we do this </a:t>
            </a:r>
            <a:r>
              <a:rPr lang="en-US" sz="2400" dirty="0">
                <a:latin typeface="Corbel" panose="020B0503020204020204" pitchFamily="34" charset="0"/>
              </a:rPr>
              <a:t>we get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string</a:t>
            </a:r>
            <a:r>
              <a:rPr lang="en-US" sz="2400" dirty="0">
                <a:latin typeface="Corbel" panose="020B0503020204020204" pitchFamily="34" charset="0"/>
              </a:rPr>
              <a:t> value. </a:t>
            </a:r>
          </a:p>
          <a:p>
            <a:pPr marL="457200" indent="-457200"/>
            <a:endParaRPr lang="en-US" sz="2400" dirty="0">
              <a:latin typeface="Corbel" panose="020B0503020204020204" pitchFamily="34" charset="0"/>
            </a:endParaRPr>
          </a:p>
          <a:p>
            <a:pPr marL="457200" indent="-457200"/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133C9E-E71A-59CB-1038-FFDAB0F9C42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Images And CRA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313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3F48E2-F51E-44F4-8735-9999696CB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0"/>
            <a:ext cx="8172314" cy="41148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5C7EF75-19A7-D131-86C3-9AD204266CF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Example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23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743200"/>
            <a:ext cx="8712968" cy="411480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Exercise To Better Understand Request Flow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CRA Conventions</a:t>
            </a:r>
          </a:p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How To Load Images In CRA ?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How To Add CSS Files In CRA ?</a:t>
            </a: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We can </a:t>
            </a:r>
            <a:r>
              <a:rPr lang="en-US" sz="2200" dirty="0">
                <a:latin typeface="Corbel" panose="020B0503020204020204" pitchFamily="34" charset="0"/>
              </a:rPr>
              <a:t>also use the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require</a:t>
            </a:r>
            <a:r>
              <a:rPr lang="en-US" sz="2200" dirty="0">
                <a:latin typeface="Corbel" panose="020B0503020204020204" pitchFamily="34" charset="0"/>
              </a:rPr>
              <a:t> function to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load</a:t>
            </a:r>
            <a:r>
              <a:rPr lang="en-US" sz="2200" dirty="0">
                <a:latin typeface="Corbel" panose="020B0503020204020204" pitchFamily="34" charset="0"/>
              </a:rPr>
              <a:t> the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images</a:t>
            </a:r>
            <a:r>
              <a:rPr lang="en-US" sz="2200" dirty="0">
                <a:latin typeface="Corbel" panose="020B0503020204020204" pitchFamily="34" charset="0"/>
              </a:rPr>
              <a:t> into our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component.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38DA0-93F3-33AB-3632-080465F5E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429000"/>
            <a:ext cx="8153400" cy="296374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E8234C1-EB47-8E1C-90FA-B98C3E49613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Another Way Of Loading Images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37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If we </a:t>
            </a:r>
            <a:r>
              <a:rPr lang="en-US" sz="2200" dirty="0">
                <a:latin typeface="Corbel" panose="020B0503020204020204" pitchFamily="34" charset="0"/>
              </a:rPr>
              <a:t>are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loading images </a:t>
            </a:r>
            <a:r>
              <a:rPr lang="en-US" sz="2200" dirty="0">
                <a:latin typeface="Corbel" panose="020B0503020204020204" pitchFamily="34" charset="0"/>
              </a:rPr>
              <a:t>from the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network</a:t>
            </a:r>
            <a:r>
              <a:rPr lang="en-US" sz="2200" dirty="0">
                <a:latin typeface="Corbel" panose="020B0503020204020204" pitchFamily="34" charset="0"/>
              </a:rPr>
              <a:t>, then it's a pretty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straightforward </a:t>
            </a:r>
            <a:r>
              <a:rPr lang="en-US" sz="2200" dirty="0">
                <a:latin typeface="Corbel" panose="020B0503020204020204" pitchFamily="34" charset="0"/>
              </a:rPr>
              <a:t>approach.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38DA0-93F3-33AB-3632-080465F5E4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3505200"/>
            <a:ext cx="8348472" cy="28875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2772A1C-650A-5191-7CA9-6E29E78866B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Loading Network Images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47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505200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2200" dirty="0">
                <a:latin typeface="Corbel" panose="020B0503020204020204" pitchFamily="34" charset="0"/>
              </a:rPr>
              <a:t>Make a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CSS file </a:t>
            </a:r>
            <a:r>
              <a:rPr lang="en-US" sz="2200" dirty="0">
                <a:latin typeface="Corbel" panose="020B0503020204020204" pitchFamily="34" charset="0"/>
              </a:rPr>
              <a:t>for each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React component</a:t>
            </a:r>
            <a:r>
              <a:rPr lang="en-US" sz="2200" dirty="0">
                <a:latin typeface="Corbel" panose="020B0503020204020204" pitchFamily="34" charset="0"/>
              </a:rPr>
              <a:t>:</a:t>
            </a:r>
          </a:p>
          <a:p>
            <a:pPr marL="731520" lvl="1" indent="-457200"/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House.css</a:t>
            </a:r>
            <a:r>
              <a:rPr lang="en-US" sz="2000" b="1" dirty="0">
                <a:latin typeface="Corbel" panose="020B0503020204020204" pitchFamily="34" charset="0"/>
              </a:rPr>
              <a:t> for 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House</a:t>
            </a:r>
            <a:r>
              <a:rPr lang="en-US" sz="2000" b="1" dirty="0">
                <a:latin typeface="Corbel" panose="020B0503020204020204" pitchFamily="34" charset="0"/>
              </a:rPr>
              <a:t> component.</a:t>
            </a:r>
          </a:p>
          <a:p>
            <a:pPr marL="731520" lvl="1" indent="-457200"/>
            <a:endParaRPr lang="en-US" sz="2200" b="1" dirty="0">
              <a:latin typeface="Corbel" panose="020B0503020204020204" pitchFamily="34" charset="0"/>
            </a:endParaRPr>
          </a:p>
          <a:p>
            <a:pPr marL="457200" indent="-457200"/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Import</a:t>
            </a:r>
            <a:r>
              <a:rPr lang="en-US" sz="2200" b="1" dirty="0">
                <a:latin typeface="Corbel" panose="020B0503020204020204" pitchFamily="34" charset="0"/>
              </a:rPr>
              <a:t> It at the top of the Component . For ex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House.js</a:t>
            </a:r>
          </a:p>
          <a:p>
            <a:pPr marL="731520" lvl="1" indent="-457200"/>
            <a:r>
              <a:rPr lang="en-US" sz="2000" b="1" dirty="0">
                <a:solidFill>
                  <a:srgbClr val="7030A0"/>
                </a:solidFill>
                <a:latin typeface="Corbel" panose="020B0503020204020204" pitchFamily="34" charset="0"/>
              </a:rPr>
              <a:t>Create-React-App</a:t>
            </a:r>
            <a:r>
              <a:rPr lang="en-US" sz="2000" b="1" dirty="0">
                <a:latin typeface="Corbel" panose="020B0503020204020204" pitchFamily="34" charset="0"/>
              </a:rPr>
              <a:t> will </a:t>
            </a:r>
            <a:r>
              <a:rPr lang="en-US" sz="2000" b="1" dirty="0">
                <a:solidFill>
                  <a:srgbClr val="0070C0"/>
                </a:solidFill>
                <a:latin typeface="Corbel" panose="020B0503020204020204" pitchFamily="34" charset="0"/>
              </a:rPr>
              <a:t>automatically load </a:t>
            </a:r>
            <a:r>
              <a:rPr lang="en-US" sz="2000" b="1" dirty="0">
                <a:latin typeface="Corbel" panose="020B0503020204020204" pitchFamily="34" charset="0"/>
              </a:rPr>
              <a:t>that </a:t>
            </a:r>
            <a:r>
              <a:rPr lang="en-US" sz="20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css</a:t>
            </a:r>
            <a:r>
              <a:rPr lang="en-US" sz="2000" b="1" dirty="0">
                <a:latin typeface="Corbel" panose="020B0503020204020204" pitchFamily="34" charset="0"/>
              </a:rPr>
              <a:t>.</a:t>
            </a:r>
          </a:p>
          <a:p>
            <a:pPr marL="731520" lvl="1" indent="-457200"/>
            <a:endParaRPr lang="en-US" sz="2200" b="1" dirty="0">
              <a:latin typeface="Corbel" panose="020B0503020204020204" pitchFamily="34" charset="0"/>
            </a:endParaRPr>
          </a:p>
          <a:p>
            <a:pPr marL="457200" indent="-457200"/>
            <a:r>
              <a:rPr lang="en-US" sz="2200" b="1" dirty="0">
                <a:latin typeface="Corbel" panose="020B0503020204020204" pitchFamily="34" charset="0"/>
              </a:rPr>
              <a:t>Conventional to add </a:t>
            </a:r>
            <a:r>
              <a:rPr lang="en-US" sz="22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className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 = “House” </a:t>
            </a:r>
            <a:r>
              <a:rPr lang="en-US" sz="2200" b="1" dirty="0">
                <a:latin typeface="Corbel" panose="020B0503020204020204" pitchFamily="34" charset="0"/>
              </a:rPr>
              <a:t>onto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House div</a:t>
            </a:r>
          </a:p>
          <a:p>
            <a:pPr marL="731520" lvl="1" indent="-457200"/>
            <a:r>
              <a:rPr lang="en-US" sz="2000" b="1" dirty="0">
                <a:latin typeface="Corbel" panose="020B0503020204020204" pitchFamily="34" charset="0"/>
              </a:rPr>
              <a:t>And use that as 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prefix</a:t>
            </a:r>
            <a:r>
              <a:rPr lang="en-US" sz="2000" b="1" dirty="0">
                <a:latin typeface="Corbel" panose="020B0503020204020204" pitchFamily="34" charset="0"/>
              </a:rPr>
              <a:t> for </a:t>
            </a:r>
            <a:r>
              <a:rPr lang="en-US" sz="2000" b="1" dirty="0">
                <a:solidFill>
                  <a:srgbClr val="00B050"/>
                </a:solidFill>
                <a:latin typeface="Corbel" panose="020B0503020204020204" pitchFamily="34" charset="0"/>
              </a:rPr>
              <a:t>sub-items</a:t>
            </a:r>
            <a:r>
              <a:rPr lang="en-US" sz="2000" b="1" dirty="0">
                <a:latin typeface="Corbel" panose="020B0503020204020204" pitchFamily="34" charset="0"/>
              </a:rPr>
              <a:t> to style:</a:t>
            </a:r>
          </a:p>
          <a:p>
            <a:pPr marL="457200" indent="-457200"/>
            <a:endParaRPr lang="en-US" sz="2400" dirty="0">
              <a:latin typeface="Corbel" panose="020B050302020402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5449809"/>
            <a:ext cx="7315200" cy="1295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b="1" dirty="0">
                <a:latin typeface="Consolas" pitchFamily="49" charset="0"/>
              </a:rPr>
            </a:br>
            <a:r>
              <a:rPr lang="en-US" b="1" dirty="0">
                <a:latin typeface="Consolas" pitchFamily="49" charset="0"/>
              </a:rPr>
              <a:t>&lt;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div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</a:rPr>
              <a:t>className</a:t>
            </a:r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 =</a:t>
            </a:r>
            <a:r>
              <a:rPr lang="en-US" b="1" dirty="0">
                <a:latin typeface="Consolas" pitchFamily="49" charset="0"/>
              </a:rPr>
              <a:t> "House"&gt;</a:t>
            </a:r>
          </a:p>
          <a:p>
            <a:r>
              <a:rPr lang="en-US" b="1" dirty="0">
                <a:latin typeface="Consolas" pitchFamily="49" charset="0"/>
              </a:rPr>
              <a:t>  &lt;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p 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</a:rPr>
              <a:t>className</a:t>
            </a:r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 =</a:t>
            </a:r>
            <a:r>
              <a:rPr lang="en-US" b="1" dirty="0">
                <a:latin typeface="Consolas" pitchFamily="49" charset="0"/>
              </a:rPr>
              <a:t> "House-Title"&gt;{</a:t>
            </a:r>
            <a:r>
              <a:rPr lang="en-US" b="1" dirty="0" err="1">
                <a:latin typeface="Consolas" pitchFamily="49" charset="0"/>
              </a:rPr>
              <a:t>this.props.title</a:t>
            </a:r>
            <a:r>
              <a:rPr lang="en-US" b="1" dirty="0">
                <a:latin typeface="Consolas" pitchFamily="49" charset="0"/>
              </a:rPr>
              <a:t>}&lt;/p&gt;</a:t>
            </a:r>
          </a:p>
          <a:p>
            <a:r>
              <a:rPr lang="en-US" b="1" dirty="0">
                <a:latin typeface="Consolas" pitchFamily="49" charset="0"/>
              </a:rPr>
              <a:t>  &lt;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p 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</a:rPr>
              <a:t>className</a:t>
            </a:r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 =</a:t>
            </a:r>
            <a:r>
              <a:rPr lang="en-US" b="1" dirty="0">
                <a:latin typeface="Consolas" pitchFamily="49" charset="0"/>
              </a:rPr>
              <a:t> "House-Address"&gt;{</a:t>
            </a:r>
            <a:r>
              <a:rPr lang="en-US" b="1" dirty="0" err="1">
                <a:latin typeface="Consolas" pitchFamily="49" charset="0"/>
              </a:rPr>
              <a:t>this.props.addr</a:t>
            </a:r>
            <a:r>
              <a:rPr lang="en-US" b="1" dirty="0">
                <a:latin typeface="Consolas" pitchFamily="49" charset="0"/>
              </a:rPr>
              <a:t>}&lt;/p&gt;</a:t>
            </a:r>
          </a:p>
          <a:p>
            <a:r>
              <a:rPr lang="en-US" b="1" dirty="0">
                <a:latin typeface="Consolas" pitchFamily="49" charset="0"/>
              </a:rPr>
              <a:t>&lt;/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div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164C087-F2A4-0AE5-E745-74E271CD045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CSS And CRA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21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3F48E2-F51E-44F4-8735-9999696CB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341" y="1770578"/>
            <a:ext cx="8777318" cy="205887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AFD6A5-8809-41AF-8477-859E4495F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3796435"/>
            <a:ext cx="8534400" cy="291871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E563672-8936-9B49-9EF6-D106F722AF7E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Example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40640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an app</a:t>
            </a:r>
            <a:r>
              <a:rPr lang="en-US" sz="2400" dirty="0">
                <a:latin typeface="Corbel" pitchFamily="34" charset="0"/>
              </a:rPr>
              <a:t> with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following files: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food.js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contain </a:t>
            </a:r>
            <a:r>
              <a:rPr lang="en-US" sz="2400" dirty="0">
                <a:latin typeface="Corbel" pitchFamily="34" charset="0"/>
              </a:rPr>
              <a:t>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array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fruit emojis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foods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helper.js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contain </a:t>
            </a:r>
            <a:r>
              <a:rPr lang="en-US" sz="2400" dirty="0">
                <a:latin typeface="Corbel" pitchFamily="34" charset="0"/>
              </a:rPr>
              <a:t>two functions 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choice()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remove() 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choice():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This function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should accept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foods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array and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should return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a random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food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remove():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This function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should accept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foods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 array and a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food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should remove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that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food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 from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foods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 array and return a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new array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remaining foods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C07CA14-8590-129E-7CDC-2B374D891C6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44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286000"/>
            <a:ext cx="8286720" cy="4429148"/>
          </a:xfrm>
        </p:spPr>
        <p:txBody>
          <a:bodyPr>
            <a:normAutofit fontScale="62500" lnSpcReduction="20000"/>
          </a:bodyPr>
          <a:lstStyle/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Fruits.js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have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class component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Fruits </a:t>
            </a:r>
            <a:r>
              <a:rPr lang="en-US" sz="2400" dirty="0">
                <a:latin typeface="Corbel" pitchFamily="34" charset="0"/>
              </a:rPr>
              <a:t>which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should do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following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lvl="1"/>
            <a:endParaRPr lang="en-US" sz="1900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Display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 total number of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foods</a:t>
            </a:r>
          </a:p>
          <a:p>
            <a:pPr lvl="1"/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Display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 these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foods</a:t>
            </a: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Pick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random food</a:t>
            </a:r>
          </a:p>
          <a:p>
            <a:pPr lvl="1"/>
            <a:endParaRPr lang="en-US" sz="1900" b="1" dirty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Remove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 that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food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 from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foods</a:t>
            </a:r>
          </a:p>
          <a:p>
            <a:pPr lvl="1"/>
            <a:endParaRPr lang="en-US" sz="19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Display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 remaining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foods</a:t>
            </a:r>
          </a:p>
          <a:p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App.js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render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Fruits </a:t>
            </a:r>
            <a:r>
              <a:rPr lang="en-US" sz="2400" dirty="0">
                <a:latin typeface="Corbel" pitchFamily="34" charset="0"/>
              </a:rPr>
              <a:t>component</a:t>
            </a:r>
          </a:p>
          <a:p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index.js</a:t>
            </a:r>
            <a:r>
              <a:rPr lang="en-US" sz="2400" dirty="0">
                <a:latin typeface="Corbel" pitchFamily="34" charset="0"/>
              </a:rPr>
              <a:t>: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render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App</a:t>
            </a:r>
            <a:r>
              <a:rPr lang="en-US" sz="2400" dirty="0">
                <a:latin typeface="Corbel" pitchFamily="34" charset="0"/>
              </a:rPr>
              <a:t> component</a:t>
            </a:r>
            <a:endParaRPr lang="en-US"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694A4A1-020E-33A2-FA6A-88E57E7B1B6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7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3920C-0C42-4087-8C9B-CF59ECBE6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2286001"/>
            <a:ext cx="8229600" cy="41148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326EC1B-9280-D155-5058-E7CF7F8DE84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36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3920C-0C42-4087-8C9B-CF59ECBE6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1" y="2667000"/>
            <a:ext cx="8153400" cy="37338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F145AE2-1BC0-9E39-3846-844145031E7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Structure Of The App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3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362200"/>
            <a:ext cx="8153400" cy="3970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foods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"🍉"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"🍊"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"🍒"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"🌽"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"🍆"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"🍅"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IN" sz="2000" b="1" dirty="0">
                <a:solidFill>
                  <a:srgbClr val="F8F8F2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"🍓"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"🍑"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"🍏"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"🥑"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IN" sz="2000" b="1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export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foods;</a:t>
            </a:r>
          </a:p>
          <a:p>
            <a:br>
              <a:rPr lang="en-IN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95700" y="1771653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foods.js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3240BBF-82B7-04E2-7810-4F2A2E33655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foods.js File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4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077200" cy="40463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sz="2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2000" b="1" i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1" i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1" i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sz="2000" b="1" i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20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2000" b="1" i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1" i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1" i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000" b="1" i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20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2000" b="1" i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1" i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1" i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};</a:t>
            </a:r>
            <a:b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927D1F-D251-FE5D-C608-A3C5B89AD0C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helper.js File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D22C8-0961-DC0E-531A-57140E3760EB}"/>
              </a:ext>
            </a:extLst>
          </p:cNvPr>
          <p:cNvSpPr/>
          <p:nvPr/>
        </p:nvSpPr>
        <p:spPr>
          <a:xfrm>
            <a:off x="3695700" y="1771653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helper.js</a:t>
            </a:r>
          </a:p>
        </p:txBody>
      </p:sp>
    </p:spTree>
    <p:extLst>
      <p:ext uri="{BB962C8B-B14F-4D97-AF65-F5344CB8AC3E}">
        <p14:creationId xmlns:p14="http://schemas.microsoft.com/office/powerpoint/2010/main" val="318862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077200" cy="40463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foods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"./food"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choice, remove }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"./helper"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Component }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fruit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(foods);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remaining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(foods, fruit);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 fruits: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foods.length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&gt;They are: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foods.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&gt;Chosen fruit: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&gt;Remaining fruits: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remaining.length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&gt;They are: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7249FA2-90F0-9E49-47C5-3DF19A5FD31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Fruits.js File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9CCBD8-6E7D-032C-FDB2-D757187DF354}"/>
              </a:ext>
            </a:extLst>
          </p:cNvPr>
          <p:cNvSpPr/>
          <p:nvPr/>
        </p:nvSpPr>
        <p:spPr>
          <a:xfrm>
            <a:off x="3695700" y="1771653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Fruits.js</a:t>
            </a:r>
          </a:p>
        </p:txBody>
      </p:sp>
    </p:spTree>
    <p:extLst>
      <p:ext uri="{BB962C8B-B14F-4D97-AF65-F5344CB8AC3E}">
        <p14:creationId xmlns:p14="http://schemas.microsoft.com/office/powerpoint/2010/main" val="860780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10602</TotalTime>
  <Words>1117</Words>
  <Application>Microsoft Office PowerPoint</Application>
  <PresentationFormat>On-screen Show (4:3)</PresentationFormat>
  <Paragraphs>228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Consolas</vt:lpstr>
      <vt:lpstr>Corbel</vt:lpstr>
      <vt:lpstr>Wingdings 2</vt:lpstr>
      <vt:lpstr>Wingdings 3</vt:lpstr>
      <vt:lpstr>Ion Boardroom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PowerPoint Presentation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619</cp:revision>
  <dcterms:created xsi:type="dcterms:W3CDTF">2016-02-04T12:02:26Z</dcterms:created>
  <dcterms:modified xsi:type="dcterms:W3CDTF">2023-03-15T15:11:20Z</dcterms:modified>
</cp:coreProperties>
</file>