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7" r:id="rId2"/>
    <p:sldId id="475" r:id="rId3"/>
    <p:sldId id="454" r:id="rId4"/>
    <p:sldId id="558" r:id="rId5"/>
    <p:sldId id="559" r:id="rId6"/>
    <p:sldId id="560" r:id="rId7"/>
    <p:sldId id="561" r:id="rId8"/>
    <p:sldId id="542" r:id="rId9"/>
    <p:sldId id="517" r:id="rId10"/>
    <p:sldId id="562" r:id="rId11"/>
    <p:sldId id="563" r:id="rId12"/>
    <p:sldId id="564" r:id="rId13"/>
    <p:sldId id="550" r:id="rId14"/>
    <p:sldId id="565" r:id="rId15"/>
    <p:sldId id="566" r:id="rId16"/>
    <p:sldId id="567" r:id="rId17"/>
    <p:sldId id="568" r:id="rId18"/>
    <p:sldId id="5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4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6672C6F-A009-40FA-B111-17AF24F2B6C6}"/>
    <pc:docChg chg="modSld">
      <pc:chgData name="Sharma Computer Academy" userId="08476b32c11f4418" providerId="LiveId" clId="{F6672C6F-A009-40FA-B111-17AF24F2B6C6}" dt="2023-03-17T04:39:35.881" v="4" actId="255"/>
      <pc:docMkLst>
        <pc:docMk/>
      </pc:docMkLst>
      <pc:sldChg chg="modSp">
        <pc:chgData name="Sharma Computer Academy" userId="08476b32c11f4418" providerId="LiveId" clId="{F6672C6F-A009-40FA-B111-17AF24F2B6C6}" dt="2023-03-17T04:37:17.423" v="3" actId="115"/>
        <pc:sldMkLst>
          <pc:docMk/>
          <pc:sldMk cId="643138029" sldId="454"/>
        </pc:sldMkLst>
        <pc:spChg chg="mod">
          <ac:chgData name="Sharma Computer Academy" userId="08476b32c11f4418" providerId="LiveId" clId="{F6672C6F-A009-40FA-B111-17AF24F2B6C6}" dt="2023-03-17T04:37:17.423" v="3" actId="115"/>
          <ac:spMkLst>
            <pc:docMk/>
            <pc:sldMk cId="643138029" sldId="454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F6672C6F-A009-40FA-B111-17AF24F2B6C6}" dt="2023-03-17T04:39:35.881" v="4" actId="255"/>
        <pc:sldMkLst>
          <pc:docMk/>
          <pc:sldMk cId="3147302707" sldId="561"/>
        </pc:sldMkLst>
        <pc:spChg chg="mod">
          <ac:chgData name="Sharma Computer Academy" userId="08476b32c11f4418" providerId="LiveId" clId="{F6672C6F-A009-40FA-B111-17AF24F2B6C6}" dt="2023-03-17T04:39:35.881" v="4" actId="255"/>
          <ac:spMkLst>
            <pc:docMk/>
            <pc:sldMk cId="3147302707" sldId="561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44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42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2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1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51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4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55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9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42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7900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78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453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2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129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461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460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1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55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5503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(state in react)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Lecture-17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489200"/>
            <a:ext cx="8077200" cy="3843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Student1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"./Student1"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);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u="sng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AAD3DC-515C-FE8F-0051-5718701A32E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9D5496-3A2C-2FEB-88F7-B04BB0B082E7}"/>
              </a:ext>
            </a:extLst>
          </p:cNvPr>
          <p:cNvSpPr/>
          <p:nvPr/>
        </p:nvSpPr>
        <p:spPr>
          <a:xfrm>
            <a:off x="3733800" y="1727200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92448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86000"/>
            <a:ext cx="82296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"react-</a:t>
            </a:r>
            <a:r>
              <a:rPr lang="en-IN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/client"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"./index.css"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App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"./App"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/&gt;);</a:t>
            </a:r>
          </a:p>
          <a:p>
            <a:br>
              <a:rPr lang="en-IN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BF5403-2736-ACD8-2E21-CEC93CBC1883}"/>
              </a:ext>
            </a:extLst>
          </p:cNvPr>
          <p:cNvSpPr/>
          <p:nvPr/>
        </p:nvSpPr>
        <p:spPr>
          <a:xfrm>
            <a:off x="3733800" y="1727200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9B6799-BF5E-02CA-CDC6-18CD2D9C514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03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83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class Person extends Component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constructor(props){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super(props);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this.state</a:t>
            </a: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name: “Rahul”,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age: 18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9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render()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    . . . .     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US" sz="1900" b="1" u="sng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C9CEC8-6018-3E50-C346-2971ECF4EF2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Initializing In Constructor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87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5913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Whenever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created, 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method called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so it’s the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place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state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write a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we must 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sure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 </a:t>
            </a:r>
            <a:r>
              <a:rPr lang="en-US" sz="22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class’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constructor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by using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super()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or 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super(props)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5E57A4E-3822-015D-6356-A3DF78C0842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Important Points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59130" cy="3911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we call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, then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will make props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through </a:t>
            </a:r>
            <a:r>
              <a:rPr lang="en-US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this.props</a:t>
            </a:r>
            <a:endParaRPr lang="en-US" sz="22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already been created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so we can use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properties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on it.</a:t>
            </a:r>
          </a:p>
          <a:p>
            <a:pPr lvl="1"/>
            <a:endParaRPr lang="en-US" sz="2000" b="1" dirty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0D98095-735D-2712-C07F-C2FD352A8DD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Important Points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49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590800"/>
            <a:ext cx="8229600" cy="3886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name: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"Ravi"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roll: </a:t>
            </a:r>
            <a:r>
              <a:rPr lang="en-IN" sz="1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 is: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.state.name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&gt;Roll is: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.state.roll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8520" y="1738563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Student2.js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936A2B-EFF5-F7BD-6A15-8E45C6C4024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Rewriting The Student Class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3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1534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Student2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"./Student2"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Student2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);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u="sng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C7561D-598F-A234-3EFC-17B43AB3496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App.js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081D6A-64E8-1AF7-D20D-25E39F958952}"/>
              </a:ext>
            </a:extLst>
          </p:cNvPr>
          <p:cNvSpPr/>
          <p:nvPr/>
        </p:nvSpPr>
        <p:spPr>
          <a:xfrm>
            <a:off x="3638520" y="1738563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543843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1534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1200" b="1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Student3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name: 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.props.name,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roll: 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 is: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.state.name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&gt;Roll is: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.state.roll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Student3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ABFFF-975F-AE41-C7DC-D2D6B7ACDA92}"/>
              </a:ext>
            </a:extLst>
          </p:cNvPr>
          <p:cNvSpPr/>
          <p:nvPr/>
        </p:nvSpPr>
        <p:spPr>
          <a:xfrm>
            <a:off x="3638520" y="1738563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Student3.js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1FF2345-A68B-7CF5-A686-89ED763AAF6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52543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Rewriting The Student Class With Props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86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489200"/>
            <a:ext cx="8077200" cy="3843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Student3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"./Student3"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	    &lt;</a:t>
            </a:r>
            <a:r>
              <a:rPr lang="en-IN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Student3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Sumit</a:t>
            </a:r>
            <a:r>
              <a:rPr lang="en-IN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104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&lt;/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);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u="sng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0939E6-2EA2-EB5D-548C-0B9E0C10F6A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App.js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709D0-E44A-6564-82AC-D5B850E24284}"/>
              </a:ext>
            </a:extLst>
          </p:cNvPr>
          <p:cNvSpPr/>
          <p:nvPr/>
        </p:nvSpPr>
        <p:spPr>
          <a:xfrm>
            <a:off x="3638520" y="1738563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71911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153400" cy="4038600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What Is State ?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 It Is Different Than Props ?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Different Ways Of Initializing State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9116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To understand </a:t>
            </a:r>
            <a:r>
              <a:rPr lang="en-US" sz="2400" dirty="0">
                <a:latin typeface="Corbel" panose="020B0503020204020204" pitchFamily="34" charset="0"/>
              </a:rPr>
              <a:t>what 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,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let’s recall </a:t>
            </a:r>
            <a:r>
              <a:rPr lang="en-US" sz="2400" dirty="0">
                <a:latin typeface="Corbel" panose="020B0503020204020204" pitchFamily="34" charset="0"/>
              </a:rPr>
              <a:t>what 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Props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React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Props</a:t>
            </a:r>
            <a:r>
              <a:rPr lang="en-US" sz="2400" dirty="0">
                <a:latin typeface="Corbel" panose="020B0503020204020204" pitchFamily="34" charset="0"/>
              </a:rPr>
              <a:t> are used 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passing data </a:t>
            </a:r>
            <a:r>
              <a:rPr lang="en-US" sz="2400" dirty="0">
                <a:latin typeface="Corbel" panose="020B0503020204020204" pitchFamily="34" charset="0"/>
              </a:rPr>
              <a:t>to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They are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read-only</a:t>
            </a:r>
            <a:r>
              <a:rPr lang="en-US" sz="2400" dirty="0">
                <a:latin typeface="Corbel" panose="020B0503020204020204" pitchFamily="34" charset="0"/>
              </a:rPr>
              <a:t> which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means </a:t>
            </a:r>
            <a:r>
              <a:rPr lang="en-US" sz="2400" dirty="0">
                <a:latin typeface="Corbel" panose="020B0503020204020204" pitchFamily="34" charset="0"/>
              </a:rPr>
              <a:t>that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components</a:t>
            </a:r>
            <a:r>
              <a:rPr lang="en-US" sz="2400" dirty="0">
                <a:latin typeface="Corbel" panose="020B0503020204020204" pitchFamily="34" charset="0"/>
              </a:rPr>
              <a:t> receiving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data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props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not able to change it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872430-4767-7904-F92B-1A7406A79B3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State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However</a:t>
            </a:r>
            <a:r>
              <a:rPr lang="en-US" sz="2200" dirty="0">
                <a:latin typeface="Corbel" panose="020B0503020204020204" pitchFamily="34" charset="0"/>
              </a:rPr>
              <a:t>, in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some cases</a:t>
            </a:r>
            <a:r>
              <a:rPr lang="en-US" sz="2200" dirty="0">
                <a:latin typeface="Corbel" panose="020B0503020204020204" pitchFamily="34" charset="0"/>
              </a:rPr>
              <a:t>, a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</a:t>
            </a:r>
            <a:r>
              <a:rPr lang="en-US" sz="2200" dirty="0">
                <a:latin typeface="Corbel" panose="020B0503020204020204" pitchFamily="34" charset="0"/>
              </a:rPr>
              <a:t> may need 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manipulate data </a:t>
            </a:r>
            <a:r>
              <a:rPr lang="en-US" sz="2200" dirty="0">
                <a:latin typeface="Corbel" panose="020B0503020204020204" pitchFamily="34" charset="0"/>
              </a:rPr>
              <a:t>and that’s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not possible </a:t>
            </a:r>
            <a:r>
              <a:rPr lang="en-US" sz="2200" dirty="0">
                <a:latin typeface="Corbel" panose="020B0503020204020204" pitchFamily="34" charset="0"/>
              </a:rPr>
              <a:t>with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props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So ,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React provides </a:t>
            </a:r>
            <a:r>
              <a:rPr lang="en-US" sz="2200" dirty="0">
                <a:latin typeface="Corbel" panose="020B0503020204020204" pitchFamily="34" charset="0"/>
              </a:rPr>
              <a:t>another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feature </a:t>
            </a:r>
            <a:r>
              <a:rPr lang="en-US" sz="2200" dirty="0">
                <a:latin typeface="Corbel" panose="020B0503020204020204" pitchFamily="34" charset="0"/>
              </a:rPr>
              <a:t>for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data manipulation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which is known </a:t>
            </a:r>
            <a:r>
              <a:rPr lang="en-US" sz="2200" dirty="0">
                <a:latin typeface="Corbel" panose="020B0503020204020204" pitchFamily="34" charset="0"/>
              </a:rPr>
              <a:t>as </a:t>
            </a:r>
            <a:r>
              <a:rPr lang="en-US" sz="22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State</a:t>
            </a:r>
            <a:r>
              <a:rPr lang="en-US" sz="2200" u="sng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21859AA-272D-D981-1B0C-47D31D70817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State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9878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</a:t>
            </a:r>
            <a:r>
              <a:rPr lang="en-US" sz="2400" dirty="0">
                <a:latin typeface="Corbel" panose="020B0503020204020204" pitchFamily="34" charset="0"/>
              </a:rPr>
              <a:t>can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understand state </a:t>
            </a:r>
            <a:r>
              <a:rPr lang="en-US" sz="2400" dirty="0">
                <a:latin typeface="Corbel" panose="020B0503020204020204" pitchFamily="34" charset="0"/>
              </a:rPr>
              <a:t>through these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4 points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State</a:t>
            </a:r>
            <a:r>
              <a:rPr lang="en-US" sz="1900" dirty="0">
                <a:latin typeface="Corbel" panose="020B0503020204020204" pitchFamily="34" charset="0"/>
              </a:rPr>
              <a:t> is a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special object </a:t>
            </a:r>
            <a:r>
              <a:rPr lang="en-US" sz="1900" dirty="0">
                <a:latin typeface="Corbel" panose="020B0503020204020204" pitchFamily="34" charset="0"/>
              </a:rPr>
              <a:t>that holds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dynamic data</a:t>
            </a:r>
            <a:r>
              <a:rPr lang="en-US" sz="1900" dirty="0">
                <a:latin typeface="Corbel" panose="020B0503020204020204" pitchFamily="34" charset="0"/>
              </a:rPr>
              <a:t>, which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means</a:t>
            </a:r>
            <a:r>
              <a:rPr lang="en-US" sz="1900" dirty="0">
                <a:latin typeface="Corbel" panose="020B0503020204020204" pitchFamily="34" charset="0"/>
              </a:rPr>
              <a:t> that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state can change anytime </a:t>
            </a:r>
            <a:r>
              <a:rPr lang="en-US" sz="1900" dirty="0">
                <a:latin typeface="Corbel" panose="020B0503020204020204" pitchFamily="34" charset="0"/>
              </a:rPr>
              <a:t>based on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user actions </a:t>
            </a:r>
            <a:r>
              <a:rPr lang="en-US" sz="1900" dirty="0">
                <a:latin typeface="Corbel" panose="020B0503020204020204" pitchFamily="34" charset="0"/>
              </a:rPr>
              <a:t>or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certain events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State</a:t>
            </a:r>
            <a:r>
              <a:rPr lang="en-US" sz="1900" dirty="0">
                <a:latin typeface="Corbel" panose="020B0503020204020204" pitchFamily="34" charset="0"/>
              </a:rPr>
              <a:t> is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initialized </a:t>
            </a:r>
            <a:r>
              <a:rPr lang="en-US" sz="1900" dirty="0">
                <a:latin typeface="Corbel" panose="020B0503020204020204" pitchFamily="34" charset="0"/>
              </a:rPr>
              <a:t>, either at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class level </a:t>
            </a:r>
            <a:r>
              <a:rPr lang="en-US" sz="1900" dirty="0">
                <a:latin typeface="Corbel" panose="020B0503020204020204" pitchFamily="34" charset="0"/>
              </a:rPr>
              <a:t>or inside 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component’s constructor </a:t>
            </a:r>
            <a:r>
              <a:rPr lang="en-US" sz="1900" dirty="0">
                <a:latin typeface="Corbel" panose="020B0503020204020204" pitchFamily="34" charset="0"/>
              </a:rPr>
              <a:t>method.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Whenever </a:t>
            </a:r>
            <a:r>
              <a:rPr lang="en-US" sz="1900" dirty="0">
                <a:latin typeface="Corbel" panose="020B0503020204020204" pitchFamily="34" charset="0"/>
              </a:rPr>
              <a:t>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change in the state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required</a:t>
            </a:r>
            <a:r>
              <a:rPr lang="en-US" sz="1900" dirty="0">
                <a:latin typeface="Corbel" panose="020B0503020204020204" pitchFamily="34" charset="0"/>
              </a:rPr>
              <a:t> we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should not modify it directly. </a:t>
            </a:r>
            <a:r>
              <a:rPr lang="en-US" sz="1900" dirty="0">
                <a:latin typeface="Corbel" panose="020B0503020204020204" pitchFamily="34" charset="0"/>
              </a:rPr>
              <a:t>Rather ,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state updates </a:t>
            </a:r>
            <a:r>
              <a:rPr lang="en-US" sz="1900" dirty="0">
                <a:latin typeface="Corbel" panose="020B0503020204020204" pitchFamily="34" charset="0"/>
              </a:rPr>
              <a:t>should be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made</a:t>
            </a:r>
            <a:r>
              <a:rPr lang="en-US" sz="1900" dirty="0">
                <a:latin typeface="Corbel" panose="020B0503020204020204" pitchFamily="34" charset="0"/>
              </a:rPr>
              <a:t> with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special method </a:t>
            </a:r>
            <a:r>
              <a:rPr lang="en-US" sz="1900" dirty="0">
                <a:latin typeface="Corbel" panose="020B0503020204020204" pitchFamily="34" charset="0"/>
              </a:rPr>
              <a:t>called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 ).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Whenever 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state changes </a:t>
            </a:r>
            <a:r>
              <a:rPr lang="en-US" sz="1900" dirty="0">
                <a:latin typeface="Corbel" panose="020B0503020204020204" pitchFamily="34" charset="0"/>
              </a:rPr>
              <a:t>via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method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then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React automatically re-renders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E68131-7AFC-2E4C-E66C-95653E2E666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State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0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mentioned previously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there are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ways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 state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Component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:-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Directly inside class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 the constructor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C29E3C-9087-5E67-F424-0EFBF1CB68F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Initializing State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6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4064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class Person extends Component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00B050"/>
                </a:solidFill>
                <a:latin typeface="Consolas" panose="020B0609020204030204" pitchFamily="49" charset="0"/>
              </a:rPr>
              <a:t>// States  - Here it is a class property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state =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name: “Rahul”,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  age: 18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render()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    . . . .     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900" b="1" u="sng" dirty="0">
                <a:latin typeface="Corbel" panose="020B0503020204020204" pitchFamily="34" charset="0"/>
              </a:rPr>
              <a:t>Note - </a:t>
            </a:r>
          </a:p>
          <a:p>
            <a:pPr lvl="1"/>
            <a:r>
              <a:rPr lang="en-US" sz="2100" dirty="0">
                <a:solidFill>
                  <a:schemeClr val="tx1"/>
                </a:solidFill>
                <a:latin typeface="Corbel" panose="020B0503020204020204" pitchFamily="34" charset="0"/>
              </a:rPr>
              <a:t>The </a:t>
            </a:r>
            <a:r>
              <a:rPr lang="en-US" sz="2100" b="1" dirty="0">
                <a:solidFill>
                  <a:srgbClr val="7030A0"/>
                </a:solidFill>
                <a:latin typeface="Corbel" panose="020B0503020204020204" pitchFamily="34" charset="0"/>
              </a:rPr>
              <a:t>state property </a:t>
            </a:r>
            <a:r>
              <a:rPr lang="en-US" sz="2100" dirty="0">
                <a:solidFill>
                  <a:schemeClr val="tx1"/>
                </a:solidFill>
                <a:latin typeface="Corbel" panose="020B0503020204020204" pitchFamily="34" charset="0"/>
              </a:rPr>
              <a:t>is referred as </a:t>
            </a:r>
            <a:r>
              <a:rPr lang="en-US" sz="2100" b="1" dirty="0">
                <a:solidFill>
                  <a:srgbClr val="C00000"/>
                </a:solidFill>
                <a:latin typeface="Corbel" panose="020B0503020204020204" pitchFamily="34" charset="0"/>
              </a:rPr>
              <a:t>state</a:t>
            </a:r>
            <a:r>
              <a:rPr lang="en-US" sz="2100" dirty="0">
                <a:solidFill>
                  <a:schemeClr val="tx1"/>
                </a:solidFill>
                <a:latin typeface="Corbel" panose="020B0503020204020204" pitchFamily="34" charset="0"/>
              </a:rPr>
              <a:t>.</a:t>
            </a:r>
          </a:p>
          <a:p>
            <a:pPr lvl="1"/>
            <a:r>
              <a:rPr lang="en-US" sz="2100" dirty="0">
                <a:solidFill>
                  <a:schemeClr val="tx1"/>
                </a:solidFill>
                <a:latin typeface="Corbel" panose="020B0503020204020204" pitchFamily="34" charset="0"/>
              </a:rPr>
              <a:t>This is an </a:t>
            </a:r>
            <a:r>
              <a:rPr lang="en-US" sz="2100" b="1" dirty="0">
                <a:solidFill>
                  <a:srgbClr val="0070C0"/>
                </a:solidFill>
                <a:latin typeface="Corbel" panose="020B0503020204020204" pitchFamily="34" charset="0"/>
              </a:rPr>
              <a:t>instance property</a:t>
            </a:r>
            <a:r>
              <a:rPr lang="en-US" sz="2100" dirty="0">
                <a:solidFill>
                  <a:schemeClr val="tx1"/>
                </a:solidFill>
                <a:latin typeface="Corbel" panose="020B0503020204020204" pitchFamily="34" charset="0"/>
              </a:rPr>
              <a:t>.</a:t>
            </a:r>
          </a:p>
          <a:p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53F047-CFA2-8B67-F9F6-56325309FF1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Initializing At The Class Level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77200" cy="4064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Student1.js</a:t>
            </a:r>
            <a:r>
              <a:rPr lang="en-US" sz="2200" dirty="0">
                <a:latin typeface="Corbel" pitchFamily="34" charset="0"/>
              </a:rPr>
              <a:t>: This file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state </a:t>
            </a:r>
            <a:r>
              <a:rPr lang="en-US" sz="2200" dirty="0">
                <a:latin typeface="Corbel" pitchFamily="34" charset="0"/>
              </a:rPr>
              <a:t>object with 2 properties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name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roll </a:t>
            </a:r>
            <a:r>
              <a:rPr lang="en-US" sz="2200" dirty="0">
                <a:latin typeface="Corbel" pitchFamily="34" charset="0"/>
              </a:rPr>
              <a:t>initialized with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“Amit”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101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2200" dirty="0">
                <a:latin typeface="Corbel" pitchFamily="34" charset="0"/>
              </a:rPr>
              <a:t>Also in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render() </a:t>
            </a:r>
            <a:r>
              <a:rPr lang="en-US" sz="2200" dirty="0">
                <a:latin typeface="Corbel" pitchFamily="34" charset="0"/>
              </a:rPr>
              <a:t>method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render these state values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Student </a:t>
            </a:r>
            <a:r>
              <a:rPr lang="en-US" sz="2200" dirty="0">
                <a:latin typeface="Corbel" pitchFamily="34" charset="0"/>
              </a:rPr>
              <a:t>component</a:t>
            </a: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200" dirty="0">
                <a:latin typeface="Corbel" pitchFamily="34" charset="0"/>
              </a:rPr>
              <a:t>: This file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Student1</a:t>
            </a:r>
            <a:r>
              <a:rPr lang="en-US" sz="2200" dirty="0">
                <a:latin typeface="Corbel" pitchFamily="34" charset="0"/>
              </a:rPr>
              <a:t> component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200" dirty="0">
                <a:latin typeface="Corbel" pitchFamily="34" charset="0"/>
              </a:rPr>
              <a:t> component</a:t>
            </a:r>
            <a:endParaRPr lang="en-US" sz="1700" dirty="0"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AD84AB-FB79-FABB-B677-F80132116A6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4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772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state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name: 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"Amit"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roll: </a:t>
            </a:r>
            <a:r>
              <a:rPr lang="en-IN" sz="15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 is: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.state.name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&gt;Roll is: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.state.roll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Student1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5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727200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Student1.js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E4D8E3-9076-4E18-612D-F84F160530B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44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10668</TotalTime>
  <Words>1049</Words>
  <Application>Microsoft Office PowerPoint</Application>
  <PresentationFormat>On-screen Show (4:3)</PresentationFormat>
  <Paragraphs>226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  <vt:lpstr>PowerPoint Presentation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626</cp:revision>
  <dcterms:created xsi:type="dcterms:W3CDTF">2016-02-04T12:02:26Z</dcterms:created>
  <dcterms:modified xsi:type="dcterms:W3CDTF">2023-03-17T04:39:41Z</dcterms:modified>
</cp:coreProperties>
</file>