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7" r:id="rId2"/>
    <p:sldId id="475" r:id="rId3"/>
    <p:sldId id="454" r:id="rId4"/>
    <p:sldId id="570" r:id="rId5"/>
    <p:sldId id="571" r:id="rId6"/>
    <p:sldId id="558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2" r:id="rId16"/>
    <p:sldId id="581" r:id="rId17"/>
    <p:sldId id="5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4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9583439-8E16-40BC-80CE-C792501D6DA4}"/>
    <pc:docChg chg="custSel modSld">
      <pc:chgData name="Sharma Computer Academy" userId="08476b32c11f4418" providerId="LiveId" clId="{09583439-8E16-40BC-80CE-C792501D6DA4}" dt="2023-03-20T12:13:05.931" v="43" actId="20577"/>
      <pc:docMkLst>
        <pc:docMk/>
      </pc:docMkLst>
      <pc:sldChg chg="modSp mod">
        <pc:chgData name="Sharma Computer Academy" userId="08476b32c11f4418" providerId="LiveId" clId="{09583439-8E16-40BC-80CE-C792501D6DA4}" dt="2023-03-20T04:13:39.886" v="39" actId="115"/>
        <pc:sldMkLst>
          <pc:docMk/>
          <pc:sldMk cId="2018052888" sldId="571"/>
        </pc:sldMkLst>
        <pc:spChg chg="mod">
          <ac:chgData name="Sharma Computer Academy" userId="08476b32c11f4418" providerId="LiveId" clId="{09583439-8E16-40BC-80CE-C792501D6DA4}" dt="2023-03-20T04:13:39.886" v="39" actId="115"/>
          <ac:spMkLst>
            <pc:docMk/>
            <pc:sldMk cId="2018052888" sldId="57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09583439-8E16-40BC-80CE-C792501D6DA4}" dt="2023-03-17T06:42:14.650" v="1" actId="14100"/>
        <pc:sldMkLst>
          <pc:docMk/>
          <pc:sldMk cId="1923260185" sldId="581"/>
        </pc:sldMkLst>
        <pc:picChg chg="mod">
          <ac:chgData name="Sharma Computer Academy" userId="08476b32c11f4418" providerId="LiveId" clId="{09583439-8E16-40BC-80CE-C792501D6DA4}" dt="2023-03-17T06:42:14.650" v="1" actId="14100"/>
          <ac:picMkLst>
            <pc:docMk/>
            <pc:sldMk cId="1923260185" sldId="581"/>
            <ac:picMk id="13" creationId="{CAD20953-773E-45FD-A720-F104CA803997}"/>
          </ac:picMkLst>
        </pc:picChg>
      </pc:sldChg>
      <pc:sldChg chg="modSp mod">
        <pc:chgData name="Sharma Computer Academy" userId="08476b32c11f4418" providerId="LiveId" clId="{09583439-8E16-40BC-80CE-C792501D6DA4}" dt="2023-03-20T12:13:05.931" v="43" actId="20577"/>
        <pc:sldMkLst>
          <pc:docMk/>
          <pc:sldMk cId="3279591900" sldId="583"/>
        </pc:sldMkLst>
        <pc:graphicFrameChg chg="modGraphic">
          <ac:chgData name="Sharma Computer Academy" userId="08476b32c11f4418" providerId="LiveId" clId="{09583439-8E16-40BC-80CE-C792501D6DA4}" dt="2023-03-20T12:13:05.931" v="43" actId="20577"/>
          <ac:graphicFrameMkLst>
            <pc:docMk/>
            <pc:sldMk cId="3279591900" sldId="583"/>
            <ac:graphicFrameMk id="3" creationId="{529DB83C-12FE-45A0-8EF0-B83C95428CD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81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12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79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50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547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87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82036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352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659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3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630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3738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455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78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94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234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3/20/2023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4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(updating the state 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Lecture-18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4064000"/>
          </a:xfrm>
        </p:spPr>
        <p:txBody>
          <a:bodyPr>
            <a:normAutofit fontScale="85000" lnSpcReduction="10000"/>
          </a:bodyPr>
          <a:lstStyle/>
          <a:p>
            <a:r>
              <a:rPr lang="en-US" sz="26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600" dirty="0">
                <a:latin typeface="Corbel" pitchFamily="34" charset="0"/>
              </a:rPr>
              <a:t> with the 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ShoppingCart.js</a:t>
            </a:r>
            <a:r>
              <a:rPr lang="en-US" sz="2200" dirty="0">
                <a:latin typeface="Corbel" pitchFamily="34" charset="0"/>
              </a:rPr>
              <a:t>: This file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should contain </a:t>
            </a:r>
            <a:r>
              <a:rPr lang="en-US" sz="2200" dirty="0">
                <a:latin typeface="Corbel" pitchFamily="34" charset="0"/>
              </a:rPr>
              <a:t>3 methods: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2"/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constructor() :</a:t>
            </a:r>
            <a:r>
              <a:rPr lang="en-US" sz="1700" dirty="0">
                <a:latin typeface="Corbel" pitchFamily="34" charset="0"/>
              </a:rPr>
              <a:t>Which creates a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state </a:t>
            </a:r>
            <a:r>
              <a:rPr lang="en-US" sz="1700" dirty="0">
                <a:latin typeface="Corbel" pitchFamily="34" charset="0"/>
              </a:rPr>
              <a:t>object with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2 properties </a:t>
            </a:r>
            <a:r>
              <a:rPr lang="en-US" sz="1700" dirty="0">
                <a:latin typeface="Corbel" pitchFamily="34" charset="0"/>
              </a:rPr>
              <a:t>called  </a:t>
            </a:r>
            <a:r>
              <a:rPr lang="en-US" sz="1700" b="1" dirty="0">
                <a:solidFill>
                  <a:schemeClr val="accent1"/>
                </a:solidFill>
                <a:latin typeface="Corbel" pitchFamily="34" charset="0"/>
              </a:rPr>
              <a:t>items</a:t>
            </a:r>
            <a:r>
              <a:rPr lang="en-US" sz="1700" dirty="0">
                <a:latin typeface="Corbel" pitchFamily="34" charset="0"/>
              </a:rPr>
              <a:t> and </a:t>
            </a:r>
            <a:r>
              <a:rPr lang="en-US" sz="1700" b="1" dirty="0">
                <a:solidFill>
                  <a:schemeClr val="accent1"/>
                </a:solidFill>
                <a:latin typeface="Corbel" pitchFamily="34" charset="0"/>
              </a:rPr>
              <a:t>total . </a:t>
            </a:r>
            <a:r>
              <a:rPr lang="en-US" sz="1700" dirty="0">
                <a:latin typeface="Corbel" pitchFamily="34" charset="0"/>
              </a:rPr>
              <a:t>The property </a:t>
            </a:r>
            <a:r>
              <a:rPr lang="en-US" sz="1700" b="1" dirty="0">
                <a:solidFill>
                  <a:schemeClr val="accent1"/>
                </a:solidFill>
                <a:latin typeface="Corbel" pitchFamily="34" charset="0"/>
              </a:rPr>
              <a:t>items</a:t>
            </a:r>
            <a:r>
              <a:rPr lang="en-US" sz="1700" dirty="0">
                <a:latin typeface="Corbel" pitchFamily="34" charset="0"/>
              </a:rPr>
              <a:t> must be </a:t>
            </a: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initialized with </a:t>
            </a:r>
            <a:r>
              <a:rPr lang="en-US" sz="1700" dirty="0">
                <a:latin typeface="Corbel" pitchFamily="34" charset="0"/>
              </a:rPr>
              <a:t>props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“items” </a:t>
            </a:r>
            <a:r>
              <a:rPr lang="en-US" sz="1700" dirty="0">
                <a:latin typeface="Corbel" pitchFamily="34" charset="0"/>
              </a:rPr>
              <a:t>which is an </a:t>
            </a:r>
            <a:r>
              <a:rPr lang="en-US" sz="1700" b="1" dirty="0">
                <a:solidFill>
                  <a:srgbClr val="002060"/>
                </a:solidFill>
                <a:latin typeface="Corbel" pitchFamily="34" charset="0"/>
              </a:rPr>
              <a:t>array of strings </a:t>
            </a:r>
            <a:r>
              <a:rPr lang="en-US" sz="1700" dirty="0">
                <a:latin typeface="Corbel" pitchFamily="34" charset="0"/>
              </a:rPr>
              <a:t>passed from 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App.js </a:t>
            </a:r>
            <a:r>
              <a:rPr lang="en-US" sz="1700" dirty="0">
                <a:latin typeface="Corbel" pitchFamily="34" charset="0"/>
              </a:rPr>
              <a:t>and </a:t>
            </a:r>
            <a:r>
              <a:rPr lang="en-US" sz="1700" b="1" dirty="0">
                <a:solidFill>
                  <a:schemeClr val="accent1"/>
                </a:solidFill>
                <a:latin typeface="Corbel" pitchFamily="34" charset="0"/>
              </a:rPr>
              <a:t>total </a:t>
            </a:r>
            <a:r>
              <a:rPr lang="en-US" sz="1700" dirty="0">
                <a:latin typeface="Corbel" pitchFamily="34" charset="0"/>
              </a:rPr>
              <a:t>should be </a:t>
            </a: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initialized with </a:t>
            </a:r>
            <a:r>
              <a:rPr lang="en-US" sz="1700" dirty="0">
                <a:latin typeface="Corbel" pitchFamily="34" charset="0"/>
              </a:rPr>
              <a:t>total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number  of items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2"/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updateCart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(): </a:t>
            </a:r>
            <a:r>
              <a:rPr lang="en-US" sz="1700" dirty="0">
                <a:latin typeface="Corbel" pitchFamily="34" charset="0"/>
              </a:rPr>
              <a:t>This method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must be called after 5 seconds </a:t>
            </a:r>
            <a:r>
              <a:rPr lang="en-US" sz="1700" dirty="0">
                <a:latin typeface="Corbel" pitchFamily="34" charset="0"/>
              </a:rPr>
              <a:t>and 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should add </a:t>
            </a:r>
            <a:r>
              <a:rPr lang="en-US" sz="1700" dirty="0">
                <a:latin typeface="Corbel" pitchFamily="34" charset="0"/>
              </a:rPr>
              <a:t>a </a:t>
            </a:r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 item </a:t>
            </a:r>
            <a:r>
              <a:rPr lang="en-US" sz="1700" dirty="0">
                <a:latin typeface="Corbel" pitchFamily="34" charset="0"/>
              </a:rPr>
              <a:t>called “</a:t>
            </a:r>
            <a:r>
              <a:rPr lang="en-US" sz="1700" b="1" dirty="0">
                <a:solidFill>
                  <a:srgbClr val="0070C0"/>
                </a:solidFill>
                <a:latin typeface="Corbel" pitchFamily="34" charset="0"/>
              </a:rPr>
              <a:t>Dell Inspiron-Laptop</a:t>
            </a:r>
            <a:r>
              <a:rPr lang="en-US" sz="1700" dirty="0">
                <a:latin typeface="Corbel" pitchFamily="34" charset="0"/>
              </a:rPr>
              <a:t>” in the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items </a:t>
            </a:r>
            <a:r>
              <a:rPr lang="en-US" sz="1700" dirty="0">
                <a:latin typeface="Corbel" pitchFamily="34" charset="0"/>
              </a:rPr>
              <a:t>array and also </a:t>
            </a:r>
            <a:r>
              <a:rPr lang="en-US" sz="1700" b="1" dirty="0">
                <a:solidFill>
                  <a:srgbClr val="002060"/>
                </a:solidFill>
                <a:latin typeface="Corbel" pitchFamily="34" charset="0"/>
              </a:rPr>
              <a:t>subsequently update</a:t>
            </a:r>
            <a:r>
              <a:rPr lang="en-US" sz="1700" dirty="0">
                <a:latin typeface="Corbel" pitchFamily="34" charset="0"/>
              </a:rPr>
              <a:t> the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total</a:t>
            </a: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2"/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1700" dirty="0">
                <a:latin typeface="Corbel" pitchFamily="34" charset="0"/>
              </a:rPr>
              <a:t>method </a:t>
            </a:r>
            <a:r>
              <a:rPr lang="en-US" sz="1700" b="1" dirty="0">
                <a:solidFill>
                  <a:srgbClr val="7030A0"/>
                </a:solidFill>
                <a:latin typeface="Corbel" pitchFamily="34" charset="0"/>
              </a:rPr>
              <a:t>render these state values </a:t>
            </a:r>
            <a:r>
              <a:rPr lang="en-US" sz="1700" dirty="0">
                <a:latin typeface="Corbel" pitchFamily="34" charset="0"/>
              </a:rPr>
              <a:t>in </a:t>
            </a:r>
            <a:r>
              <a:rPr lang="en-US" sz="1700" b="1" dirty="0" err="1">
                <a:solidFill>
                  <a:srgbClr val="C00000"/>
                </a:solidFill>
                <a:latin typeface="Corbel" pitchFamily="34" charset="0"/>
              </a:rPr>
              <a:t>ShoppingCart</a:t>
            </a:r>
            <a:r>
              <a:rPr lang="en-US" sz="17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700" dirty="0">
                <a:latin typeface="Corbel" pitchFamily="34" charset="0"/>
              </a:rPr>
              <a:t>component</a:t>
            </a:r>
          </a:p>
          <a:p>
            <a:endParaRPr lang="en-US" sz="2400" b="1" u="sng" dirty="0">
              <a:solidFill>
                <a:srgbClr val="00B05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84FE6D-DE16-2854-1509-EF1F9F05327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5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759200"/>
          </a:xfrm>
        </p:spPr>
        <p:txBody>
          <a:bodyPr>
            <a:normAutofit/>
          </a:bodyPr>
          <a:lstStyle/>
          <a:p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1900" dirty="0">
                <a:latin typeface="Corbel" pitchFamily="34" charset="0"/>
              </a:rPr>
              <a:t>: This file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u="sng" dirty="0" err="1">
                <a:solidFill>
                  <a:srgbClr val="C00000"/>
                </a:solidFill>
                <a:latin typeface="Corbel" pitchFamily="34" charset="0"/>
              </a:rPr>
              <a:t>ShoppingCart</a:t>
            </a:r>
            <a:r>
              <a:rPr lang="en-US" sz="1900" dirty="0">
                <a:latin typeface="Corbel" pitchFamily="34" charset="0"/>
              </a:rPr>
              <a:t> component by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</a:rPr>
              <a:t>passing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prop</a:t>
            </a:r>
            <a:r>
              <a:rPr lang="en-US" sz="1900" dirty="0">
                <a:latin typeface="Corbel" pitchFamily="34" charset="0"/>
              </a:rPr>
              <a:t> called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items</a:t>
            </a:r>
            <a:r>
              <a:rPr lang="en-US" sz="1900" dirty="0">
                <a:latin typeface="Corbel" pitchFamily="34" charset="0"/>
              </a:rPr>
              <a:t> set to an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array of strings </a:t>
            </a:r>
            <a:r>
              <a:rPr lang="en-US" sz="1900" dirty="0">
                <a:latin typeface="Corbel" pitchFamily="34" charset="0"/>
              </a:rPr>
              <a:t>as shown:  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	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["One Plus - Mobile", "Fast Track-Watch</a:t>
            </a:r>
            <a:r>
              <a:rPr lang="en-US" sz="1900" dirty="0">
                <a:latin typeface="Corbel" pitchFamily="34" charset="0"/>
              </a:rPr>
              <a:t>"]</a:t>
            </a:r>
          </a:p>
          <a:p>
            <a:endParaRPr lang="en-US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1900" dirty="0">
                <a:latin typeface="Corbel" pitchFamily="34" charset="0"/>
              </a:rPr>
              <a:t>To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1900" dirty="0">
                <a:latin typeface="Corbel" pitchFamily="34" charset="0"/>
              </a:rPr>
              <a:t> component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991D841-3CE0-13E3-C0ED-2907D5D70C6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9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DA17CB-BFC5-4C7C-902F-255AEBBD0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590800"/>
            <a:ext cx="3810000" cy="3886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504B22-73AC-405F-AA2E-6A933C29BD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988" y="2552913"/>
            <a:ext cx="4452121" cy="3733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F80FC2-8EC6-4FBD-8B0A-72027CC7557B}"/>
              </a:ext>
            </a:extLst>
          </p:cNvPr>
          <p:cNvSpPr txBox="1"/>
          <p:nvPr/>
        </p:nvSpPr>
        <p:spPr>
          <a:xfrm>
            <a:off x="395009" y="2283767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 Output</a:t>
            </a:r>
            <a:endParaRPr lang="en-IN" sz="2400" b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1B9EF8-4079-4242-B940-4F34B60E3762}"/>
              </a:ext>
            </a:extLst>
          </p:cNvPr>
          <p:cNvSpPr txBox="1"/>
          <p:nvPr/>
        </p:nvSpPr>
        <p:spPr>
          <a:xfrm>
            <a:off x="4481791" y="2248113"/>
            <a:ext cx="2154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5 seconds</a:t>
            </a:r>
            <a:endParaRPr lang="en-IN" sz="2400" b="1" u="sng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7BB3DB-4F2E-F85B-1481-6CB10A3217D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4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4291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items: 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.props.items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total: 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.props.items.length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updateCart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updateCart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() 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.state.items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"Dell Inspiron-Laptop"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newTotal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.state.total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items: 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newItems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total: 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newTotal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&gt;Your Cart Details&lt;/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 Details: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.state.items.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&gt;Product Counting: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1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.state.total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86120" y="156840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ShoppingCart.js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F497AE-04A0-653F-7088-FA1E8DD5A3E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1534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5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"One Plus - Mobile"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"Fast Track-Watch"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7B659E-8600-B229-5F83-9FFE8150C4B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10C92-E291-A2E4-3369-3318958AC1E6}"/>
              </a:ext>
            </a:extLst>
          </p:cNvPr>
          <p:cNvSpPr/>
          <p:nvPr/>
        </p:nvSpPr>
        <p:spPr>
          <a:xfrm>
            <a:off x="3486120" y="1568403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App..js</a:t>
            </a:r>
          </a:p>
        </p:txBody>
      </p:sp>
    </p:spTree>
    <p:extLst>
      <p:ext uri="{BB962C8B-B14F-4D97-AF65-F5344CB8AC3E}">
        <p14:creationId xmlns:p14="http://schemas.microsoft.com/office/powerpoint/2010/main" val="94325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an app</a:t>
            </a:r>
            <a:r>
              <a:rPr lang="en-US" sz="2200" dirty="0">
                <a:latin typeface="Corbel" pitchFamily="34" charset="0"/>
              </a:rPr>
              <a:t> with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following files:</a:t>
            </a:r>
          </a:p>
          <a:p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000" b="1" u="sng" dirty="0">
                <a:solidFill>
                  <a:srgbClr val="00B050"/>
                </a:solidFill>
                <a:latin typeface="Corbel" pitchFamily="34" charset="0"/>
              </a:rPr>
              <a:t>Clock.js</a:t>
            </a:r>
            <a:r>
              <a:rPr lang="en-US" sz="2000" dirty="0">
                <a:latin typeface="Corbel" pitchFamily="34" charset="0"/>
              </a:rPr>
              <a:t>: To 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render</a:t>
            </a:r>
            <a:r>
              <a:rPr lang="en-US" sz="2000" dirty="0">
                <a:latin typeface="Corbel" pitchFamily="34" charset="0"/>
              </a:rPr>
              <a:t> and 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update</a:t>
            </a:r>
            <a:r>
              <a:rPr lang="en-US" sz="2000" dirty="0">
                <a:latin typeface="Corbel" pitchFamily="34" charset="0"/>
              </a:rPr>
              <a:t>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current date and time </a:t>
            </a:r>
            <a:r>
              <a:rPr lang="en-US" sz="2000" dirty="0">
                <a:latin typeface="Corbel" pitchFamily="34" charset="0"/>
              </a:rPr>
              <a:t>after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every second</a:t>
            </a:r>
          </a:p>
          <a:p>
            <a:endParaRPr lang="en-US" sz="2000" b="1" u="sng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000" b="1" u="sng" dirty="0">
                <a:solidFill>
                  <a:srgbClr val="00B050"/>
                </a:solidFill>
                <a:latin typeface="Corbel" pitchFamily="34" charset="0"/>
              </a:rPr>
              <a:t>App.js</a:t>
            </a:r>
            <a:r>
              <a:rPr lang="en-US" sz="2000" dirty="0">
                <a:latin typeface="Corbel" pitchFamily="34" charset="0"/>
              </a:rPr>
              <a:t>: This file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should render </a:t>
            </a:r>
            <a:r>
              <a:rPr lang="en-US" sz="2000" dirty="0">
                <a:latin typeface="Corbel" pitchFamily="34" charset="0"/>
              </a:rPr>
              <a:t>the </a:t>
            </a:r>
            <a:r>
              <a:rPr lang="en-US" sz="2000" b="1" u="sng" dirty="0">
                <a:solidFill>
                  <a:srgbClr val="C00000"/>
                </a:solidFill>
                <a:latin typeface="Corbel" pitchFamily="34" charset="0"/>
              </a:rPr>
              <a:t>Clock</a:t>
            </a:r>
            <a:r>
              <a:rPr lang="en-US" sz="2000" dirty="0">
                <a:latin typeface="Corbel" pitchFamily="34" charset="0"/>
              </a:rPr>
              <a:t> component</a:t>
            </a: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r>
              <a:rPr lang="en-US" sz="2000" b="1" u="sng" dirty="0">
                <a:solidFill>
                  <a:srgbClr val="00B050"/>
                </a:solidFill>
                <a:latin typeface="Corbel" pitchFamily="34" charset="0"/>
              </a:rPr>
              <a:t>index.js: </a:t>
            </a:r>
            <a:r>
              <a:rPr lang="en-US" sz="2000" dirty="0">
                <a:latin typeface="Corbel" pitchFamily="34" charset="0"/>
              </a:rPr>
              <a:t>To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sz="2000" dirty="0">
                <a:latin typeface="Corbel" pitchFamily="34" charset="0"/>
              </a:rPr>
              <a:t> the </a:t>
            </a:r>
            <a:r>
              <a:rPr lang="en-US" sz="2000" b="1" u="sng" dirty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sz="2000" dirty="0">
                <a:latin typeface="Corbel" pitchFamily="34" charset="0"/>
              </a:rPr>
              <a:t> component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A4AADA4-031E-131A-F9EA-4C68BEF7F6F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25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D20953-773E-45FD-A720-F104CA803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1" y="2590800"/>
            <a:ext cx="7839060" cy="381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6A161D2-18A0-ACA7-3725-6E719738101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60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29DB83C-12FE-45A0-8EF0-B83C95428C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632199"/>
              </p:ext>
            </p:extLst>
          </p:nvPr>
        </p:nvGraphicFramePr>
        <p:xfrm>
          <a:off x="533400" y="2286000"/>
          <a:ext cx="8077200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1841767125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3742250297"/>
                    </a:ext>
                  </a:extLst>
                </a:gridCol>
              </a:tblGrid>
              <a:tr h="341827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765055"/>
                  </a:ext>
                </a:extLst>
              </a:tr>
              <a:tr h="86771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 used for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passing data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child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for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setting up data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component ,  both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initially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upon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user interaction.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362833"/>
                  </a:ext>
                </a:extLst>
              </a:tr>
              <a:tr h="867714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 usually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passed down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“above” </a:t>
                      </a: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i.e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parent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created in the component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it gets its 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 data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 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constructor()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674225"/>
                  </a:ext>
                </a:extLst>
              </a:tr>
              <a:tr h="165654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Props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are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immutable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the component receiving them. We 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don't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 the props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passed to a 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 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from within the 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changeable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React uses the </a:t>
                      </a:r>
                      <a:r>
                        <a:rPr lang="en-US" sz="2000" b="1" dirty="0" err="1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setState</a:t>
                      </a: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 to update the object of a state. </a:t>
                      </a:r>
                      <a:r>
                        <a:rPr lang="en-US" sz="2000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can only be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mutated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by the </a:t>
                      </a:r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that contains the state. It is </a:t>
                      </a:r>
                      <a:r>
                        <a:rPr lang="en-US" sz="2000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private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this sense.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88327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7C152FA-F529-F161-EDFC-E15C5E0050D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Props V/s State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9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514600"/>
            <a:ext cx="8077200" cy="3886200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Why To Update The State ?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Correct Way To Update The State 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Points To Remember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683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So far</a:t>
            </a:r>
            <a:r>
              <a:rPr lang="en-US" sz="2200" dirty="0">
                <a:latin typeface="Corbel" panose="020B0503020204020204" pitchFamily="34" charset="0"/>
              </a:rPr>
              <a:t>, we have seen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how to create state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use state </a:t>
            </a:r>
            <a:r>
              <a:rPr lang="en-US" sz="2200" dirty="0">
                <a:latin typeface="Corbel" panose="020B0503020204020204" pitchFamily="34" charset="0"/>
              </a:rPr>
              <a:t>in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Component</a:t>
            </a:r>
            <a:r>
              <a:rPr lang="en-US" sz="2200" dirty="0">
                <a:latin typeface="Corbel" panose="020B0503020204020204" pitchFamily="34" charset="0"/>
              </a:rPr>
              <a:t>.     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Now let’s understand </a:t>
            </a:r>
            <a:r>
              <a:rPr lang="en-US" sz="2200" dirty="0">
                <a:latin typeface="Corbel" panose="020B0503020204020204" pitchFamily="34" charset="0"/>
              </a:rPr>
              <a:t>another topic that is ,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why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how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update state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what happens after updating </a:t>
            </a:r>
            <a:r>
              <a:rPr lang="en-US" sz="2200" dirty="0">
                <a:latin typeface="Corbel" panose="020B0503020204020204" pitchFamily="34" charset="0"/>
              </a:rPr>
              <a:t>a state.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CA56CEF-BE5D-8012-FD58-8B0A78BF61D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More On State Management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1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Here are </a:t>
            </a:r>
            <a:r>
              <a:rPr lang="en-US" sz="2400" dirty="0">
                <a:latin typeface="Corbel" panose="020B0503020204020204" pitchFamily="34" charset="0"/>
              </a:rPr>
              <a:t>some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reasons</a:t>
            </a:r>
            <a:r>
              <a:rPr lang="en-US" sz="2400" dirty="0">
                <a:latin typeface="Corbel" panose="020B0503020204020204" pitchFamily="34" charset="0"/>
              </a:rPr>
              <a:t> why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state</a:t>
            </a:r>
            <a:r>
              <a:rPr lang="en-US" sz="2400" dirty="0">
                <a:latin typeface="Corbel" panose="020B0503020204020204" pitchFamily="34" charset="0"/>
              </a:rPr>
              <a:t> might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Timer App </a:t>
            </a:r>
            <a:r>
              <a:rPr lang="en-US" sz="1900" dirty="0">
                <a:latin typeface="Corbel" panose="020B0503020204020204" pitchFamily="34" charset="0"/>
              </a:rPr>
              <a:t>, there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must be a timer </a:t>
            </a:r>
            <a:r>
              <a:rPr lang="en-US" sz="1900" dirty="0">
                <a:latin typeface="Corbel" panose="020B0503020204020204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fires every second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update</a:t>
            </a:r>
            <a:r>
              <a:rPr lang="en-US" sz="1900" dirty="0">
                <a:latin typeface="Corbel" panose="020B0503020204020204" pitchFamily="34" charset="0"/>
              </a:rPr>
              <a:t>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current time </a:t>
            </a:r>
            <a:r>
              <a:rPr lang="en-US" sz="1900" dirty="0">
                <a:latin typeface="Corbel" panose="020B0503020204020204" pitchFamily="34" charset="0"/>
              </a:rPr>
              <a:t>onscreen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a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Shopping App </a:t>
            </a:r>
            <a:r>
              <a:rPr lang="en-US" sz="1900" dirty="0">
                <a:latin typeface="Corbel" panose="020B0503020204020204" pitchFamily="34" charset="0"/>
              </a:rPr>
              <a:t>,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user clicks on a button </a:t>
            </a:r>
            <a:r>
              <a:rPr lang="en-US" sz="1900" dirty="0">
                <a:latin typeface="Corbel" panose="020B0503020204020204" pitchFamily="34" charset="0"/>
              </a:rPr>
              <a:t>and a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new item </a:t>
            </a:r>
            <a:r>
              <a:rPr lang="en-US" sz="1900" dirty="0">
                <a:latin typeface="Corbel" panose="020B0503020204020204" pitchFamily="34" charset="0"/>
              </a:rPr>
              <a:t>should be 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added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shown</a:t>
            </a:r>
            <a:r>
              <a:rPr lang="en-US" sz="1900" dirty="0">
                <a:latin typeface="Corbel" panose="020B0503020204020204" pitchFamily="34" charset="0"/>
              </a:rPr>
              <a:t> in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shopping cart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In an 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Newtwork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 based app </a:t>
            </a:r>
            <a:r>
              <a:rPr lang="en-US" sz="1900" dirty="0">
                <a:latin typeface="Corbel" panose="020B0503020204020204" pitchFamily="34" charset="0"/>
              </a:rPr>
              <a:t>, some data 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received from the server </a:t>
            </a:r>
            <a:r>
              <a:rPr lang="en-US" sz="1900" dirty="0">
                <a:latin typeface="Corbel" panose="020B0503020204020204" pitchFamily="34" charset="0"/>
              </a:rPr>
              <a:t>– in  response to a 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request</a:t>
            </a:r>
            <a:r>
              <a:rPr lang="en-US" sz="1900" dirty="0">
                <a:latin typeface="Corbel" panose="020B0503020204020204" pitchFamily="34" charset="0"/>
              </a:rPr>
              <a:t> 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it must be shown </a:t>
            </a:r>
            <a:r>
              <a:rPr lang="en-US" sz="1900" dirty="0">
                <a:latin typeface="Corbel" panose="020B0503020204020204" pitchFamily="34" charset="0"/>
              </a:rPr>
              <a:t>on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screen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3D7F92-B1DA-C90A-E31F-769079F51A5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To Update The State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1160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To make </a:t>
            </a:r>
            <a:r>
              <a:rPr lang="en-US" sz="2600" dirty="0">
                <a:latin typeface="Corbel" panose="020B0503020204020204" pitchFamily="34" charset="0"/>
              </a:rPr>
              <a:t>the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state change</a:t>
            </a:r>
            <a:r>
              <a:rPr lang="en-US" sz="2600" dirty="0">
                <a:latin typeface="Corbel" panose="020B0503020204020204" pitchFamily="34" charset="0"/>
              </a:rPr>
              <a:t>, the </a:t>
            </a:r>
            <a:r>
              <a:rPr lang="en-US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React library </a:t>
            </a:r>
            <a:r>
              <a:rPr lang="en-US" sz="2600" dirty="0">
                <a:latin typeface="Corbel" panose="020B0503020204020204" pitchFamily="34" charset="0"/>
              </a:rPr>
              <a:t>gives us a method called </a:t>
            </a:r>
            <a:r>
              <a:rPr lang="en-US" sz="26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setState</a:t>
            </a:r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2600" dirty="0">
                <a:latin typeface="Corbel" panose="020B0503020204020204" pitchFamily="34" charset="0"/>
              </a:rPr>
              <a:t>that runs </a:t>
            </a:r>
            <a:r>
              <a:rPr lang="en-US" sz="2600" b="1" u="sng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asynchronously</a:t>
            </a:r>
            <a:r>
              <a:rPr lang="en-US" sz="2600" dirty="0">
                <a:latin typeface="Corbel" panose="020B0503020204020204" pitchFamily="34" charset="0"/>
              </a:rPr>
              <a:t> and  </a:t>
            </a:r>
            <a:r>
              <a:rPr lang="en-US" sz="2600" b="1" dirty="0">
                <a:solidFill>
                  <a:srgbClr val="002060"/>
                </a:solidFill>
                <a:latin typeface="Corbel" panose="020B0503020204020204" pitchFamily="34" charset="0"/>
              </a:rPr>
              <a:t>allows us </a:t>
            </a:r>
            <a:r>
              <a:rPr lang="en-US" sz="2600" dirty="0">
                <a:latin typeface="Corbel" panose="020B0503020204020204" pitchFamily="34" charset="0"/>
              </a:rPr>
              <a:t>to </a:t>
            </a:r>
            <a:r>
              <a:rPr lang="en-US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update </a:t>
            </a:r>
            <a:r>
              <a:rPr lang="en-US" sz="2600" dirty="0">
                <a:latin typeface="Corbel" panose="020B0503020204020204" pitchFamily="34" charset="0"/>
              </a:rPr>
              <a:t>the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value </a:t>
            </a:r>
            <a:r>
              <a:rPr lang="en-US" sz="2600" dirty="0">
                <a:latin typeface="Corbel" panose="020B0503020204020204" pitchFamily="34" charset="0"/>
              </a:rPr>
              <a:t>of the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state</a:t>
            </a:r>
            <a:r>
              <a:rPr lang="en-US" sz="2600" dirty="0">
                <a:latin typeface="Corbel" panose="020B0503020204020204" pitchFamily="34" charset="0"/>
              </a:rPr>
              <a:t>.</a:t>
            </a:r>
          </a:p>
          <a:p>
            <a:endParaRPr lang="en-US" sz="2600" dirty="0">
              <a:latin typeface="Corbel" panose="020B0503020204020204" pitchFamily="34" charset="0"/>
            </a:endParaRPr>
          </a:p>
          <a:p>
            <a:r>
              <a:rPr lang="en-US" sz="2600" dirty="0">
                <a:latin typeface="Corbel" panose="020B0503020204020204" pitchFamily="34" charset="0"/>
              </a:rPr>
              <a:t>The </a:t>
            </a:r>
            <a:r>
              <a:rPr lang="en-US" sz="26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setState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() </a:t>
            </a:r>
            <a:r>
              <a:rPr lang="en-US" sz="2600" dirty="0">
                <a:latin typeface="Corbel" panose="020B0503020204020204" pitchFamily="34" charset="0"/>
              </a:rPr>
              <a:t>method has the </a:t>
            </a:r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following syntax</a:t>
            </a:r>
            <a:r>
              <a:rPr lang="en-US" sz="2600" dirty="0">
                <a:latin typeface="Corbel" panose="020B0503020204020204" pitchFamily="34" charset="0"/>
              </a:rPr>
              <a:t>: </a:t>
            </a:r>
          </a:p>
          <a:p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5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setState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</a:rPr>
              <a:t>updater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, </a:t>
            </a:r>
            <a:r>
              <a:rPr lang="en-US" sz="1500" b="1" dirty="0">
                <a:solidFill>
                  <a:srgbClr val="00B050"/>
                </a:solidFill>
                <a:latin typeface="Consolas" panose="020B0609020204030204" pitchFamily="49" charset="0"/>
              </a:rPr>
              <a:t>[callback]</a:t>
            </a:r>
            <a:r>
              <a:rPr lang="en-US" sz="1500" b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updater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can either be a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or an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</a:p>
          <a:p>
            <a:pPr lvl="1"/>
            <a:endParaRPr lang="en-US" sz="18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an </a:t>
            </a:r>
            <a:r>
              <a:rPr lang="en-US" sz="18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optional function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gets executed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once the state is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updated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D9AF69-C032-CB4C-68DC-9A46C147E6F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Update The State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5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25F2D-E45B-49B7-A919-19139040625D}"/>
              </a:ext>
            </a:extLst>
          </p:cNvPr>
          <p:cNvSpPr/>
          <p:nvPr/>
        </p:nvSpPr>
        <p:spPr>
          <a:xfrm>
            <a:off x="533400" y="2380286"/>
            <a:ext cx="81534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0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name: </a:t>
            </a:r>
            <a:r>
              <a:rPr lang="en-IN" sz="10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.props.name,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roll: </a:t>
            </a:r>
            <a:r>
              <a:rPr lang="en-IN" sz="10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.props.roll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sz="1000" b="1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n-IN" sz="10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changeData</a:t>
            </a:r>
            <a:r>
              <a:rPr lang="en-IN" sz="1000" b="1" dirty="0">
                <a:solidFill>
                  <a:srgbClr val="FFFF00"/>
                </a:solidFill>
                <a:latin typeface="Consolas" panose="020B0609020204030204" pitchFamily="49" charset="0"/>
              </a:rPr>
              <a:t>=()=&gt;{</a:t>
            </a:r>
          </a:p>
          <a:p>
            <a:r>
              <a:rPr lang="en-IN" sz="1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IN" sz="1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this.setSate</a:t>
            </a:r>
            <a:r>
              <a:rPr lang="en-IN" sz="1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({ name: “</a:t>
            </a:r>
            <a:r>
              <a:rPr lang="en-IN" sz="1000" b="1" dirty="0" err="1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Ravi”,roll</a:t>
            </a:r>
            <a:r>
              <a:rPr lang="en-IN" sz="1000" b="1" dirty="0"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: 20});</a:t>
            </a:r>
          </a:p>
          <a:p>
            <a:r>
              <a:rPr lang="en-IN" sz="1000" b="1" dirty="0">
                <a:solidFill>
                  <a:srgbClr val="FFFF00"/>
                </a:solidFill>
                <a:latin typeface="Consolas" panose="020B0609020204030204" pitchFamily="49" charset="0"/>
              </a:rPr>
              <a:t>  }</a:t>
            </a:r>
            <a:endParaRPr lang="en-IN" sz="1000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IN" sz="1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 is: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.state.name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&gt;Roll is: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0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0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.state.roll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dirty="0">
                <a:solidFill>
                  <a:srgbClr val="F8F8F2"/>
                </a:solidFill>
                <a:latin typeface="Consolas" panose="020B0609020204030204" pitchFamily="49" charset="0"/>
              </a:rPr>
              <a:t>        . . . . . . . .</a:t>
            </a:r>
            <a:endParaRPr lang="en-IN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1000" u="sng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endParaRPr lang="en-IN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D1E32F-7B23-4FC1-9C7D-A1F2A344D5BD}"/>
              </a:ext>
            </a:extLst>
          </p:cNvPr>
          <p:cNvSpPr/>
          <p:nvPr/>
        </p:nvSpPr>
        <p:spPr>
          <a:xfrm>
            <a:off x="618130" y="3886200"/>
            <a:ext cx="5810280" cy="76200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AAE471FD-9B59-4030-8C0F-510AD962CFEC}"/>
              </a:ext>
            </a:extLst>
          </p:cNvPr>
          <p:cNvSpPr/>
          <p:nvPr/>
        </p:nvSpPr>
        <p:spPr>
          <a:xfrm>
            <a:off x="5348318" y="4738867"/>
            <a:ext cx="3338482" cy="1676400"/>
          </a:xfrm>
          <a:prstGeom prst="wedgeEllipseCallout">
            <a:avLst>
              <a:gd name="adj1" fmla="val -133678"/>
              <a:gd name="adj2" fmla="val -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Imagine we have a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button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here </a:t>
            </a:r>
            <a:endParaRPr lang="en-IN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539B8A54-3018-41F3-8DBD-DE72F4E01EF4}"/>
              </a:ext>
            </a:extLst>
          </p:cNvPr>
          <p:cNvSpPr/>
          <p:nvPr/>
        </p:nvSpPr>
        <p:spPr>
          <a:xfrm>
            <a:off x="5029200" y="2421209"/>
            <a:ext cx="3581400" cy="1374325"/>
          </a:xfrm>
          <a:prstGeom prst="wedgeEllipseCallout">
            <a:avLst>
              <a:gd name="adj1" fmla="val -108697"/>
              <a:gd name="adj2" fmla="val 51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Imagine </a:t>
            </a:r>
            <a:r>
              <a:rPr lang="en-US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changeData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()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method is called in response to some event like 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button click</a:t>
            </a:r>
            <a:endParaRPr lang="en-IN" dirty="0">
              <a:solidFill>
                <a:srgbClr val="00B0F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B8BE1E-9B36-BBC7-5F7D-E1A8D5DA9DE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Example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6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Wingdings 2"/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re-renders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soon as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change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done via </a:t>
            </a:r>
            <a:r>
              <a:rPr lang="en-US" sz="24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method.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other words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we can say that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render()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 is called by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whenever we call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marL="457200" indent="-4572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 to </a:t>
            </a:r>
            <a:r>
              <a:rPr lang="en-US" sz="24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setState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rather than an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 command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perceived performance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may delay 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several components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 pass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It means ,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does not guarantee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changes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are applied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  <a:cs typeface="Calibri" panose="020F0502020204030204" pitchFamily="34" charset="0"/>
            </a:endParaRPr>
          </a:p>
          <a:p>
            <a:endParaRPr lang="en-US" sz="18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19D77CE-34B1-0E85-DB1D-19781B0A679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Four Very Important Points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1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We should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 manipulate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 directly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rather it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always be done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via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setSate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n-US" sz="22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B172B-2A4C-48BF-8D73-323963E4B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7600"/>
            <a:ext cx="8272272" cy="27351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9F270D2-BE2B-2A0D-F7CA-0AEAE8F577F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Four Very Important Points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3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4"/>
            </a:pP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this.setState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({item: '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newValue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’});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above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calls a </a:t>
            </a:r>
            <a:r>
              <a:rPr lang="en-US" sz="2400" b="1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this.setState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 and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passes in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key-value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pairs.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matches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then it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 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provided. If the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doesn't exist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it will be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 value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50FF6D-0631-A790-79E8-2A05069673A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Four Very Important Points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10826</TotalTime>
  <Words>1163</Words>
  <Application>Microsoft Office PowerPoint</Application>
  <PresentationFormat>On-screen Show (4:3)</PresentationFormat>
  <Paragraphs>176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Aharoni</vt:lpstr>
      <vt:lpstr>Arial</vt:lpstr>
      <vt:lpstr>Calibri</vt:lpstr>
      <vt:lpstr>Century Gothic</vt:lpstr>
      <vt:lpstr>Consolas</vt:lpstr>
      <vt:lpstr>Corbel</vt:lpstr>
      <vt:lpstr>Wingdings 2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633</cp:revision>
  <dcterms:created xsi:type="dcterms:W3CDTF">2016-02-04T12:02:26Z</dcterms:created>
  <dcterms:modified xsi:type="dcterms:W3CDTF">2023-03-20T12:13:07Z</dcterms:modified>
</cp:coreProperties>
</file>