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7" r:id="rId2"/>
    <p:sldId id="475" r:id="rId3"/>
    <p:sldId id="454" r:id="rId4"/>
    <p:sldId id="583" r:id="rId5"/>
    <p:sldId id="584" r:id="rId6"/>
    <p:sldId id="585" r:id="rId7"/>
    <p:sldId id="586" r:id="rId8"/>
    <p:sldId id="587" r:id="rId9"/>
    <p:sldId id="610" r:id="rId10"/>
    <p:sldId id="611" r:id="rId11"/>
    <p:sldId id="588" r:id="rId12"/>
    <p:sldId id="589" r:id="rId13"/>
    <p:sldId id="590" r:id="rId14"/>
    <p:sldId id="570" r:id="rId15"/>
    <p:sldId id="571" r:id="rId16"/>
    <p:sldId id="591" r:id="rId17"/>
    <p:sldId id="612" r:id="rId18"/>
    <p:sldId id="606" r:id="rId19"/>
    <p:sldId id="607" r:id="rId20"/>
    <p:sldId id="608" r:id="rId21"/>
    <p:sldId id="609" r:id="rId22"/>
    <p:sldId id="605" r:id="rId23"/>
    <p:sldId id="592" r:id="rId24"/>
    <p:sldId id="593" r:id="rId25"/>
    <p:sldId id="594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91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6DFD3C8-82A5-4AA2-A24E-57021BD77A29}"/>
    <pc:docChg chg="undo custSel modSld">
      <pc:chgData name="Sharma Computer Academy" userId="08476b32c11f4418" providerId="LiveId" clId="{D6DFD3C8-82A5-4AA2-A24E-57021BD77A29}" dt="2023-03-22T06:25:27.510" v="164" actId="14100"/>
      <pc:docMkLst>
        <pc:docMk/>
      </pc:docMkLst>
      <pc:sldChg chg="modSp">
        <pc:chgData name="Sharma Computer Academy" userId="08476b32c11f4418" providerId="LiveId" clId="{D6DFD3C8-82A5-4AA2-A24E-57021BD77A29}" dt="2023-03-20T16:51:41.399" v="1" actId="20577"/>
        <pc:sldMkLst>
          <pc:docMk/>
          <pc:sldMk cId="263463922" sldId="583"/>
        </pc:sldMkLst>
        <pc:spChg chg="mod">
          <ac:chgData name="Sharma Computer Academy" userId="08476b32c11f4418" providerId="LiveId" clId="{D6DFD3C8-82A5-4AA2-A24E-57021BD77A29}" dt="2023-03-20T16:51:41.399" v="1" actId="20577"/>
          <ac:spMkLst>
            <pc:docMk/>
            <pc:sldMk cId="263463922" sldId="58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6DFD3C8-82A5-4AA2-A24E-57021BD77A29}" dt="2023-03-22T06:24:50.772" v="162" actId="6549"/>
        <pc:sldMkLst>
          <pc:docMk/>
          <pc:sldMk cId="3510772144" sldId="601"/>
        </pc:sldMkLst>
        <pc:spChg chg="mod">
          <ac:chgData name="Sharma Computer Academy" userId="08476b32c11f4418" providerId="LiveId" clId="{D6DFD3C8-82A5-4AA2-A24E-57021BD77A29}" dt="2023-03-22T06:24:50.772" v="162" actId="6549"/>
          <ac:spMkLst>
            <pc:docMk/>
            <pc:sldMk cId="3510772144" sldId="60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6DFD3C8-82A5-4AA2-A24E-57021BD77A29}" dt="2023-03-22T06:25:27.510" v="164" actId="14100"/>
        <pc:sldMkLst>
          <pc:docMk/>
          <pc:sldMk cId="961118723" sldId="602"/>
        </pc:sldMkLst>
        <pc:picChg chg="mod">
          <ac:chgData name="Sharma Computer Academy" userId="08476b32c11f4418" providerId="LiveId" clId="{D6DFD3C8-82A5-4AA2-A24E-57021BD77A29}" dt="2023-03-22T06:25:27.510" v="164" actId="14100"/>
          <ac:picMkLst>
            <pc:docMk/>
            <pc:sldMk cId="961118723" sldId="602"/>
            <ac:picMk id="10" creationId="{D6504B22-73AC-405F-AA2E-6A933C29BD3B}"/>
          </ac:picMkLst>
        </pc:picChg>
      </pc:sldChg>
      <pc:sldChg chg="modSp modAnim">
        <pc:chgData name="Sharma Computer Academy" userId="08476b32c11f4418" providerId="LiveId" clId="{D6DFD3C8-82A5-4AA2-A24E-57021BD77A29}" dt="2023-03-22T05:48:19.242" v="146" actId="207"/>
        <pc:sldMkLst>
          <pc:docMk/>
          <pc:sldMk cId="3556514058" sldId="612"/>
        </pc:sldMkLst>
        <pc:spChg chg="mod">
          <ac:chgData name="Sharma Computer Academy" userId="08476b32c11f4418" providerId="LiveId" clId="{D6DFD3C8-82A5-4AA2-A24E-57021BD77A29}" dt="2023-03-22T05:48:19.242" v="146" actId="207"/>
          <ac:spMkLst>
            <pc:docMk/>
            <pc:sldMk cId="3556514058" sldId="61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2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212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277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69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89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54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191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19102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767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50213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5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7009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36595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416419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38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42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33101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4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chemeClr val="bg1"/>
                </a:solidFill>
                <a:latin typeface="Corbel" pitchFamily="34" charset="0"/>
              </a:rPr>
              <a:t>(event handling 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Lecture-19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7848600" cy="35306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does this </a:t>
            </a:r>
            <a:r>
              <a:rPr lang="en-US" sz="2400" dirty="0">
                <a:latin typeface="Corbel" panose="020B0503020204020204" pitchFamily="34" charset="0"/>
              </a:rPr>
              <a:t>to bring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consistency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high performance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 apps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has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same interface </a:t>
            </a:r>
            <a:r>
              <a:rPr lang="en-US" sz="2400" dirty="0">
                <a:latin typeface="Corbel" panose="020B0503020204020204" pitchFamily="34" charset="0"/>
              </a:rPr>
              <a:t>as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browser’s native event</a:t>
            </a:r>
            <a:r>
              <a:rPr lang="en-US" sz="2400" dirty="0">
                <a:latin typeface="Corbel" panose="020B0503020204020204" pitchFamily="34" charset="0"/>
              </a:rPr>
              <a:t>, including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stopPropagation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preventDefault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(),</a:t>
            </a:r>
            <a:r>
              <a:rPr lang="en-US" sz="2400" dirty="0">
                <a:latin typeface="Corbel" panose="020B0503020204020204" pitchFamily="34" charset="0"/>
              </a:rPr>
              <a:t> except that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events work identically </a:t>
            </a:r>
            <a:r>
              <a:rPr lang="en-US" sz="2400" dirty="0">
                <a:latin typeface="Corbel" panose="020B0503020204020204" pitchFamily="34" charset="0"/>
              </a:rPr>
              <a:t>across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 browsers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5974771-E8E4-801E-2B2D-B717E6012A5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Benefit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0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7924800" cy="37592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MyButton.js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2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displays current date and time </a:t>
            </a:r>
            <a:r>
              <a:rPr lang="en-US" sz="1900" dirty="0">
                <a:latin typeface="Corbel" pitchFamily="34" charset="0"/>
              </a:rPr>
              <a:t>in an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alert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calls the </a:t>
            </a:r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MyButton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3139220-C68E-CA63-2937-DA2401A2DB4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83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1534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today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"Current date and time:"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today);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 Me&lt;/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603407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1890A1-6276-3CD7-F8DB-56F043AE9AA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355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79248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95FE214-C064-B22F-90F3-92968D51ECBA}"/>
              </a:ext>
            </a:extLst>
          </p:cNvPr>
          <p:cNvSpPr/>
          <p:nvPr/>
        </p:nvSpPr>
        <p:spPr>
          <a:xfrm>
            <a:off x="3505200" y="1603407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789F45B-85DF-769D-7DC0-20B75302916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28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441418" cy="41402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understand </a:t>
            </a:r>
            <a:r>
              <a:rPr lang="en-US" sz="2400" dirty="0">
                <a:latin typeface="Corbel" panose="020B0503020204020204" pitchFamily="34" charset="0"/>
              </a:rPr>
              <a:t>the topic , just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guess the output </a:t>
            </a:r>
            <a:r>
              <a:rPr lang="en-US" sz="2400" dirty="0">
                <a:latin typeface="Corbel" panose="020B0503020204020204" pitchFamily="34" charset="0"/>
              </a:rPr>
              <a:t>of the following code 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class 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MyButton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 extends Component 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  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handleClick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console.log(this);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. . . 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undefined</a:t>
            </a:r>
          </a:p>
          <a:p>
            <a:pPr marL="0" indent="0">
              <a:buNone/>
            </a:pPr>
            <a:endParaRPr lang="en-US" sz="19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="" xmlns:a16="http://schemas.microsoft.com/office/drawing/2014/main" id="{236AB3BF-0C8D-48FC-83AC-BEFF75DD699B}"/>
              </a:ext>
            </a:extLst>
          </p:cNvPr>
          <p:cNvSpPr/>
          <p:nvPr/>
        </p:nvSpPr>
        <p:spPr>
          <a:xfrm>
            <a:off x="5418942" y="3886200"/>
            <a:ext cx="3581400" cy="1676400"/>
          </a:xfrm>
          <a:prstGeom prst="wedgeEllipseCallout">
            <a:avLst>
              <a:gd name="adj1" fmla="val -109855"/>
              <a:gd name="adj2" fmla="val -3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Imagine </a:t>
            </a:r>
            <a:r>
              <a:rPr lang="en-US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handleClick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is an event handler</a:t>
            </a:r>
            <a:endParaRPr lang="en-IN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8151903E-CB8F-A1B7-B6B6-BF862CFCDAB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“this” In </a:t>
            </a:r>
            <a:r>
              <a:rPr lang="en-US" b="1">
                <a:latin typeface="Corbel" pitchFamily="34" charset="0"/>
              </a:rPr>
              <a:t>Event </a:t>
            </a:r>
            <a:r>
              <a:rPr lang="en-US" b="1" smtClean="0">
                <a:latin typeface="Corbel" pitchFamily="34" charset="0"/>
              </a:rPr>
              <a:t>Handler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91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784860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Its because </a:t>
            </a:r>
            <a:r>
              <a:rPr lang="en-US" sz="2200" dirty="0">
                <a:latin typeface="Corbel" panose="020B0503020204020204" pitchFamily="34" charset="0"/>
              </a:rPr>
              <a:t>, the way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 handles events </a:t>
            </a:r>
            <a:r>
              <a:rPr lang="en-US" sz="2200" dirty="0">
                <a:latin typeface="Corbel" panose="020B0503020204020204" pitchFamily="34" charset="0"/>
              </a:rPr>
              <a:t>, it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does not bind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normal method </a:t>
            </a:r>
            <a:r>
              <a:rPr lang="en-US" sz="2200" dirty="0">
                <a:latin typeface="Corbel" panose="020B0503020204020204" pitchFamily="34" charset="0"/>
              </a:rPr>
              <a:t>used 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 handler </a:t>
            </a:r>
            <a:r>
              <a:rPr lang="en-US" sz="2200" dirty="0">
                <a:latin typeface="Corbel" panose="020B0503020204020204" pitchFamily="34" charset="0"/>
              </a:rPr>
              <a:t>with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keyword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“this”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Solution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 bind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calling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bind()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Arrow Functions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</a:t>
            </a:r>
          </a:p>
          <a:p>
            <a:pPr lvl="1"/>
            <a:endParaRPr lang="en-US" sz="1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6FFEEB2-E59E-AB6D-097C-C542AE9B7AE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We Got undefined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0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92480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We know </a:t>
            </a:r>
            <a:r>
              <a:rPr lang="en-US" sz="2200" dirty="0">
                <a:latin typeface="Corbel" panose="020B0503020204020204" pitchFamily="34" charset="0"/>
              </a:rPr>
              <a:t>that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functions</a:t>
            </a:r>
            <a:r>
              <a:rPr lang="en-US" sz="2200" dirty="0">
                <a:latin typeface="Corbel" panose="020B0503020204020204" pitchFamily="34" charset="0"/>
              </a:rPr>
              <a:t> in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JS</a:t>
            </a:r>
            <a:r>
              <a:rPr lang="en-US" sz="2200" dirty="0">
                <a:latin typeface="Corbel" panose="020B0503020204020204" pitchFamily="34" charset="0"/>
              </a:rPr>
              <a:t> are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objects.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every function </a:t>
            </a:r>
            <a:r>
              <a:rPr lang="en-US" sz="2200" dirty="0">
                <a:latin typeface="Corbel" panose="020B0503020204020204" pitchFamily="34" charset="0"/>
              </a:rPr>
              <a:t>has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method</a:t>
            </a:r>
            <a:r>
              <a:rPr lang="en-US" sz="2200" dirty="0">
                <a:latin typeface="Corbel" panose="020B0503020204020204" pitchFamily="34" charset="0"/>
              </a:rPr>
              <a:t> called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bind().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2483929-82E4-8A2D-4337-AA2FCDA43D7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bind()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5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924800" cy="3911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200" dirty="0">
                <a:latin typeface="Corbel" panose="020B0503020204020204" pitchFamily="34" charset="0"/>
              </a:rPr>
              <a:t>method takes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reference</a:t>
            </a:r>
            <a:r>
              <a:rPr lang="en-US" sz="2200" dirty="0">
                <a:latin typeface="Corbel" panose="020B0503020204020204" pitchFamily="34" charset="0"/>
              </a:rPr>
              <a:t> as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argument</a:t>
            </a:r>
            <a:r>
              <a:rPr lang="en-US" sz="2200" dirty="0">
                <a:latin typeface="Corbel" panose="020B0503020204020204" pitchFamily="34" charset="0"/>
              </a:rPr>
              <a:t> 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It then returns a </a:t>
            </a:r>
            <a:r>
              <a:rPr lang="en-US" sz="2200" b="1" dirty="0">
                <a:solidFill>
                  <a:schemeClr val="accent2"/>
                </a:solidFill>
                <a:latin typeface="Corbel" panose="020B0503020204020204" pitchFamily="34" charset="0"/>
              </a:rPr>
              <a:t>new function</a:t>
            </a:r>
            <a:r>
              <a:rPr lang="en-US" sz="2200" dirty="0">
                <a:latin typeface="Corbel" panose="020B0503020204020204" pitchFamily="34" charset="0"/>
              </a:rPr>
              <a:t>, and when we call that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function</a:t>
            </a:r>
            <a:r>
              <a:rPr lang="en-US" sz="2200" dirty="0">
                <a:latin typeface="Corbel" panose="020B0503020204020204" pitchFamily="34" charset="0"/>
              </a:rPr>
              <a:t> , it has its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this</a:t>
            </a:r>
            <a:r>
              <a:rPr lang="en-US" sz="2200" dirty="0">
                <a:latin typeface="Corbel" panose="020B0503020204020204" pitchFamily="34" charset="0"/>
              </a:rPr>
              <a:t> set to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reference</a:t>
            </a:r>
            <a:r>
              <a:rPr lang="en-US" sz="2200" dirty="0">
                <a:latin typeface="Corbel" panose="020B0503020204020204" pitchFamily="34" charset="0"/>
              </a:rPr>
              <a:t> we have passed</a:t>
            </a:r>
            <a:r>
              <a:rPr lang="en-US" sz="2200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It has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 syntax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fn.bind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thisArg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,&lt;optional arguments&gt;)</a:t>
            </a:r>
            <a:endParaRPr lang="en-US" sz="2000" b="1" u="sng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2483929-82E4-8A2D-4337-AA2FCDA43D7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bind()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5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848600" cy="39116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understand </a:t>
            </a:r>
            <a:r>
              <a:rPr lang="en-US" sz="2400" dirty="0">
                <a:latin typeface="Corbel" panose="020B0503020204020204" pitchFamily="34" charset="0"/>
              </a:rPr>
              <a:t>why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is needed 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just guess </a:t>
            </a:r>
            <a:r>
              <a:rPr lang="en-US" sz="2400" dirty="0">
                <a:latin typeface="Corbel" panose="020B0503020204020204" pitchFamily="34" charset="0"/>
              </a:rPr>
              <a:t>the output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 code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let person =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: ‘Amit Verma',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this.fullname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setTimeout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person.getName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, 1000);</a:t>
            </a:r>
          </a:p>
          <a:p>
            <a:pPr marL="0" indent="0">
              <a:buNone/>
            </a:pPr>
            <a:r>
              <a:rPr lang="en-US" sz="18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undefined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5CEF293-BA64-077C-218A-2E4ACD82CC1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bind() Is Needed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62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8354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As you can see </a:t>
            </a:r>
            <a:r>
              <a:rPr lang="en-US" sz="2200" dirty="0">
                <a:latin typeface="Corbel" panose="020B0503020204020204" pitchFamily="34" charset="0"/>
              </a:rPr>
              <a:t>clearly from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output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person.getName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returns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undefined </a:t>
            </a:r>
            <a:r>
              <a:rPr lang="en-US" sz="2200" dirty="0">
                <a:latin typeface="Corbel" panose="020B0503020204020204" pitchFamily="34" charset="0"/>
              </a:rPr>
              <a:t>instead of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‘Amt Verma’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This is because </a:t>
            </a:r>
            <a:r>
              <a:rPr lang="en-US" sz="2200" dirty="0">
                <a:latin typeface="Corbel" panose="020B0503020204020204" pitchFamily="34" charset="0"/>
              </a:rPr>
              <a:t>the function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setTimeout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received the function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person.getName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200" dirty="0">
                <a:latin typeface="Corbel" panose="020B0503020204020204" pitchFamily="34" charset="0"/>
              </a:rPr>
              <a:t>as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reference</a:t>
            </a:r>
            <a:r>
              <a:rPr lang="en-US" sz="2200" dirty="0">
                <a:latin typeface="Corbel" panose="020B0503020204020204" pitchFamily="34" charset="0"/>
              </a:rPr>
              <a:t> separately from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person</a:t>
            </a:r>
            <a:r>
              <a:rPr lang="en-US" sz="2200" dirty="0">
                <a:latin typeface="Corbel" panose="020B0503020204020204" pitchFamily="34" charset="0"/>
              </a:rPr>
              <a:t> object.</a:t>
            </a:r>
            <a:endParaRPr lang="en-US" sz="2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4C868B87-E21B-8C72-8450-89D8C7DAD27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undefined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86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86000"/>
            <a:ext cx="8712968" cy="4267200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Event Handling Basics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React’s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Event Handling Differs From JS ?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Concept Of Binding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83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this </a:t>
            </a:r>
            <a:r>
              <a:rPr lang="en-US" sz="2400" dirty="0">
                <a:latin typeface="Corbel" panose="020B0503020204020204" pitchFamily="34" charset="0"/>
              </a:rPr>
              <a:t>inside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setTimeout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function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 to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global object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Therefore</a:t>
            </a:r>
            <a:r>
              <a:rPr lang="en-US" sz="2400" dirty="0">
                <a:latin typeface="Corbel" panose="020B0503020204020204" pitchFamily="34" charset="0"/>
              </a:rPr>
              <a:t>, when the callback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person.getName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is invoked,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fullname</a:t>
            </a:r>
            <a:r>
              <a:rPr lang="en-US" sz="2400" dirty="0">
                <a:latin typeface="Corbel" panose="020B0503020204020204" pitchFamily="34" charset="0"/>
              </a:rPr>
              <a:t> does not exist 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global object</a:t>
            </a:r>
            <a:r>
              <a:rPr lang="en-US" sz="2400" dirty="0">
                <a:latin typeface="Corbel" panose="020B0503020204020204" pitchFamily="34" charset="0"/>
              </a:rPr>
              <a:t>, it is set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undefined.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Moreover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strict mode </a:t>
            </a:r>
            <a:r>
              <a:rPr lang="en-US" sz="2400" dirty="0">
                <a:latin typeface="Corbel" panose="020B0503020204020204" pitchFamily="34" charset="0"/>
              </a:rPr>
              <a:t>, 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global functions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“this” </a:t>
            </a:r>
            <a:r>
              <a:rPr lang="en-US" sz="2400" dirty="0">
                <a:latin typeface="Corbel" panose="020B0503020204020204" pitchFamily="34" charset="0"/>
              </a:rPr>
              <a:t>is set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undefined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C405078F-CC8A-A733-E27F-5F01A55E9BA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undefined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13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8354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fix the issue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can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method: 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let f =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person.getName.bind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(person);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(f, 1000);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code: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bind the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person.getName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method to the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 object.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pass the </a:t>
            </a:r>
            <a:r>
              <a:rPr lang="en-US" sz="19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function </a:t>
            </a:r>
            <a:r>
              <a:rPr lang="en-US" sz="19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value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set to the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 object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1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function.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FAD0E52-D66B-7CA5-4DE2-E84B625E5F2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: Use bind() 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1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Binding In render()</a:t>
            </a:r>
            <a:r>
              <a:rPr lang="en-US" sz="2400" u="sng" dirty="0">
                <a:latin typeface="Corbel" panose="020B0503020204020204" pitchFamily="34" charset="0"/>
              </a:rPr>
              <a:t>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One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resolve the problem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binding</a:t>
            </a:r>
            <a:r>
              <a:rPr lang="en-US" sz="2400" dirty="0">
                <a:latin typeface="Corbel" panose="020B0503020204020204" pitchFamily="34" charset="0"/>
              </a:rPr>
              <a:t> is to call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Code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render() 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return &lt;button	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onClick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this.handleClick.bind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(this)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}&gt;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Click Me&lt;/button&gt;;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913D7B75-B520-52D0-662A-926E4AC8327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Explicit Binding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954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6400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Binding In constructor()</a:t>
            </a:r>
            <a:r>
              <a:rPr lang="en-US" sz="2400" u="sng" dirty="0">
                <a:latin typeface="Corbel" panose="020B0503020204020204" pitchFamily="34" charset="0"/>
              </a:rPr>
              <a:t>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Another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resolve the problem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binding</a:t>
            </a:r>
            <a:r>
              <a:rPr lang="en-US" sz="2400" dirty="0">
                <a:latin typeface="Corbel" panose="020B0503020204020204" pitchFamily="34" charset="0"/>
              </a:rPr>
              <a:t> is to call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constructor()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Code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 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MyButton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 extends Component 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constructor(){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super();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this.handleClick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this.handleClick.bind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(this);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}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........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C5AE7677-587A-B481-E2B6-EB927266446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Explicit Binding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51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7924800" cy="3911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this.handleClick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refers to the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handleClick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method. 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done 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,in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refers to the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MyButton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component.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second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this.handleClick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also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referring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same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handleClick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method, but we are now calling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.bind()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it.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final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 are passing to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.bind()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it refers to the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MyButton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 component.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4C8C4DEA-BD83-1E19-AABD-8C45FDEACC8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Explanation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2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422594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Binding Using Arrow Function()</a:t>
            </a:r>
            <a:r>
              <a:rPr lang="en-US" sz="2400" u="sng" dirty="0">
                <a:latin typeface="Corbel" panose="020B0503020204020204" pitchFamily="34" charset="0"/>
              </a:rPr>
              <a:t>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Last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resolve the problem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binding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creating event handlers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arrow function </a:t>
            </a:r>
            <a:r>
              <a:rPr lang="en-US" sz="2400" dirty="0">
                <a:latin typeface="Corbel" panose="020B0503020204020204" pitchFamily="34" charset="0"/>
              </a:rPr>
              <a:t>declared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public class fields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Code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 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MyButton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 extends Component 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handleClick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() =&gt; 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		console.log(this);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		};	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........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77C6294-E3A2-18B6-5101-071748F6135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Arrow Functions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1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924800" cy="4225948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MyClicker.js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2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increments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1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calls the </a:t>
            </a:r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MyClicker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Special Note: </a:t>
            </a:r>
            <a:r>
              <a:rPr lang="en-US" sz="2400" dirty="0">
                <a:latin typeface="Corbel" pitchFamily="34" charset="0"/>
              </a:rPr>
              <a:t>Make sure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your output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centered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82519A9-41E3-3E74-8186-82F16A6F1A7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1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24EA4F3-2DBF-45E1-A61B-6747C3BB7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6999"/>
            <a:ext cx="8077200" cy="37338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E2F463FC-7F8E-D1DF-874C-E3B756A4A23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10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153400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counter: 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.handleClick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counter: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.state.counter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&gt;Counter is: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.state.counter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 Counter&lt;/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15843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MyClicker.js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EDBE537-A7BB-4DA7-D89D-22E311D79E2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56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A98CC0C-602D-E2CF-239C-27B708C78624}"/>
              </a:ext>
            </a:extLst>
          </p:cNvPr>
          <p:cNvSpPr/>
          <p:nvPr/>
        </p:nvSpPr>
        <p:spPr>
          <a:xfrm>
            <a:off x="3657600" y="15843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BB08763-061F-D128-9825-D2FFCEAE6E8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07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Handling events </a:t>
            </a:r>
            <a:r>
              <a:rPr lang="en-US" sz="2200" dirty="0">
                <a:latin typeface="Corbel" panose="020B0503020204020204" pitchFamily="34" charset="0"/>
              </a:rPr>
              <a:t>with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 elements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very similar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handling events </a:t>
            </a:r>
            <a:r>
              <a:rPr lang="en-US" sz="2200" dirty="0">
                <a:latin typeface="Corbel" panose="020B0503020204020204" pitchFamily="34" charset="0"/>
              </a:rPr>
              <a:t>on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DOM elements</a:t>
            </a:r>
            <a:r>
              <a:rPr lang="en-US" sz="2200" dirty="0">
                <a:latin typeface="Corbel" panose="020B0503020204020204" pitchFamily="34" charset="0"/>
              </a:rPr>
              <a:t>, although there are some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syntax differences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React events </a:t>
            </a:r>
            <a:r>
              <a:rPr lang="en-US" sz="1900" dirty="0"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named </a:t>
            </a:r>
            <a:r>
              <a:rPr lang="en-US" sz="1900" dirty="0">
                <a:latin typeface="Corbel" panose="020B0503020204020204" pitchFamily="34" charset="0"/>
              </a:rPr>
              <a:t>using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camelCase</a:t>
            </a:r>
            <a:r>
              <a:rPr lang="en-US" sz="1900" dirty="0">
                <a:latin typeface="Corbel" panose="020B0503020204020204" pitchFamily="34" charset="0"/>
              </a:rPr>
              <a:t>, rather than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lowercase.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With JSX </a:t>
            </a:r>
            <a:r>
              <a:rPr lang="en-US" sz="1900" dirty="0">
                <a:latin typeface="Corbel" panose="020B0503020204020204" pitchFamily="34" charset="0"/>
              </a:rPr>
              <a:t>you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pass a function </a:t>
            </a:r>
            <a:r>
              <a:rPr lang="en-US" sz="1900" dirty="0">
                <a:latin typeface="Corbel" panose="020B0503020204020204" pitchFamily="34" charset="0"/>
              </a:rPr>
              <a:t>as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event handler</a:t>
            </a:r>
            <a:r>
              <a:rPr lang="en-US" sz="1900" dirty="0">
                <a:latin typeface="Corbel" panose="020B0503020204020204" pitchFamily="34" charset="0"/>
              </a:rPr>
              <a:t>, rather than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string.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B366306E-5D10-1391-ED01-10936FEC6F7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Event Handling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2209800"/>
            <a:ext cx="8439120" cy="4505348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MyClicker.js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2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genRandom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generates  </a:t>
            </a:r>
            <a:r>
              <a:rPr lang="en-US" sz="1900" dirty="0">
                <a:latin typeface="Corbel" pitchFamily="34" charset="0"/>
              </a:rPr>
              <a:t>a random number between 1 to 10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calls the </a:t>
            </a:r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genRandom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As soon 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number 6 is generated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 should display </a:t>
            </a:r>
            <a:r>
              <a:rPr lang="en-US" sz="2400" dirty="0">
                <a:latin typeface="Corbel" pitchFamily="34" charset="0"/>
              </a:rPr>
              <a:t>the message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You win </a:t>
            </a:r>
            <a:r>
              <a:rPr lang="en-US" sz="2400" dirty="0">
                <a:latin typeface="Corbel" pitchFamily="34" charset="0"/>
              </a:rPr>
              <a:t>in place of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button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MyClicker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Special Note: </a:t>
            </a:r>
            <a:r>
              <a:rPr lang="en-US" sz="2400" dirty="0">
                <a:latin typeface="Corbel" pitchFamily="34" charset="0"/>
              </a:rPr>
              <a:t>Make sure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your output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centered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C1DF0BF7-BCC8-E4EE-755E-1E6F7B6E13B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7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CDA17CB-BFC5-4C7C-902F-255AEBBD0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2895599"/>
            <a:ext cx="4495801" cy="3752273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504B22-73AC-405F-AA2E-6A933C29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2895600"/>
            <a:ext cx="4604521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F80FC2-8EC6-4FBD-8B0A-72027CC7557B}"/>
              </a:ext>
            </a:extLst>
          </p:cNvPr>
          <p:cNvSpPr txBox="1"/>
          <p:nvPr/>
        </p:nvSpPr>
        <p:spPr>
          <a:xfrm>
            <a:off x="533400" y="2217931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D1B9EF8-4079-4242-B940-4F34B60E3762}"/>
              </a:ext>
            </a:extLst>
          </p:cNvPr>
          <p:cNvSpPr txBox="1"/>
          <p:nvPr/>
        </p:nvSpPr>
        <p:spPr>
          <a:xfrm>
            <a:off x="5486400" y="221793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number 6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6308B30C-E2AB-3134-4B09-C40E5B09135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11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010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8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8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 {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9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.genRandom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genRandom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genRandom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randNum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randNum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&gt;Current Number is: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.state.num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.state.num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 win&lt;/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9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genRandom</a:t>
            </a:r>
            <a:r>
              <a:rPr lang="en-IN" sz="9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Generate New Number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B0C7E50-239E-4B7F-8C38-B4B3A62E50B2}"/>
              </a:ext>
            </a:extLst>
          </p:cNvPr>
          <p:cNvSpPr/>
          <p:nvPr/>
        </p:nvSpPr>
        <p:spPr>
          <a:xfrm>
            <a:off x="3657600" y="15843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MyClicker.js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314ADE4-21CB-25D6-F942-C7D391008DB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9005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BCF0A9B-86F9-E7DD-467D-88FD35609CA1}"/>
              </a:ext>
            </a:extLst>
          </p:cNvPr>
          <p:cNvSpPr/>
          <p:nvPr/>
        </p:nvSpPr>
        <p:spPr>
          <a:xfrm>
            <a:off x="3657600" y="15843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322A14D-1C6D-206C-667B-2EFB078C93B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2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924800" cy="398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 simple example </a:t>
            </a:r>
            <a:r>
              <a:rPr lang="en-US" sz="2400" dirty="0">
                <a:latin typeface="Corbel" panose="020B0503020204020204" pitchFamily="34" charset="0"/>
              </a:rPr>
              <a:t>written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onclick=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sayHello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()"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Say Hello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&lt;/button&gt;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a React app</a:t>
            </a:r>
            <a:r>
              <a:rPr lang="en-US" sz="2400" dirty="0">
                <a:latin typeface="Corbel" panose="020B0503020204020204" pitchFamily="34" charset="0"/>
              </a:rPr>
              <a:t>, this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would be written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follows: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sayHello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Say Hello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2060"/>
                </a:solidFill>
                <a:latin typeface="Consolas" panose="020B0609020204030204" pitchFamily="49" charset="0"/>
              </a:rPr>
              <a:t>&lt;/button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A7B26BE-450E-D43B-C946-838E0C2F85B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Event Handling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4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784860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Another difference </a:t>
            </a:r>
            <a:r>
              <a:rPr lang="en-US" sz="2200" dirty="0">
                <a:latin typeface="Corbel" panose="020B0503020204020204" pitchFamily="34" charset="0"/>
              </a:rPr>
              <a:t>is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way</a:t>
            </a:r>
            <a:r>
              <a:rPr lang="en-US" sz="2200" dirty="0">
                <a:latin typeface="Corbel" panose="020B0503020204020204" pitchFamily="34" charset="0"/>
              </a:rPr>
              <a:t> we cancel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default </a:t>
            </a:r>
            <a:r>
              <a:rPr lang="en-US" sz="22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behaviour</a:t>
            </a:r>
            <a:endParaRPr lang="en-US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vanilla JS , </a:t>
            </a:r>
            <a:r>
              <a:rPr lang="en-US" sz="2200" dirty="0">
                <a:latin typeface="Corbel" panose="020B0503020204020204" pitchFamily="34" charset="0"/>
              </a:rPr>
              <a:t>we would simply return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false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avoid default behavior</a:t>
            </a:r>
            <a:r>
              <a:rPr lang="en-US" sz="2200" dirty="0">
                <a:latin typeface="Corbel" panose="020B0503020204020204" pitchFamily="34" charset="0"/>
              </a:rPr>
              <a:t>, but in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, we must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explicitly </a:t>
            </a:r>
            <a:r>
              <a:rPr lang="en-US" sz="2200" dirty="0">
                <a:latin typeface="Corbel" panose="020B0503020204020204" pitchFamily="34" charset="0"/>
              </a:rPr>
              <a:t>call the method </a:t>
            </a:r>
            <a:r>
              <a:rPr lang="en-US" sz="22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preventDefault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().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5962D039-CB34-4D41-BC0C-A82437C54E8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Event Handling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2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987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following example </a:t>
            </a:r>
            <a:r>
              <a:rPr lang="en-US" sz="2200" dirty="0">
                <a:latin typeface="Corbel" panose="020B0503020204020204" pitchFamily="34" charset="0"/>
              </a:rPr>
              <a:t>shows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how to prevent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link</a:t>
            </a:r>
            <a:r>
              <a:rPr lang="en-US" sz="2200" dirty="0">
                <a:latin typeface="Corbel" panose="020B0503020204020204" pitchFamily="34" charset="0"/>
              </a:rPr>
              <a:t> from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opening a new page </a:t>
            </a:r>
            <a:r>
              <a:rPr lang="en-US" sz="2200" dirty="0">
                <a:latin typeface="Corbel" panose="020B0503020204020204" pitchFamily="34" charset="0"/>
              </a:rPr>
              <a:t>by default: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&lt;a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="#"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onclick=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console.log('The link was clicked.');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 false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642320F3-842B-34D1-79B2-3E70823D846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Event Handling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4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7924800" cy="39116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would write this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follows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React:</a:t>
            </a:r>
          </a:p>
          <a:p>
            <a:pPr marL="0" indent="0">
              <a:buNone/>
            </a:pPr>
            <a:endParaRPr lang="en-US" sz="1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(e)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e.preventDefault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console.log('The link was clicked.');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19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ActionLink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(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&lt;a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="#"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handleClick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Click me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&lt;/a&gt;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152EFCE0-514F-F159-71BB-0D0270E9BB9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Event Handling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9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2489200"/>
            <a:ext cx="8229600" cy="4064000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Or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much preferred approach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this:</a:t>
            </a:r>
          </a:p>
          <a:p>
            <a:pPr marL="0" indent="0">
              <a:buNone/>
            </a:pPr>
            <a:endParaRPr lang="en-US" sz="1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ActionLink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handleClick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(e)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e.preventDefault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console.log('The link was clicked.');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&lt;a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="#" </a:t>
            </a:r>
            <a:r>
              <a:rPr lang="en-US" sz="2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onClick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handleClick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Click me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&lt;/a&gt;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="" xmlns:a16="http://schemas.microsoft.com/office/drawing/2014/main" id="{4C5D0B04-67B6-4F40-9DB0-A52CB9E24EA2}"/>
              </a:ext>
            </a:extLst>
          </p:cNvPr>
          <p:cNvSpPr/>
          <p:nvPr/>
        </p:nvSpPr>
        <p:spPr>
          <a:xfrm>
            <a:off x="5334000" y="2349396"/>
            <a:ext cx="3581400" cy="1676400"/>
          </a:xfrm>
          <a:prstGeom prst="wedgeEllipseCallout">
            <a:avLst>
              <a:gd name="adj1" fmla="val -127147"/>
              <a:gd name="adj2" fmla="val 2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This is an object of </a:t>
            </a:r>
            <a:r>
              <a:rPr lang="en-US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SyntheticEvent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in React</a:t>
            </a:r>
            <a:endParaRPr lang="en-IN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BE49E86-C25B-85C6-DAF7-C497B9B9534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Event Handling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97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79248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 has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created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class</a:t>
            </a:r>
            <a:r>
              <a:rPr lang="en-US" sz="2200" dirty="0">
                <a:latin typeface="Corbel" panose="020B0503020204020204" pitchFamily="34" charset="0"/>
              </a:rPr>
              <a:t> called </a:t>
            </a:r>
            <a:r>
              <a:rPr lang="en-US" sz="22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SyntheticBaseEvent</a:t>
            </a:r>
            <a:r>
              <a:rPr lang="en-US" sz="2200" dirty="0">
                <a:latin typeface="Corbel" panose="020B0503020204020204" pitchFamily="34" charset="0"/>
              </a:rPr>
              <a:t> which is a </a:t>
            </a:r>
            <a:r>
              <a:rPr lang="en-US" sz="22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cross-browser wrapper </a:t>
            </a:r>
            <a:r>
              <a:rPr lang="en-US" sz="2200" dirty="0">
                <a:latin typeface="Corbel" panose="020B0503020204020204" pitchFamily="34" charset="0"/>
              </a:rPr>
              <a:t>around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browser’s native event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All our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event handlers </a:t>
            </a:r>
            <a:r>
              <a:rPr lang="en-US" sz="2200" dirty="0">
                <a:latin typeface="Corbel" panose="020B0503020204020204" pitchFamily="34" charset="0"/>
              </a:rPr>
              <a:t>are passed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instance</a:t>
            </a:r>
            <a:r>
              <a:rPr lang="en-US" sz="2200" dirty="0">
                <a:latin typeface="Corbel" panose="020B0503020204020204" pitchFamily="34" charset="0"/>
              </a:rPr>
              <a:t> of this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class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D3C770C4-E4B4-2F5F-D2A0-E378881C337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</a:t>
            </a:r>
            <a:r>
              <a:rPr lang="en-US" b="1" dirty="0" err="1">
                <a:latin typeface="Corbel" pitchFamily="34" charset="0"/>
              </a:rPr>
              <a:t>SyntheticEvent</a:t>
            </a:r>
            <a:r>
              <a:rPr lang="en-US" b="1" dirty="0">
                <a:latin typeface="Corbel" pitchFamily="34" charset="0"/>
              </a:rPr>
              <a:t>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4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11259</TotalTime>
  <Words>1207</Words>
  <Application>Microsoft Office PowerPoint</Application>
  <PresentationFormat>On-screen Show (4:3)</PresentationFormat>
  <Paragraphs>407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 Boardroom</vt:lpstr>
      <vt:lpstr>Slide 1</vt:lpstr>
      <vt:lpstr>Today’s Agenda</vt:lpstr>
      <vt:lpstr>   </vt:lpstr>
      <vt:lpstr>   </vt:lpstr>
      <vt:lpstr>Slide 5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Comp0072</cp:lastModifiedBy>
  <cp:revision>653</cp:revision>
  <dcterms:created xsi:type="dcterms:W3CDTF">2016-02-04T12:02:26Z</dcterms:created>
  <dcterms:modified xsi:type="dcterms:W3CDTF">2023-03-24T11:37:52Z</dcterms:modified>
</cp:coreProperties>
</file>