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3"/>
  </p:notesMasterIdLst>
  <p:sldIdLst>
    <p:sldId id="257" r:id="rId2"/>
    <p:sldId id="475" r:id="rId3"/>
    <p:sldId id="612" r:id="rId4"/>
    <p:sldId id="454" r:id="rId5"/>
    <p:sldId id="639" r:id="rId6"/>
    <p:sldId id="613" r:id="rId7"/>
    <p:sldId id="583" r:id="rId8"/>
    <p:sldId id="584" r:id="rId9"/>
    <p:sldId id="614" r:id="rId10"/>
    <p:sldId id="615" r:id="rId11"/>
    <p:sldId id="618" r:id="rId12"/>
    <p:sldId id="616" r:id="rId13"/>
    <p:sldId id="617" r:id="rId14"/>
    <p:sldId id="619" r:id="rId15"/>
    <p:sldId id="620" r:id="rId16"/>
    <p:sldId id="621" r:id="rId17"/>
    <p:sldId id="622" r:id="rId18"/>
    <p:sldId id="623" r:id="rId19"/>
    <p:sldId id="624" r:id="rId20"/>
    <p:sldId id="640" r:id="rId21"/>
    <p:sldId id="626" r:id="rId22"/>
    <p:sldId id="641" r:id="rId23"/>
    <p:sldId id="630" r:id="rId24"/>
    <p:sldId id="628" r:id="rId25"/>
    <p:sldId id="631" r:id="rId26"/>
    <p:sldId id="632" r:id="rId27"/>
    <p:sldId id="633" r:id="rId28"/>
    <p:sldId id="634" r:id="rId29"/>
    <p:sldId id="636" r:id="rId30"/>
    <p:sldId id="638" r:id="rId31"/>
    <p:sldId id="637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68" autoAdjust="0"/>
  </p:normalViewPr>
  <p:slideViewPr>
    <p:cSldViewPr>
      <p:cViewPr varScale="1">
        <p:scale>
          <a:sx n="85" d="100"/>
          <a:sy n="85" d="100"/>
        </p:scale>
        <p:origin x="140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2C113156-CFCF-47EF-99F3-B5A11A5DF311}"/>
    <pc:docChg chg="modSld">
      <pc:chgData name="Sharma Computer Academy" userId="08476b32c11f4418" providerId="LiveId" clId="{2C113156-CFCF-47EF-99F3-B5A11A5DF311}" dt="2023-03-27T12:07:27.944" v="72" actId="113"/>
      <pc:docMkLst>
        <pc:docMk/>
      </pc:docMkLst>
      <pc:sldChg chg="modSp">
        <pc:chgData name="Sharma Computer Academy" userId="08476b32c11f4418" providerId="LiveId" clId="{2C113156-CFCF-47EF-99F3-B5A11A5DF311}" dt="2023-03-27T12:06:29.528" v="30" actId="20577"/>
        <pc:sldMkLst>
          <pc:docMk/>
          <pc:sldMk cId="0" sldId="475"/>
        </pc:sldMkLst>
        <pc:spChg chg="mod">
          <ac:chgData name="Sharma Computer Academy" userId="08476b32c11f4418" providerId="LiveId" clId="{2C113156-CFCF-47EF-99F3-B5A11A5DF311}" dt="2023-03-27T12:06:29.528" v="30" actId="20577"/>
          <ac:spMkLst>
            <pc:docMk/>
            <pc:sldMk cId="0" sldId="47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2C113156-CFCF-47EF-99F3-B5A11A5DF311}" dt="2023-03-27T12:07:27.944" v="72" actId="113"/>
        <pc:sldMkLst>
          <pc:docMk/>
          <pc:sldMk cId="2409053659" sldId="630"/>
        </pc:sldMkLst>
        <pc:spChg chg="mod">
          <ac:chgData name="Sharma Computer Academy" userId="08476b32c11f4418" providerId="LiveId" clId="{2C113156-CFCF-47EF-99F3-B5A11A5DF311}" dt="2023-03-27T12:06:51.130" v="53" actId="20577"/>
          <ac:spMkLst>
            <pc:docMk/>
            <pc:sldMk cId="2409053659" sldId="630"/>
            <ac:spMk id="6" creationId="{6E672BBA-3A60-C67A-7B23-87F84EDD1860}"/>
          </ac:spMkLst>
        </pc:spChg>
        <pc:spChg chg="mod">
          <ac:chgData name="Sharma Computer Academy" userId="08476b32c11f4418" providerId="LiveId" clId="{2C113156-CFCF-47EF-99F3-B5A11A5DF311}" dt="2023-03-27T12:07:27.944" v="72" actId="113"/>
          <ac:spMkLst>
            <pc:docMk/>
            <pc:sldMk cId="2409053659" sldId="630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27-03-2023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D21D778-B565-4D7E-94D7-64010A445B68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707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3/27/2023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556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3/27/2023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429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3/27/2023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4554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3/27/2023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640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3/27/2023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997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3/27/2023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313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955059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04175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0345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723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37326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33982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00684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70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11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45970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3/27/2023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292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2133600"/>
            <a:ext cx="6400800" cy="175260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rbel" pitchFamily="34" charset="0"/>
              </a:rPr>
              <a:t>React JS</a:t>
            </a:r>
          </a:p>
          <a:p>
            <a:r>
              <a:rPr lang="en-US" sz="4000" b="1" dirty="0">
                <a:solidFill>
                  <a:schemeClr val="bg1"/>
                </a:solidFill>
                <a:latin typeface="Corbel" pitchFamily="34" charset="0"/>
              </a:rPr>
              <a:t>(passing argument to event handler )</a:t>
            </a:r>
          </a:p>
          <a:p>
            <a:r>
              <a:rPr lang="en-US" sz="4000" b="1" dirty="0">
                <a:solidFill>
                  <a:srgbClr val="FFC000"/>
                </a:solidFill>
                <a:latin typeface="Corbel" pitchFamily="34" charset="0"/>
              </a:rPr>
              <a:t>Lecture-21</a:t>
            </a:r>
            <a:endParaRPr lang="en-IN" sz="4000" b="1" dirty="0">
              <a:solidFill>
                <a:srgbClr val="FFC000"/>
              </a:solidFill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001000" cy="3987800"/>
          </a:xfrm>
        </p:spPr>
        <p:txBody>
          <a:bodyPr>
            <a:normAutofit fontScale="70000" lnSpcReduction="20000"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Create an app</a:t>
            </a:r>
            <a:r>
              <a:rPr lang="en-US" sz="2400" dirty="0">
                <a:latin typeface="Corbel" pitchFamily="34" charset="0"/>
              </a:rPr>
              <a:t> with the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following files:</a:t>
            </a:r>
          </a:p>
          <a:p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r>
              <a:rPr lang="en-US" sz="2400" b="1" u="sng" dirty="0">
                <a:solidFill>
                  <a:srgbClr val="00B050"/>
                </a:solidFill>
                <a:latin typeface="Corbel" pitchFamily="34" charset="0"/>
              </a:rPr>
              <a:t>Student.js</a:t>
            </a:r>
            <a:r>
              <a:rPr lang="en-US" sz="2400" dirty="0">
                <a:latin typeface="Corbel" pitchFamily="34" charset="0"/>
              </a:rPr>
              <a:t>: This file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should contain </a:t>
            </a:r>
            <a:r>
              <a:rPr lang="en-US" sz="2400" dirty="0">
                <a:latin typeface="Corbel" pitchFamily="34" charset="0"/>
              </a:rPr>
              <a:t>following members:</a:t>
            </a:r>
          </a:p>
          <a:p>
            <a:pPr lvl="1"/>
            <a:endParaRPr lang="en-US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lvl="1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2 props </a:t>
            </a:r>
            <a:r>
              <a:rPr lang="en-US" sz="2000" dirty="0">
                <a:latin typeface="Corbel" pitchFamily="34" charset="0"/>
              </a:rPr>
              <a:t>called </a:t>
            </a:r>
            <a:r>
              <a:rPr lang="en-US" sz="2000" b="1" dirty="0">
                <a:solidFill>
                  <a:srgbClr val="002060"/>
                </a:solidFill>
                <a:latin typeface="Corbel" pitchFamily="34" charset="0"/>
              </a:rPr>
              <a:t>roll </a:t>
            </a:r>
            <a:r>
              <a:rPr lang="en-US" sz="2000" dirty="0">
                <a:latin typeface="Corbel" pitchFamily="34" charset="0"/>
              </a:rPr>
              <a:t>and </a:t>
            </a:r>
            <a:r>
              <a:rPr lang="en-US" sz="2000" b="1" dirty="0">
                <a:solidFill>
                  <a:srgbClr val="002060"/>
                </a:solidFill>
                <a:latin typeface="Corbel" pitchFamily="34" charset="0"/>
              </a:rPr>
              <a:t>name</a:t>
            </a:r>
          </a:p>
          <a:p>
            <a:pPr lvl="1"/>
            <a:r>
              <a:rPr lang="en-US" sz="2000" b="1" dirty="0" err="1">
                <a:solidFill>
                  <a:srgbClr val="C00000"/>
                </a:solidFill>
                <a:latin typeface="Corbel" pitchFamily="34" charset="0"/>
              </a:rPr>
              <a:t>handleClick</a:t>
            </a:r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() :</a:t>
            </a:r>
            <a:r>
              <a:rPr lang="en-US" sz="2000" dirty="0">
                <a:latin typeface="Corbel" pitchFamily="34" charset="0"/>
              </a:rPr>
              <a:t>Which accepts 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roll </a:t>
            </a:r>
            <a:r>
              <a:rPr lang="en-US" sz="2000" dirty="0">
                <a:latin typeface="Corbel" pitchFamily="34" charset="0"/>
              </a:rPr>
              <a:t>and 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name</a:t>
            </a:r>
            <a:r>
              <a:rPr lang="en-US" sz="2000" dirty="0">
                <a:latin typeface="Corbel" pitchFamily="34" charset="0"/>
              </a:rPr>
              <a:t> as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argument</a:t>
            </a:r>
            <a:r>
              <a:rPr lang="en-US" sz="2000" dirty="0">
                <a:latin typeface="Corbel" pitchFamily="34" charset="0"/>
              </a:rPr>
              <a:t> and displays them in console</a:t>
            </a:r>
            <a:endParaRPr lang="en-US" sz="2000" b="1" dirty="0">
              <a:solidFill>
                <a:srgbClr val="0070C0"/>
              </a:solidFill>
              <a:latin typeface="Corbel" pitchFamily="34" charset="0"/>
            </a:endParaRPr>
          </a:p>
          <a:p>
            <a:pPr lvl="1"/>
            <a:r>
              <a:rPr lang="en-US" sz="2000" b="1" dirty="0" err="1">
                <a:solidFill>
                  <a:srgbClr val="C00000"/>
                </a:solidFill>
                <a:latin typeface="Corbel" pitchFamily="34" charset="0"/>
              </a:rPr>
              <a:t>handleArgClick</a:t>
            </a:r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() :</a:t>
            </a:r>
            <a:r>
              <a:rPr lang="en-US" sz="2000" dirty="0">
                <a:latin typeface="Corbel" pitchFamily="34" charset="0"/>
              </a:rPr>
              <a:t>Which calls </a:t>
            </a:r>
            <a:r>
              <a:rPr lang="en-US" sz="2000" b="1" dirty="0" err="1">
                <a:solidFill>
                  <a:srgbClr val="7030A0"/>
                </a:solidFill>
                <a:latin typeface="Corbel" pitchFamily="34" charset="0"/>
              </a:rPr>
              <a:t>handleClick</a:t>
            </a:r>
            <a:r>
              <a:rPr lang="en-US" sz="2000" b="1" dirty="0">
                <a:solidFill>
                  <a:srgbClr val="7030A0"/>
                </a:solidFill>
                <a:latin typeface="Corbel" pitchFamily="34" charset="0"/>
              </a:rPr>
              <a:t>() </a:t>
            </a:r>
            <a:r>
              <a:rPr lang="en-US" sz="2000" dirty="0">
                <a:latin typeface="Corbel" pitchFamily="34" charset="0"/>
              </a:rPr>
              <a:t>with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rbel" pitchFamily="34" charset="0"/>
              </a:rPr>
              <a:t>required arguments</a:t>
            </a:r>
          </a:p>
          <a:p>
            <a:pPr lvl="1"/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render() : </a:t>
            </a:r>
            <a:r>
              <a:rPr lang="en-US" sz="2000" dirty="0">
                <a:latin typeface="Corbel" pitchFamily="34" charset="0"/>
              </a:rPr>
              <a:t>For </a:t>
            </a:r>
            <a:r>
              <a:rPr lang="en-US" sz="2000" b="1" dirty="0">
                <a:solidFill>
                  <a:srgbClr val="7030A0"/>
                </a:solidFill>
                <a:latin typeface="Corbel" pitchFamily="34" charset="0"/>
              </a:rPr>
              <a:t>rendering a Button </a:t>
            </a:r>
            <a:r>
              <a:rPr lang="en-US" sz="2000" dirty="0">
                <a:latin typeface="Corbel" pitchFamily="34" charset="0"/>
              </a:rPr>
              <a:t>which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when clicked </a:t>
            </a:r>
            <a:r>
              <a:rPr lang="en-US" sz="2000" dirty="0">
                <a:latin typeface="Corbel" pitchFamily="34" charset="0"/>
              </a:rPr>
              <a:t>calls the </a:t>
            </a:r>
            <a:r>
              <a:rPr lang="en-US" sz="2000" b="1" dirty="0" err="1">
                <a:solidFill>
                  <a:srgbClr val="0070C0"/>
                </a:solidFill>
                <a:latin typeface="Corbel" pitchFamily="34" charset="0"/>
              </a:rPr>
              <a:t>handleArgClick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() </a:t>
            </a:r>
            <a:r>
              <a:rPr lang="en-US" sz="2000" dirty="0">
                <a:latin typeface="Corbel" pitchFamily="34" charset="0"/>
              </a:rPr>
              <a:t>method</a:t>
            </a:r>
            <a:endParaRPr lang="en-US" sz="2000" b="1" u="sng" dirty="0">
              <a:solidFill>
                <a:srgbClr val="00B050"/>
              </a:solidFill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u="sng" dirty="0">
                <a:solidFill>
                  <a:srgbClr val="00B050"/>
                </a:solidFill>
                <a:latin typeface="Corbel" pitchFamily="34" charset="0"/>
              </a:rPr>
              <a:t>App.js</a:t>
            </a:r>
            <a:r>
              <a:rPr lang="en-US" sz="2400" dirty="0">
                <a:latin typeface="Corbel" pitchFamily="34" charset="0"/>
              </a:rPr>
              <a:t>: This file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should render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u="sng" dirty="0">
                <a:solidFill>
                  <a:srgbClr val="C00000"/>
                </a:solidFill>
                <a:latin typeface="Corbel" pitchFamily="34" charset="0"/>
              </a:rPr>
              <a:t>Student </a:t>
            </a:r>
            <a:r>
              <a:rPr lang="en-US" sz="2400" dirty="0">
                <a:latin typeface="Corbel" pitchFamily="34" charset="0"/>
              </a:rPr>
              <a:t>component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US" sz="2400" b="1" u="sng" dirty="0">
              <a:solidFill>
                <a:srgbClr val="00B050"/>
              </a:solidFill>
              <a:latin typeface="Corbel" pitchFamily="34" charset="0"/>
            </a:endParaRPr>
          </a:p>
          <a:p>
            <a:r>
              <a:rPr lang="en-US" sz="2400" b="1" u="sng" dirty="0">
                <a:solidFill>
                  <a:srgbClr val="00B050"/>
                </a:solidFill>
                <a:latin typeface="Corbel" pitchFamily="34" charset="0"/>
              </a:rPr>
              <a:t>index.js: </a:t>
            </a:r>
            <a:r>
              <a:rPr lang="en-US" sz="2400" dirty="0">
                <a:latin typeface="Corbel" pitchFamily="34" charset="0"/>
              </a:rPr>
              <a:t>To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render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u="sng" dirty="0">
                <a:solidFill>
                  <a:srgbClr val="C00000"/>
                </a:solidFill>
                <a:latin typeface="Corbel" pitchFamily="34" charset="0"/>
              </a:rPr>
              <a:t>App</a:t>
            </a:r>
            <a:r>
              <a:rPr lang="en-US" sz="2400" dirty="0">
                <a:latin typeface="Corbel" pitchFamily="34" charset="0"/>
              </a:rPr>
              <a:t> component</a:t>
            </a:r>
          </a:p>
          <a:p>
            <a:endParaRPr lang="en-US" sz="2400" dirty="0">
              <a:latin typeface="Corbel" pitchFamily="34" charset="0"/>
            </a:endParaRPr>
          </a:p>
          <a:p>
            <a:pPr marL="274320" lvl="1" indent="0">
              <a:buNone/>
            </a:pPr>
            <a:endParaRPr lang="en-US" sz="19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1541154-8922-C21B-9164-6E7A24ABF6B5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Exercise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95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1C1536-F958-4DA2-9083-792BE8651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54" y="2539496"/>
            <a:ext cx="3474347" cy="19695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6510F0-3928-4EDE-B166-EDF8FC3370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352" y="2819400"/>
            <a:ext cx="3756893" cy="23944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7ABC81-5A86-48F0-A603-894C276123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5" y="5029200"/>
            <a:ext cx="3474347" cy="18248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A37186-D777-4814-8FCB-DFFB6706C24F}"/>
              </a:ext>
            </a:extLst>
          </p:cNvPr>
          <p:cNvSpPr txBox="1"/>
          <p:nvPr/>
        </p:nvSpPr>
        <p:spPr>
          <a:xfrm>
            <a:off x="149398" y="2152579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Initial Output</a:t>
            </a:r>
            <a:endParaRPr lang="en-IN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887097-F788-4041-BA4D-9B692A1E44B6}"/>
              </a:ext>
            </a:extLst>
          </p:cNvPr>
          <p:cNvSpPr txBox="1"/>
          <p:nvPr/>
        </p:nvSpPr>
        <p:spPr>
          <a:xfrm>
            <a:off x="5476301" y="2337245"/>
            <a:ext cx="26514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After clicking first button</a:t>
            </a:r>
            <a:endParaRPr lang="en-IN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1806CC-B7F5-44CE-9DDF-337FA93E4B4F}"/>
              </a:ext>
            </a:extLst>
          </p:cNvPr>
          <p:cNvSpPr txBox="1"/>
          <p:nvPr/>
        </p:nvSpPr>
        <p:spPr>
          <a:xfrm>
            <a:off x="0" y="4606128"/>
            <a:ext cx="31086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After clicking second button</a:t>
            </a:r>
            <a:endParaRPr lang="en-IN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BDDD332-F19E-6518-CF0C-E8D8ECD4AF34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Desired Output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92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33400" y="2362200"/>
            <a:ext cx="8077200" cy="39701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React, { Component } 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roll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4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4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console.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"Roll:"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4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roll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"Name:"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4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handleClickArg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sz="1400" b="1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IN" sz="14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.props.roll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4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.props.name,</a:t>
            </a:r>
            <a:r>
              <a:rPr lang="en-IN" sz="1400" b="1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Hello 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400" b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.props.name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your roll no is 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4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.props.roll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4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14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handleClickArg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&gt;Click Me&lt;/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);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81400" y="1520853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Student.js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CA5895A-B416-F7DB-10CC-FA0BE32DEB37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Solution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991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57200" y="2362200"/>
            <a:ext cx="8229600" cy="39701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000" b="0" dirty="0">
              <a:solidFill>
                <a:srgbClr val="F92672"/>
              </a:solidFill>
              <a:effectLst/>
              <a:latin typeface="Consolas" panose="020B0609020204030204" pitchFamily="49" charset="0"/>
            </a:endParaRPr>
          </a:p>
          <a:p>
            <a:endParaRPr lang="en-IN" sz="2000" dirty="0">
              <a:solidFill>
                <a:srgbClr val="F92672"/>
              </a:solidFill>
              <a:latin typeface="Consolas" panose="020B0609020204030204" pitchFamily="49" charset="0"/>
            </a:endParaRPr>
          </a:p>
          <a:p>
            <a:endParaRPr lang="en-IN" sz="2000" b="0" dirty="0">
              <a:solidFill>
                <a:srgbClr val="F9267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React, { Component }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Student 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"./Student"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roll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101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"Amit"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roll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102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Sumit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&lt;/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);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DD1ED17-F62C-5F62-A2BA-074607AE3A36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Solution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508437-7614-37CA-C62D-15254EDD43AA}"/>
              </a:ext>
            </a:extLst>
          </p:cNvPr>
          <p:cNvSpPr/>
          <p:nvPr/>
        </p:nvSpPr>
        <p:spPr>
          <a:xfrm>
            <a:off x="3581400" y="1520853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App.js</a:t>
            </a:r>
          </a:p>
        </p:txBody>
      </p:sp>
    </p:spTree>
    <p:extLst>
      <p:ext uri="{BB962C8B-B14F-4D97-AF65-F5344CB8AC3E}">
        <p14:creationId xmlns:p14="http://schemas.microsoft.com/office/powerpoint/2010/main" val="1265256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2489200"/>
            <a:ext cx="8077200" cy="353060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Instead of routing the call </a:t>
            </a:r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handleClick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() </a:t>
            </a:r>
            <a:r>
              <a:rPr lang="en-US" sz="2400" dirty="0">
                <a:latin typeface="Corbel" panose="020B0503020204020204" pitchFamily="34" charset="0"/>
              </a:rPr>
              <a:t>through an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extra method </a:t>
            </a:r>
            <a:r>
              <a:rPr lang="en-US" sz="2400" dirty="0">
                <a:latin typeface="Corbel" panose="020B0503020204020204" pitchFamily="34" charset="0"/>
              </a:rPr>
              <a:t>, we can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simply pass an arrow function </a:t>
            </a:r>
            <a:r>
              <a:rPr lang="en-US" sz="2400" dirty="0">
                <a:latin typeface="Corbel" panose="020B0503020204020204" pitchFamily="34" charset="0"/>
              </a:rPr>
              <a:t>to the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onClick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2400" dirty="0">
                <a:latin typeface="Corbel" panose="020B0503020204020204" pitchFamily="34" charset="0"/>
              </a:rPr>
              <a:t>property while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rendering the Button</a:t>
            </a:r>
          </a:p>
          <a:p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This means that </a:t>
            </a:r>
            <a:r>
              <a:rPr lang="en-US" sz="2400" dirty="0">
                <a:latin typeface="Corbel" panose="020B0503020204020204" pitchFamily="34" charset="0"/>
              </a:rPr>
              <a:t>we can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remove the intermediate function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handleClickArg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() </a:t>
            </a:r>
            <a:r>
              <a:rPr lang="en-US" sz="2400" dirty="0">
                <a:latin typeface="Corbel" panose="020B0503020204020204" pitchFamily="34" charset="0"/>
              </a:rPr>
              <a:t>and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put its code directly </a:t>
            </a:r>
            <a:r>
              <a:rPr lang="en-US" sz="2400" dirty="0">
                <a:latin typeface="Corbel" panose="020B0503020204020204" pitchFamily="34" charset="0"/>
              </a:rPr>
              <a:t>in </a:t>
            </a:r>
            <a:r>
              <a:rPr lang="en-US" sz="2400" b="1" dirty="0" err="1">
                <a:solidFill>
                  <a:srgbClr val="00B050"/>
                </a:solidFill>
                <a:latin typeface="Corbel" panose="020B0503020204020204" pitchFamily="34" charset="0"/>
              </a:rPr>
              <a:t>onClick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 </a:t>
            </a:r>
            <a:r>
              <a:rPr lang="en-US" sz="2400" dirty="0">
                <a:latin typeface="Corbel" panose="020B0503020204020204" pitchFamily="34" charset="0"/>
              </a:rPr>
              <a:t>as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arrow function</a:t>
            </a:r>
            <a:endParaRPr lang="en-US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AFD1563-D8CE-EB6A-D4D4-9C30DE2E073A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Passing Anonymous Function To </a:t>
            </a:r>
            <a:r>
              <a:rPr lang="en-US" b="1" dirty="0" err="1">
                <a:latin typeface="Corbel" pitchFamily="34" charset="0"/>
              </a:rPr>
              <a:t>onClick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19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57200" y="2362200"/>
            <a:ext cx="8153400" cy="39701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React, { Component } 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roll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console.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"Roll:"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roll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"Name:"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b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Hello 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.props.name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your roll no is 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.props.roll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2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endParaRPr lang="en-IN" sz="12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IN" sz="12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.props.roll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.props.name, </a:t>
            </a:r>
            <a:r>
              <a:rPr lang="en-IN" sz="12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2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Click Me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);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6CDF7E-489F-2BDD-9C27-3628F2A4F295}"/>
              </a:ext>
            </a:extLst>
          </p:cNvPr>
          <p:cNvSpPr/>
          <p:nvPr/>
        </p:nvSpPr>
        <p:spPr>
          <a:xfrm>
            <a:off x="3581400" y="1520853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Student.js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A576AAA-E256-C5B6-2795-B8A96F1C38C1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Solution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958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077200" cy="353060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If we recall </a:t>
            </a:r>
            <a:r>
              <a:rPr lang="en-US" sz="2400" dirty="0">
                <a:latin typeface="Corbel" panose="020B0503020204020204" pitchFamily="34" charset="0"/>
              </a:rPr>
              <a:t>the syntax of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bind() </a:t>
            </a:r>
            <a:r>
              <a:rPr lang="en-US" sz="2400" dirty="0">
                <a:latin typeface="Corbel" panose="020B0503020204020204" pitchFamily="34" charset="0"/>
              </a:rPr>
              <a:t>, then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we can see </a:t>
            </a:r>
            <a:r>
              <a:rPr lang="en-US" sz="2400" dirty="0">
                <a:latin typeface="Corbel" panose="020B0503020204020204" pitchFamily="34" charset="0"/>
              </a:rPr>
              <a:t>that it allows us to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pass extra arguments </a:t>
            </a:r>
            <a:r>
              <a:rPr lang="en-US" sz="2400" dirty="0">
                <a:latin typeface="Corbel" panose="020B0503020204020204" pitchFamily="34" charset="0"/>
              </a:rPr>
              <a:t>after “this” 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fn.bind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thisArg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,&lt;optional arguments&gt;)</a:t>
            </a:r>
            <a:endParaRPr lang="en-US" sz="2000" b="1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All these arguments </a:t>
            </a:r>
            <a:r>
              <a:rPr lang="en-US" sz="2400" dirty="0">
                <a:latin typeface="Corbel" panose="020B0503020204020204" pitchFamily="34" charset="0"/>
              </a:rPr>
              <a:t>are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sent as parameters </a:t>
            </a:r>
            <a:r>
              <a:rPr lang="en-US" sz="2400" dirty="0">
                <a:latin typeface="Corbel" panose="020B0503020204020204" pitchFamily="34" charset="0"/>
              </a:rPr>
              <a:t>to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event handler function </a:t>
            </a:r>
            <a:r>
              <a:rPr lang="en-US" sz="2400" dirty="0">
                <a:latin typeface="Corbel" panose="020B0503020204020204" pitchFamily="34" charset="0"/>
              </a:rPr>
              <a:t>when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event is fired</a:t>
            </a:r>
          </a:p>
          <a:p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68A3C69-7EC5-171E-5C01-8B2A41BAFA20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Passing Argument Through bind()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52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33400" y="2362200"/>
            <a:ext cx="8077200" cy="411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React, { Component } 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1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1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roll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1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1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console.</a:t>
            </a:r>
            <a:r>
              <a:rPr lang="en-IN" sz="11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"Roll:"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1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roll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1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"Name:"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1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b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1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Hello 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100" b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.props.name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your roll no is 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1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1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.props.roll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1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endParaRPr lang="en-IN" sz="11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N" sz="11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11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1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1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en-IN" sz="11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1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100" b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1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1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.props.roll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100" b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.props.name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)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1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&gt;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Click Me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&lt;/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&lt;/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);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09ECC8-7807-27EE-6EC2-2EA3CA6D9AF0}"/>
              </a:ext>
            </a:extLst>
          </p:cNvPr>
          <p:cNvSpPr/>
          <p:nvPr/>
        </p:nvSpPr>
        <p:spPr>
          <a:xfrm>
            <a:off x="3581400" y="1520853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Student.js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EE34CE7-E2ED-FC78-0721-A2425AE79218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Solution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289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077200" cy="3987800"/>
          </a:xfrm>
        </p:spPr>
        <p:txBody>
          <a:bodyPr>
            <a:normAutofit fontScale="77500" lnSpcReduction="20000"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Create an app</a:t>
            </a:r>
            <a:r>
              <a:rPr lang="en-US" sz="2400" dirty="0">
                <a:latin typeface="Corbel" pitchFamily="34" charset="0"/>
              </a:rPr>
              <a:t> with the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following files:</a:t>
            </a:r>
          </a:p>
          <a:p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r>
              <a:rPr lang="en-US" sz="2400" b="1" u="sng" dirty="0">
                <a:solidFill>
                  <a:srgbClr val="00B050"/>
                </a:solidFill>
                <a:latin typeface="Corbel" pitchFamily="34" charset="0"/>
              </a:rPr>
              <a:t>MyClicker.js</a:t>
            </a:r>
            <a:r>
              <a:rPr lang="en-US" sz="2400" dirty="0">
                <a:latin typeface="Corbel" pitchFamily="34" charset="0"/>
              </a:rPr>
              <a:t>: This file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should contain </a:t>
            </a:r>
            <a:r>
              <a:rPr lang="en-US" sz="2400" dirty="0">
                <a:latin typeface="Corbel" pitchFamily="34" charset="0"/>
              </a:rPr>
              <a:t>following members:</a:t>
            </a:r>
          </a:p>
          <a:p>
            <a:pPr lvl="1"/>
            <a:endParaRPr lang="en-US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lvl="1"/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 state </a:t>
            </a:r>
            <a:r>
              <a:rPr lang="en-US" sz="1900" dirty="0">
                <a:latin typeface="Corbel" pitchFamily="34" charset="0"/>
              </a:rPr>
              <a:t>called 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counter</a:t>
            </a:r>
          </a:p>
          <a:p>
            <a:pPr lvl="1"/>
            <a:r>
              <a:rPr lang="en-US" sz="1900" b="1" dirty="0" err="1">
                <a:solidFill>
                  <a:srgbClr val="C00000"/>
                </a:solidFill>
                <a:latin typeface="Corbel" pitchFamily="34" charset="0"/>
              </a:rPr>
              <a:t>handleClick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() :</a:t>
            </a:r>
            <a:r>
              <a:rPr lang="en-US" sz="1900" dirty="0">
                <a:latin typeface="Corbel" pitchFamily="34" charset="0"/>
              </a:rPr>
              <a:t>Which accepts </a:t>
            </a:r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step </a:t>
            </a:r>
            <a:r>
              <a:rPr lang="en-US" sz="1900" dirty="0">
                <a:latin typeface="Corbel" pitchFamily="34" charset="0"/>
              </a:rPr>
              <a:t>and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increments</a:t>
            </a:r>
            <a:r>
              <a:rPr lang="en-US" sz="1900" dirty="0">
                <a:latin typeface="Corbel" pitchFamily="34" charset="0"/>
              </a:rPr>
              <a:t> the 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counter </a:t>
            </a:r>
            <a:r>
              <a:rPr lang="en-US" sz="1900" dirty="0">
                <a:latin typeface="Corbel" pitchFamily="34" charset="0"/>
              </a:rPr>
              <a:t>accordingly</a:t>
            </a:r>
          </a:p>
          <a:p>
            <a:pPr lvl="1"/>
            <a:r>
              <a:rPr lang="en-US" sz="1900" dirty="0">
                <a:latin typeface="Corbel" pitchFamily="34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render() : </a:t>
            </a:r>
            <a:r>
              <a:rPr lang="en-US" sz="1900" dirty="0">
                <a:latin typeface="Corbel" pitchFamily="34" charset="0"/>
              </a:rPr>
              <a:t>For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rendering 3 Buttons </a:t>
            </a:r>
            <a:r>
              <a:rPr lang="en-US" sz="1900" dirty="0">
                <a:latin typeface="Corbel" pitchFamily="34" charset="0"/>
              </a:rPr>
              <a:t>which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when clicked </a:t>
            </a:r>
            <a:r>
              <a:rPr lang="en-US" sz="1900" dirty="0">
                <a:latin typeface="Corbel" pitchFamily="34" charset="0"/>
              </a:rPr>
              <a:t>get the 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counter</a:t>
            </a:r>
            <a:r>
              <a:rPr lang="en-US" sz="1900" dirty="0">
                <a:latin typeface="Corbel" pitchFamily="34" charset="0"/>
              </a:rPr>
              <a:t>  incremented by </a:t>
            </a:r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1</a:t>
            </a:r>
            <a:r>
              <a:rPr lang="en-US" sz="1900" dirty="0">
                <a:latin typeface="Corbel" pitchFamily="34" charset="0"/>
              </a:rPr>
              <a:t> , </a:t>
            </a:r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2</a:t>
            </a:r>
            <a:r>
              <a:rPr lang="en-US" sz="1900" dirty="0">
                <a:latin typeface="Corbel" pitchFamily="34" charset="0"/>
              </a:rPr>
              <a:t> or </a:t>
            </a:r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3</a:t>
            </a:r>
            <a:r>
              <a:rPr lang="en-US" sz="1900" dirty="0">
                <a:latin typeface="Corbel" pitchFamily="34" charset="0"/>
              </a:rPr>
              <a:t> respectively</a:t>
            </a:r>
            <a:endParaRPr lang="en-US" sz="2400" b="1" u="sng" dirty="0">
              <a:solidFill>
                <a:srgbClr val="00B050"/>
              </a:solidFill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u="sng" dirty="0">
                <a:solidFill>
                  <a:srgbClr val="00B050"/>
                </a:solidFill>
                <a:latin typeface="Corbel" pitchFamily="34" charset="0"/>
              </a:rPr>
              <a:t>App.js</a:t>
            </a:r>
            <a:r>
              <a:rPr lang="en-US" sz="2400" dirty="0">
                <a:latin typeface="Corbel" pitchFamily="34" charset="0"/>
              </a:rPr>
              <a:t>: This file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should render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u="sng" dirty="0" err="1">
                <a:solidFill>
                  <a:srgbClr val="C00000"/>
                </a:solidFill>
                <a:latin typeface="Corbel" pitchFamily="34" charset="0"/>
              </a:rPr>
              <a:t>MyClicker</a:t>
            </a:r>
            <a:r>
              <a:rPr lang="en-US" sz="2400" b="1" u="sng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component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US" sz="2400" b="1" u="sng" dirty="0">
              <a:solidFill>
                <a:srgbClr val="00B050"/>
              </a:solidFill>
              <a:latin typeface="Corbel" pitchFamily="34" charset="0"/>
            </a:endParaRPr>
          </a:p>
          <a:p>
            <a:r>
              <a:rPr lang="en-US" sz="2400" b="1" u="sng" dirty="0">
                <a:solidFill>
                  <a:srgbClr val="00B050"/>
                </a:solidFill>
                <a:latin typeface="Corbel" pitchFamily="34" charset="0"/>
              </a:rPr>
              <a:t>index.js: </a:t>
            </a:r>
            <a:r>
              <a:rPr lang="en-US" sz="2400" dirty="0">
                <a:latin typeface="Corbel" pitchFamily="34" charset="0"/>
              </a:rPr>
              <a:t>To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render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u="sng" dirty="0">
                <a:solidFill>
                  <a:srgbClr val="C00000"/>
                </a:solidFill>
                <a:latin typeface="Corbel" pitchFamily="34" charset="0"/>
              </a:rPr>
              <a:t>App</a:t>
            </a:r>
            <a:r>
              <a:rPr lang="en-US" sz="2400" dirty="0">
                <a:latin typeface="Corbel" pitchFamily="34" charset="0"/>
              </a:rPr>
              <a:t> component</a:t>
            </a:r>
          </a:p>
          <a:p>
            <a:endParaRPr lang="en-US" sz="2400" dirty="0">
              <a:latin typeface="Corbel" pitchFamily="34" charset="0"/>
            </a:endParaRPr>
          </a:p>
          <a:p>
            <a:pPr marL="274320" lvl="1" indent="0">
              <a:buNone/>
            </a:pPr>
            <a:endParaRPr lang="en-US" sz="19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03AAD7E-E45D-2128-D76E-5D467F30E98D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Exercise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81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1C1536-F958-4DA2-9083-792BE8651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177" y="2438400"/>
            <a:ext cx="8279623" cy="34925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A37186-D777-4814-8FCB-DFFB6706C24F}"/>
              </a:ext>
            </a:extLst>
          </p:cNvPr>
          <p:cNvSpPr txBox="1"/>
          <p:nvPr/>
        </p:nvSpPr>
        <p:spPr>
          <a:xfrm>
            <a:off x="443523" y="2069068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Initial Output</a:t>
            </a:r>
            <a:endParaRPr lang="en-IN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FA0D884-77CD-B7B2-7428-728DB8981FDE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Desired Output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46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2209800"/>
            <a:ext cx="8153400" cy="4495800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Passing Arguments To Event Handlers</a:t>
            </a:r>
          </a:p>
          <a:p>
            <a:pPr>
              <a:buSzPct val="100000"/>
            </a:pP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Different Ways Of Passing Arguments</a:t>
            </a:r>
          </a:p>
          <a:p>
            <a:pPr marL="0" indent="0">
              <a:buSzPct val="100000"/>
              <a:buNone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Examples</a:t>
            </a:r>
          </a:p>
          <a:p>
            <a:pPr>
              <a:buSzPct val="100000"/>
            </a:pPr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Shopping Cart Project</a:t>
            </a:r>
          </a:p>
          <a:p>
            <a:pPr>
              <a:buSzPct val="100000"/>
            </a:pPr>
            <a:endParaRPr lang="en-US" sz="2400" b="1" dirty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000" b="1" dirty="0">
              <a:solidFill>
                <a:schemeClr val="accent2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0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dirty="0"/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6510F0-3928-4EDE-B166-EDF8FC337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" y="3048000"/>
            <a:ext cx="8153400" cy="3200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6887097-F788-4041-BA4D-9B692A1E44B6}"/>
              </a:ext>
            </a:extLst>
          </p:cNvPr>
          <p:cNvSpPr txBox="1"/>
          <p:nvPr/>
        </p:nvSpPr>
        <p:spPr>
          <a:xfrm>
            <a:off x="490415" y="2174063"/>
            <a:ext cx="26514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After clicking first button</a:t>
            </a:r>
            <a:endParaRPr lang="en-IN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FA0D884-77CD-B7B2-7428-728DB8981FDE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Desired Output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89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1C1536-F958-4DA2-9083-792BE8651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" y="2743200"/>
            <a:ext cx="8229600" cy="3429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A37186-D777-4814-8FCB-DFFB6706C24F}"/>
              </a:ext>
            </a:extLst>
          </p:cNvPr>
          <p:cNvSpPr txBox="1"/>
          <p:nvPr/>
        </p:nvSpPr>
        <p:spPr>
          <a:xfrm>
            <a:off x="457200" y="2250678"/>
            <a:ext cx="2564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After clicking sec button</a:t>
            </a:r>
            <a:endParaRPr lang="en-IN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29D63D7-AC13-24A3-F24B-EAA54615D72D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Desired Output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85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6510F0-3928-4EDE-B166-EDF8FC337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" y="3124200"/>
            <a:ext cx="8362920" cy="359094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6887097-F788-4041-BA4D-9B692A1E44B6}"/>
              </a:ext>
            </a:extLst>
          </p:cNvPr>
          <p:cNvSpPr txBox="1"/>
          <p:nvPr/>
        </p:nvSpPr>
        <p:spPr>
          <a:xfrm>
            <a:off x="533400" y="2393357"/>
            <a:ext cx="26514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After clicking third button</a:t>
            </a:r>
            <a:endParaRPr lang="en-IN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38FF0AE-BD21-D681-A396-63FDD8C5FF05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Desired Output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79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229600" cy="3911600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Create </a:t>
            </a:r>
            <a:r>
              <a:rPr lang="en-US" sz="2200" dirty="0">
                <a:solidFill>
                  <a:schemeClr val="tx1"/>
                </a:solidFill>
                <a:latin typeface="Corbel" pitchFamily="34" charset="0"/>
              </a:rPr>
              <a:t>a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 Shopping Cart  App</a:t>
            </a:r>
            <a:r>
              <a:rPr lang="en-US" sz="2200" dirty="0">
                <a:latin typeface="Corbel" pitchFamily="34" charset="0"/>
              </a:rPr>
              <a:t> which </a:t>
            </a:r>
            <a:r>
              <a:rPr lang="en-US" sz="2200" b="1" dirty="0">
                <a:solidFill>
                  <a:srgbClr val="FFC000"/>
                </a:solidFill>
                <a:latin typeface="Corbel" pitchFamily="34" charset="0"/>
              </a:rPr>
              <a:t>should do </a:t>
            </a:r>
            <a:r>
              <a:rPr lang="en-US" sz="2200" dirty="0">
                <a:latin typeface="Corbel" pitchFamily="34" charset="0"/>
              </a:rPr>
              <a:t>the </a:t>
            </a:r>
            <a:r>
              <a:rPr 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 pitchFamily="34" charset="0"/>
              </a:rPr>
              <a:t>following:</a:t>
            </a:r>
          </a:p>
          <a:p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 lvl="1"/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Display</a:t>
            </a:r>
            <a:r>
              <a:rPr lang="en-US" sz="1900" dirty="0">
                <a:latin typeface="Corbel" pitchFamily="34" charset="0"/>
              </a:rPr>
              <a:t> a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list of product names </a:t>
            </a:r>
            <a:r>
              <a:rPr lang="en-US" sz="1900" dirty="0">
                <a:latin typeface="Corbel" pitchFamily="34" charset="0"/>
              </a:rPr>
              <a:t>as well as a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delete button </a:t>
            </a:r>
            <a:r>
              <a:rPr lang="en-US" sz="1900" dirty="0">
                <a:latin typeface="Corbel" pitchFamily="34" charset="0"/>
              </a:rPr>
              <a:t>with </a:t>
            </a:r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each product</a:t>
            </a:r>
          </a:p>
          <a:p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 lvl="1"/>
            <a:r>
              <a:rPr lang="en-US" sz="1900" b="1" dirty="0">
                <a:solidFill>
                  <a:schemeClr val="accent1"/>
                </a:solidFill>
                <a:latin typeface="Corbel" pitchFamily="34" charset="0"/>
              </a:rPr>
              <a:t>These product names </a:t>
            </a:r>
            <a:r>
              <a:rPr lang="en-US" sz="1900" dirty="0">
                <a:latin typeface="Corbel" pitchFamily="34" charset="0"/>
              </a:rPr>
              <a:t>will be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passed</a:t>
            </a:r>
            <a:r>
              <a:rPr lang="en-US" sz="1900" dirty="0">
                <a:latin typeface="Corbel" pitchFamily="34" charset="0"/>
              </a:rPr>
              <a:t> from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App.js</a:t>
            </a:r>
          </a:p>
          <a:p>
            <a:endParaRPr lang="en-US" sz="2400" dirty="0">
              <a:latin typeface="Corbel" pitchFamily="34" charset="0"/>
            </a:endParaRPr>
          </a:p>
          <a:p>
            <a:pPr lvl="1"/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On clicking a button </a:t>
            </a:r>
            <a:r>
              <a:rPr lang="en-US" sz="1900" dirty="0">
                <a:latin typeface="Corbel" pitchFamily="34" charset="0"/>
              </a:rPr>
              <a:t>the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corresponding product</a:t>
            </a:r>
            <a:r>
              <a:rPr lang="en-US" sz="1900" dirty="0">
                <a:latin typeface="Corbel" pitchFamily="34" charset="0"/>
              </a:rPr>
              <a:t> must be 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deleted</a:t>
            </a:r>
          </a:p>
          <a:p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pPr marL="274320" lvl="1" indent="0">
              <a:buNone/>
            </a:pPr>
            <a:endParaRPr lang="en-US" sz="19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E672BBA-3A60-C67A-7B23-87F84EDD1860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Shopping Cart Project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05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1C1536-F958-4DA2-9083-792BE8651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8137" y="2895600"/>
            <a:ext cx="8001000" cy="3962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A37186-D777-4814-8FCB-DFFB6706C24F}"/>
              </a:ext>
            </a:extLst>
          </p:cNvPr>
          <p:cNvSpPr txBox="1"/>
          <p:nvPr/>
        </p:nvSpPr>
        <p:spPr>
          <a:xfrm>
            <a:off x="990600" y="2286000"/>
            <a:ext cx="2191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Initial Output</a:t>
            </a:r>
            <a:endParaRPr lang="en-IN" sz="2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14017E1-FFD8-D5DA-5CDA-C00E4B0E4A57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Desired Output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01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1C1536-F958-4DA2-9083-792BE8651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6233" y="3048000"/>
            <a:ext cx="8727767" cy="45477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A37186-D777-4814-8FCB-DFFB6706C24F}"/>
              </a:ext>
            </a:extLst>
          </p:cNvPr>
          <p:cNvSpPr txBox="1"/>
          <p:nvPr/>
        </p:nvSpPr>
        <p:spPr>
          <a:xfrm>
            <a:off x="609600" y="2362200"/>
            <a:ext cx="6686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After clicking delete button of </a:t>
            </a:r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Cannon DSLR</a:t>
            </a:r>
            <a:endParaRPr lang="en-IN" sz="28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3CF65D4-0CCF-FF04-8EF1-03D55A176522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Desired Output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92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2489200"/>
            <a:ext cx="8077200" cy="38354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the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previous exercise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or 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any other React app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where we have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rendered a list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map()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method , we can </a:t>
            </a: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notice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that React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always gives us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warning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en-US" sz="2400" b="1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endParaRPr lang="en-US" sz="1900" b="1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r>
              <a:rPr lang="en-US" sz="1800" b="1" dirty="0">
                <a:solidFill>
                  <a:srgbClr val="7030A0"/>
                </a:solidFill>
                <a:latin typeface="Consolas" panose="020B0609020204030204" pitchFamily="49" charset="0"/>
              </a:rPr>
              <a:t>Warning: Each child in a list should have a unique "key" prop</a:t>
            </a:r>
          </a:p>
          <a:p>
            <a:endParaRPr lang="en-US" sz="1800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So now </a:t>
            </a: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lets discuss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what is this 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warning all about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and how we can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remove it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1900" b="1" dirty="0">
              <a:solidFill>
                <a:srgbClr val="7030A0"/>
              </a:solidFill>
              <a:latin typeface="Corbel" panose="020B0503020204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A5B2F8E-BCEF-955A-6121-F67212BAA205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The Concept Of “key”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060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286720" cy="398780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Simply put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a </a:t>
            </a:r>
            <a:r>
              <a:rPr lang="en-US" sz="2400" b="1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is a 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that is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passed in child elements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of a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in order to: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Identify which elements are added.</a:t>
            </a:r>
          </a:p>
          <a:p>
            <a:pPr lvl="1"/>
            <a:r>
              <a:rPr lang="en-US" sz="19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Identify which elements are updated.</a:t>
            </a:r>
          </a:p>
          <a:p>
            <a:pPr lvl="1"/>
            <a:r>
              <a:rPr lang="en-US" sz="19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Identify which elements are removed.</a:t>
            </a:r>
          </a:p>
          <a:p>
            <a:endParaRPr lang="en-US" sz="24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Hence, </a:t>
            </a:r>
            <a:r>
              <a:rPr lang="en-US" sz="2400" b="1" u="sng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serves as identification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an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just like how 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Aadhar Card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used to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identify people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1900" b="1" dirty="0">
              <a:solidFill>
                <a:srgbClr val="7030A0"/>
              </a:solidFill>
              <a:latin typeface="Corbel" panose="020B0503020204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12F8D26-6ADE-8EEE-C4F6-12449F48EE45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So What Is a “key” ?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39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077200" cy="3987800"/>
          </a:xfrm>
        </p:spPr>
        <p:txBody>
          <a:bodyPr>
            <a:normAutofit fontScale="85000" lnSpcReduction="20000"/>
          </a:bodyPr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We can </a:t>
            </a:r>
            <a:r>
              <a:rPr lang="en-US" sz="2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easily add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-US" sz="2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2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 elements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like so: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alibri" panose="020F0502020204030204" pitchFamily="34" charset="0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&lt;li 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key="1"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&gt;first&lt;/li&gt;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	&lt;li 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key="2"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&gt;second&lt;/li&gt;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	&lt;li 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key="3"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&gt;third&lt;/li&gt;</a:t>
            </a:r>
          </a:p>
          <a:p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600" b="1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should be a </a:t>
            </a:r>
            <a:r>
              <a:rPr lang="en-US" sz="2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unique identifier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so that </a:t>
            </a:r>
            <a:r>
              <a:rPr lang="en-US" sz="2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element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can be </a:t>
            </a:r>
            <a:r>
              <a:rPr lang="en-US" sz="26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identified properly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Therefore, it is </a:t>
            </a:r>
            <a:r>
              <a:rPr lang="en-US" sz="26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recommended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to use </a:t>
            </a:r>
            <a:r>
              <a:rPr lang="en-US" sz="2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 uniquely generated id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as the </a:t>
            </a:r>
            <a:r>
              <a:rPr lang="en-US" sz="2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sz="2600" b="1" dirty="0">
              <a:solidFill>
                <a:srgbClr val="7030A0"/>
              </a:solidFill>
              <a:latin typeface="Corbel" panose="020B0503020204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9F8C3F1-779F-2036-F445-72B8FE1EE25B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How Do We Create A “key” ?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006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286720" cy="3530600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our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previous exercise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we can pass the prop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while creating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&lt;Product&gt;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component, as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shown below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&lt;Product key={item} value={item} remove={</a:t>
            </a:r>
            <a:r>
              <a:rPr lang="en-US" sz="2000" b="1" dirty="0" err="1">
                <a:solidFill>
                  <a:srgbClr val="00206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this.deleteItem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 /&gt;</a:t>
            </a: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Since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has to be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unique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so we are using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item name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itself as the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endParaRPr lang="en-US" sz="1900" b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4A7ADD2-1F74-B753-EF9F-79138B04B4C7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Updating Our Product Component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956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489200"/>
            <a:ext cx="8153400" cy="3530600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When</a:t>
            </a:r>
            <a:r>
              <a:rPr lang="en-US" sz="2200" dirty="0">
                <a:latin typeface="Corbel" panose="020B0503020204020204" pitchFamily="34" charset="0"/>
              </a:rPr>
              <a:t> we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work with </a:t>
            </a:r>
            <a:r>
              <a:rPr lang="en-US" sz="2200" dirty="0">
                <a:latin typeface="Corbel" panose="020B0503020204020204" pitchFamily="34" charset="0"/>
              </a:rPr>
              <a:t>a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React component </a:t>
            </a:r>
            <a:r>
              <a:rPr lang="en-US" sz="2200" dirty="0">
                <a:latin typeface="Corbel" panose="020B0503020204020204" pitchFamily="34" charset="0"/>
              </a:rPr>
              <a:t>we can </a:t>
            </a: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attach an event </a:t>
            </a:r>
            <a:r>
              <a:rPr lang="en-US" sz="2200" dirty="0">
                <a:latin typeface="Corbel" panose="020B0503020204020204" pitchFamily="34" charset="0"/>
              </a:rPr>
              <a:t>to </a:t>
            </a:r>
            <a:r>
              <a:rPr lang="en-US" sz="22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onClick</a:t>
            </a:r>
            <a:r>
              <a:rPr lang="en-US" sz="2200" dirty="0">
                <a:latin typeface="Corbel" panose="020B0503020204020204" pitchFamily="34" charset="0"/>
              </a:rPr>
              <a:t> (or other events) as </a:t>
            </a: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shown below</a:t>
            </a:r>
            <a:r>
              <a:rPr lang="en-US" sz="2200" dirty="0">
                <a:latin typeface="Corbel" panose="020B0503020204020204" pitchFamily="34" charset="0"/>
              </a:rPr>
              <a:t>: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Corbel" panose="020B0503020204020204" pitchFamily="34" charset="0"/>
              </a:rPr>
              <a:t>        &lt;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button </a:t>
            </a:r>
            <a:r>
              <a:rPr lang="en-US" sz="20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onClick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={</a:t>
            </a:r>
            <a:r>
              <a:rPr lang="en-US" sz="20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this.showBill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}&gt;Show Bill&lt;/button&gt;</a:t>
            </a:r>
          </a:p>
          <a:p>
            <a:endParaRPr lang="en-US" sz="2000" b="1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0163102-5472-1B96-6A85-CF9C5F867876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Argument Passing </a:t>
            </a:r>
          </a:p>
          <a:p>
            <a:r>
              <a:rPr lang="en-US" b="1" dirty="0">
                <a:latin typeface="Corbel" pitchFamily="34" charset="0"/>
              </a:rPr>
              <a:t>To Event Handlers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79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077200" cy="4064000"/>
          </a:xfrm>
        </p:spPr>
        <p:txBody>
          <a:bodyPr>
            <a:normAutofit fontScale="85000" lnSpcReduction="10000"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Make sure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that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every item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the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has a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unique key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</a:t>
            </a:r>
            <a:r>
              <a:rPr lang="en-US" sz="24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prefered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use indexes as a key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unless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know for sure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that the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 is a static list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(no additions/re-ordering/removal to the list).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Never use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any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unstable keys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like </a:t>
            </a:r>
            <a:r>
              <a:rPr lang="en-US" sz="24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Math.random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generate a key.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will run into </a:t>
            </a: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degradation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unexpected </a:t>
            </a:r>
            <a:r>
              <a:rPr lang="en-US" sz="2400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behaviour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unstable keys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are used.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1EED795-B066-1BF0-5B0F-76194C792398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Few Important Points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49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229600" cy="4064000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Keys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are </a:t>
            </a:r>
            <a:r>
              <a:rPr lang="en-US" sz="22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the same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as </a:t>
            </a:r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, only the </a:t>
            </a:r>
            <a:r>
              <a:rPr lang="en-US" sz="22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 of assigning a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“key” to a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component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is the </a:t>
            </a:r>
            <a:r>
              <a:rPr lang="en-US" sz="22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same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as that of </a:t>
            </a:r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en-US" sz="22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 to React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2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not be accessed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inside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of the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component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like </a:t>
            </a:r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props</a:t>
            </a:r>
            <a:endParaRPr lang="en-US" sz="22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49F8C2E-38E5-F37B-27EE-5EA8E0A7138B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Few Important Points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17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2489200"/>
            <a:ext cx="8610600" cy="3530600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But what if </a:t>
            </a:r>
            <a:r>
              <a:rPr lang="en-US" sz="2200" dirty="0">
                <a:latin typeface="Corbel" panose="020B0503020204020204" pitchFamily="34" charset="0"/>
              </a:rPr>
              <a:t>we have to </a:t>
            </a:r>
            <a:r>
              <a:rPr lang="en-US" sz="2200" b="1" u="sng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pass an argument</a:t>
            </a:r>
            <a:r>
              <a:rPr lang="en-US" sz="2200" dirty="0">
                <a:latin typeface="Corbel" panose="020B0503020204020204" pitchFamily="34" charset="0"/>
              </a:rPr>
              <a:t>? </a:t>
            </a:r>
          </a:p>
          <a:p>
            <a:endParaRPr lang="en-US" sz="2200" dirty="0">
              <a:latin typeface="Corbel" panose="020B0503020204020204" pitchFamily="34" charset="0"/>
            </a:endParaRPr>
          </a:p>
          <a:p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For example </a:t>
            </a:r>
            <a:r>
              <a:rPr lang="en-US" sz="2200" dirty="0">
                <a:latin typeface="Corbel" panose="020B0503020204020204" pitchFamily="34" charset="0"/>
              </a:rPr>
              <a:t>, suppose  we have a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list of products </a:t>
            </a:r>
            <a:r>
              <a:rPr lang="en-US" sz="2200" dirty="0">
                <a:latin typeface="Corbel" panose="020B0503020204020204" pitchFamily="34" charset="0"/>
              </a:rPr>
              <a:t>in a </a:t>
            </a:r>
            <a:r>
              <a:rPr lang="en-US" sz="2200" b="1" dirty="0">
                <a:solidFill>
                  <a:srgbClr val="002060"/>
                </a:solidFill>
                <a:latin typeface="Corbel" panose="020B0503020204020204" pitchFamily="34" charset="0"/>
              </a:rPr>
              <a:t>shopping cart</a:t>
            </a:r>
            <a:r>
              <a:rPr lang="en-US" sz="2200" dirty="0">
                <a:latin typeface="Corbel" panose="020B0503020204020204" pitchFamily="34" charset="0"/>
              </a:rPr>
              <a:t>, and we want to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remove</a:t>
            </a:r>
            <a:r>
              <a:rPr lang="en-US" sz="2200" dirty="0">
                <a:latin typeface="Corbel" panose="020B0503020204020204" pitchFamily="34" charset="0"/>
              </a:rPr>
              <a:t> a 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particular product </a:t>
            </a:r>
            <a:r>
              <a:rPr lang="en-US" sz="2200" dirty="0">
                <a:latin typeface="Corbel" panose="020B0503020204020204" pitchFamily="34" charset="0"/>
              </a:rPr>
              <a:t>by clicking the </a:t>
            </a: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“Delete Button”</a:t>
            </a:r>
            <a:r>
              <a:rPr lang="en-US" sz="2200" dirty="0">
                <a:latin typeface="Corbel" panose="020B0503020204020204" pitchFamily="34" charset="0"/>
              </a:rPr>
              <a:t> next to it.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Corbel" panose="020B05030202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6FC301-3702-0FF2-9C6D-B57150783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724400"/>
            <a:ext cx="6172200" cy="174454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25E4C81-D418-B0E6-7E0C-ECDBC596A6A3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Argument Passing </a:t>
            </a:r>
          </a:p>
          <a:p>
            <a:r>
              <a:rPr lang="en-US" b="1" dirty="0">
                <a:latin typeface="Corbel" pitchFamily="34" charset="0"/>
              </a:rPr>
              <a:t>To Event Handlers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13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489200"/>
            <a:ext cx="8153400" cy="3530600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So</a:t>
            </a:r>
            <a:r>
              <a:rPr lang="en-US" sz="2200" dirty="0">
                <a:latin typeface="Corbel" panose="020B0503020204020204" pitchFamily="34" charset="0"/>
              </a:rPr>
              <a:t> , can we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do this </a:t>
            </a:r>
            <a:r>
              <a:rPr lang="en-US" sz="2200" dirty="0">
                <a:latin typeface="Corbel" panose="020B0503020204020204" pitchFamily="34" charset="0"/>
              </a:rPr>
              <a:t>?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Corbel" panose="020B0503020204020204" pitchFamily="34" charset="0"/>
              </a:rPr>
              <a:t>&lt;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button 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onClick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this.removeFromCart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(this.id)}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&gt;Delete&lt;/button&gt;</a:t>
            </a:r>
          </a:p>
          <a:p>
            <a:pPr marL="0" indent="0">
              <a:buNone/>
            </a:pPr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77ED91D-637F-9203-E577-B7B427FCBC58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Argument Passing </a:t>
            </a:r>
          </a:p>
          <a:p>
            <a:r>
              <a:rPr lang="en-US" b="1" dirty="0">
                <a:latin typeface="Corbel" pitchFamily="34" charset="0"/>
              </a:rPr>
              <a:t>To Event Handlers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343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489200"/>
            <a:ext cx="8153400" cy="35306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The answer is a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BIG NO</a:t>
            </a: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This is because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expression</a:t>
            </a:r>
            <a:r>
              <a:rPr lang="en-US" sz="2400" dirty="0">
                <a:latin typeface="Corbel" panose="020B0503020204020204" pitchFamily="34" charset="0"/>
              </a:rPr>
              <a:t> inside </a:t>
            </a:r>
            <a:r>
              <a:rPr lang="en-US" sz="2400" b="1" dirty="0" err="1">
                <a:solidFill>
                  <a:srgbClr val="00B050"/>
                </a:solidFill>
                <a:latin typeface="Corbel" panose="020B0503020204020204" pitchFamily="34" charset="0"/>
              </a:rPr>
              <a:t>onClick</a:t>
            </a:r>
            <a:r>
              <a:rPr lang="en-US" sz="2400" dirty="0">
                <a:latin typeface="Corbel" panose="020B0503020204020204" pitchFamily="34" charset="0"/>
              </a:rPr>
              <a:t> is going to be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executed</a:t>
            </a:r>
            <a:r>
              <a:rPr lang="en-US" sz="2400" dirty="0">
                <a:latin typeface="Corbel" panose="020B0503020204020204" pitchFamily="34" charset="0"/>
              </a:rPr>
              <a:t> as soon as cart is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rendered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This is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going to delete all the products </a:t>
            </a:r>
            <a:r>
              <a:rPr lang="en-US" sz="2400" dirty="0">
                <a:latin typeface="Corbel" panose="020B0503020204020204" pitchFamily="34" charset="0"/>
              </a:rPr>
              <a:t>in 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cart</a:t>
            </a:r>
            <a:r>
              <a:rPr lang="en-US" sz="2400" dirty="0">
                <a:latin typeface="Corbel" panose="020B0503020204020204" pitchFamily="34" charset="0"/>
              </a:rPr>
              <a:t>, as soon as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Shopping Car </a:t>
            </a:r>
            <a:r>
              <a:rPr lang="en-US" sz="2400" dirty="0">
                <a:latin typeface="Corbel" panose="020B0503020204020204" pitchFamily="34" charset="0"/>
              </a:rPr>
              <a:t>is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rendered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E8DC6B3-D5F9-64BA-8410-0A6525FCD1E0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Argument Passing </a:t>
            </a:r>
          </a:p>
          <a:p>
            <a:r>
              <a:rPr lang="en-US" b="1" dirty="0">
                <a:latin typeface="Corbel" pitchFamily="34" charset="0"/>
              </a:rPr>
              <a:t>To Event Handlers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95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153400" cy="3530600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React provides </a:t>
            </a:r>
            <a:r>
              <a:rPr lang="en-US" sz="2200" dirty="0">
                <a:latin typeface="Corbel" panose="020B0503020204020204" pitchFamily="34" charset="0"/>
              </a:rPr>
              <a:t>us 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three ways </a:t>
            </a:r>
            <a:r>
              <a:rPr lang="en-US" sz="2200" dirty="0">
                <a:latin typeface="Corbel" panose="020B0503020204020204" pitchFamily="34" charset="0"/>
              </a:rPr>
              <a:t>to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pass arguments </a:t>
            </a:r>
            <a:r>
              <a:rPr lang="en-US" sz="2200" dirty="0">
                <a:latin typeface="Corbel" panose="020B0503020204020204" pitchFamily="34" charset="0"/>
              </a:rPr>
              <a:t>to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event handler methods </a:t>
            </a:r>
            <a:r>
              <a:rPr lang="en-US" sz="2200" dirty="0">
                <a:latin typeface="Corbel" panose="020B0503020204020204" pitchFamily="34" charset="0"/>
              </a:rPr>
              <a:t>and </a:t>
            </a: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they are</a:t>
            </a:r>
            <a:r>
              <a:rPr lang="en-US" sz="2200" dirty="0">
                <a:latin typeface="Corbel" panose="020B0503020204020204" pitchFamily="34" charset="0"/>
              </a:rPr>
              <a:t>:</a:t>
            </a:r>
          </a:p>
          <a:p>
            <a:pPr lvl="1"/>
            <a:endParaRPr lang="en-US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Routing the call through a function</a:t>
            </a:r>
          </a:p>
          <a:p>
            <a:pPr lvl="1"/>
            <a:endParaRPr lang="en-US" sz="20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Passing arrow function to event props like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onClick</a:t>
            </a:r>
            <a:endParaRPr lang="en-US" sz="20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endParaRPr lang="en-US" sz="20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Passing arguments to bind()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F926E6A-E6C4-CE71-55ED-B66993CB77A8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Different Ways Of</a:t>
            </a:r>
          </a:p>
          <a:p>
            <a:r>
              <a:rPr lang="en-US" b="1" dirty="0">
                <a:latin typeface="Corbel" pitchFamily="34" charset="0"/>
              </a:rPr>
              <a:t>Passing Arguments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63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077200" cy="3530600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In all cases</a:t>
            </a:r>
            <a:r>
              <a:rPr lang="en-US" sz="2200" dirty="0">
                <a:latin typeface="Corbel" panose="020B0503020204020204" pitchFamily="34" charset="0"/>
              </a:rPr>
              <a:t>, the 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e</a:t>
            </a:r>
            <a:r>
              <a:rPr lang="en-US" sz="2200" dirty="0">
                <a:latin typeface="Corbel" panose="020B0503020204020204" pitchFamily="34" charset="0"/>
              </a:rPr>
              <a:t> argument </a:t>
            </a: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representing the react event </a:t>
            </a:r>
            <a:r>
              <a:rPr lang="en-US" sz="2200" dirty="0">
                <a:latin typeface="Corbel" panose="020B0503020204020204" pitchFamily="34" charset="0"/>
              </a:rPr>
              <a:t>will be </a:t>
            </a:r>
            <a:r>
              <a:rPr lang="en-US" sz="2200" b="1" dirty="0">
                <a:solidFill>
                  <a:srgbClr val="002060"/>
                </a:solidFill>
                <a:latin typeface="Corbel" panose="020B0503020204020204" pitchFamily="34" charset="0"/>
              </a:rPr>
              <a:t>passed </a:t>
            </a:r>
            <a:r>
              <a:rPr lang="en-US" sz="2200" dirty="0">
                <a:latin typeface="Corbel" panose="020B0503020204020204" pitchFamily="34" charset="0"/>
              </a:rPr>
              <a:t>as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last argument .</a:t>
            </a:r>
          </a:p>
          <a:p>
            <a:endParaRPr lang="en-US" sz="2200" dirty="0">
              <a:latin typeface="Corbel" panose="020B0503020204020204" pitchFamily="34" charset="0"/>
            </a:endParaRPr>
          </a:p>
          <a:p>
            <a:endParaRPr lang="en-US" sz="2200" dirty="0">
              <a:latin typeface="Corbel" panose="020B0503020204020204" pitchFamily="34" charset="0"/>
            </a:endParaRPr>
          </a:p>
          <a:p>
            <a:endParaRPr lang="en-US" sz="2200" dirty="0">
              <a:latin typeface="Corbel" panose="020B0503020204020204" pitchFamily="34" charset="0"/>
            </a:endParaRPr>
          </a:p>
          <a:p>
            <a:r>
              <a:rPr lang="en-US" sz="2200" dirty="0">
                <a:latin typeface="Corbel" panose="020B0503020204020204" pitchFamily="34" charset="0"/>
              </a:rPr>
              <a:t>With an 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arrow function</a:t>
            </a:r>
            <a:r>
              <a:rPr lang="en-US" sz="2200" dirty="0">
                <a:latin typeface="Corbel" panose="020B0503020204020204" pitchFamily="34" charset="0"/>
              </a:rPr>
              <a:t>, we have to </a:t>
            </a: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pass it explicitly</a:t>
            </a:r>
            <a:r>
              <a:rPr lang="en-US" sz="2200" dirty="0">
                <a:latin typeface="Corbel" panose="020B0503020204020204" pitchFamily="34" charset="0"/>
              </a:rPr>
              <a:t>, but with 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bind()</a:t>
            </a:r>
            <a:r>
              <a:rPr lang="en-US" sz="2200" dirty="0">
                <a:latin typeface="Corbel" panose="020B0503020204020204" pitchFamily="34" charset="0"/>
              </a:rPr>
              <a:t>, any further arguments are </a:t>
            </a: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automatically forwarded</a:t>
            </a:r>
            <a:r>
              <a:rPr lang="en-US" sz="2200" dirty="0">
                <a:latin typeface="Corbel" panose="020B0503020204020204" pitchFamily="34" charset="0"/>
              </a:rPr>
              <a:t>.</a:t>
            </a:r>
            <a:endParaRPr lang="en-US" sz="2200" b="1" dirty="0">
              <a:solidFill>
                <a:srgbClr val="7030A0"/>
              </a:solidFill>
              <a:latin typeface="Corbel" panose="020B0503020204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4A37A75-F7E7-D4EE-48CE-1F15006B67CB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What About ‘e’ ?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60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489200"/>
            <a:ext cx="8305800" cy="3987800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In this approach </a:t>
            </a:r>
            <a:r>
              <a:rPr lang="en-US" sz="2200" dirty="0">
                <a:latin typeface="Corbel" panose="020B0503020204020204" pitchFamily="34" charset="0"/>
              </a:rPr>
              <a:t>we create 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two methods </a:t>
            </a:r>
            <a:r>
              <a:rPr lang="en-US" sz="2200" dirty="0">
                <a:latin typeface="Corbel" panose="020B0503020204020204" pitchFamily="34" charset="0"/>
              </a:rPr>
              <a:t>for </a:t>
            </a: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event handling </a:t>
            </a:r>
            <a:r>
              <a:rPr lang="en-US" sz="2200" dirty="0">
                <a:latin typeface="Corbel" panose="020B0503020204020204" pitchFamily="34" charset="0"/>
              </a:rPr>
              <a:t>, as follows:</a:t>
            </a:r>
          </a:p>
          <a:p>
            <a:endParaRPr lang="en-US" sz="2400" b="1" dirty="0">
              <a:solidFill>
                <a:schemeClr val="accent1"/>
              </a:solidFill>
              <a:latin typeface="Corbel" panose="020B0503020204020204" pitchFamily="34" charset="0"/>
            </a:endParaRPr>
          </a:p>
          <a:p>
            <a:pPr lvl="1"/>
            <a:r>
              <a:rPr lang="en-US" sz="1800" dirty="0">
                <a:latin typeface="Corbel" panose="020B0503020204020204" pitchFamily="34" charset="0"/>
              </a:rPr>
              <a:t>The </a:t>
            </a:r>
            <a:r>
              <a:rPr lang="en-US" sz="1800" b="1" dirty="0">
                <a:solidFill>
                  <a:schemeClr val="accent1"/>
                </a:solidFill>
                <a:latin typeface="Corbel" panose="020B0503020204020204" pitchFamily="34" charset="0"/>
              </a:rPr>
              <a:t>first method </a:t>
            </a:r>
            <a:r>
              <a:rPr lang="en-US" sz="1800" dirty="0">
                <a:latin typeface="Corbel" panose="020B0503020204020204" pitchFamily="34" charset="0"/>
              </a:rPr>
              <a:t>will be </a:t>
            </a:r>
            <a:r>
              <a:rPr lang="en-US" sz="1800" b="1" dirty="0">
                <a:solidFill>
                  <a:srgbClr val="7030A0"/>
                </a:solidFill>
                <a:latin typeface="Corbel" panose="020B0503020204020204" pitchFamily="34" charset="0"/>
              </a:rPr>
              <a:t>non parametrized </a:t>
            </a:r>
            <a:r>
              <a:rPr lang="en-US" sz="1800" dirty="0">
                <a:latin typeface="Corbel" panose="020B0503020204020204" pitchFamily="34" charset="0"/>
              </a:rPr>
              <a:t>and </a:t>
            </a:r>
            <a:r>
              <a:rPr lang="en-US" sz="1800" b="1" dirty="0">
                <a:solidFill>
                  <a:srgbClr val="0070C0"/>
                </a:solidFill>
                <a:latin typeface="Corbel" panose="020B0503020204020204" pitchFamily="34" charset="0"/>
              </a:rPr>
              <a:t>will be set </a:t>
            </a:r>
            <a:r>
              <a:rPr lang="en-US" sz="1800" dirty="0">
                <a:latin typeface="Corbel" panose="020B0503020204020204" pitchFamily="34" charset="0"/>
              </a:rPr>
              <a:t>in </a:t>
            </a:r>
            <a:r>
              <a:rPr lang="en-US" sz="1800" b="1" dirty="0" err="1">
                <a:solidFill>
                  <a:srgbClr val="00B050"/>
                </a:solidFill>
                <a:latin typeface="Corbel" panose="020B0503020204020204" pitchFamily="34" charset="0"/>
              </a:rPr>
              <a:t>onClick</a:t>
            </a:r>
            <a:r>
              <a:rPr lang="en-US" sz="1800" b="1" dirty="0">
                <a:solidFill>
                  <a:srgbClr val="00B050"/>
                </a:solidFill>
                <a:latin typeface="Corbel" panose="020B0503020204020204" pitchFamily="34" charset="0"/>
              </a:rPr>
              <a:t> </a:t>
            </a:r>
          </a:p>
          <a:p>
            <a:endParaRPr lang="en-US" dirty="0">
              <a:latin typeface="Corbel" panose="020B0503020204020204" pitchFamily="34" charset="0"/>
            </a:endParaRPr>
          </a:p>
          <a:p>
            <a:pPr lvl="1"/>
            <a:r>
              <a:rPr lang="en-US" sz="1800" dirty="0">
                <a:latin typeface="Corbel" panose="020B0503020204020204" pitchFamily="34" charset="0"/>
              </a:rPr>
              <a:t>The </a:t>
            </a:r>
            <a:r>
              <a:rPr lang="en-US" sz="1800" b="1" dirty="0">
                <a:solidFill>
                  <a:schemeClr val="accent1"/>
                </a:solidFill>
                <a:latin typeface="Corbel" panose="020B0503020204020204" pitchFamily="34" charset="0"/>
              </a:rPr>
              <a:t>second method </a:t>
            </a:r>
            <a:r>
              <a:rPr lang="en-US" sz="1800" dirty="0">
                <a:latin typeface="Corbel" panose="020B0503020204020204" pitchFamily="34" charset="0"/>
              </a:rPr>
              <a:t>will be </a:t>
            </a:r>
            <a:r>
              <a:rPr lang="en-US" sz="1800" b="1" dirty="0">
                <a:solidFill>
                  <a:srgbClr val="7030A0"/>
                </a:solidFill>
                <a:latin typeface="Corbel" panose="020B0503020204020204" pitchFamily="34" charset="0"/>
              </a:rPr>
              <a:t>parametrized</a:t>
            </a:r>
            <a:r>
              <a:rPr lang="en-US" sz="1800" dirty="0">
                <a:latin typeface="Corbel" panose="020B0503020204020204" pitchFamily="34" charset="0"/>
              </a:rPr>
              <a:t> and will be </a:t>
            </a:r>
            <a:r>
              <a:rPr lang="en-US" sz="1800" b="1" dirty="0">
                <a:solidFill>
                  <a:srgbClr val="002060"/>
                </a:solidFill>
                <a:latin typeface="Corbel" panose="020B0503020204020204" pitchFamily="34" charset="0"/>
              </a:rPr>
              <a:t>called by </a:t>
            </a:r>
            <a:r>
              <a:rPr lang="en-US" sz="1800" dirty="0">
                <a:latin typeface="Corbel" panose="020B0503020204020204" pitchFamily="34" charset="0"/>
              </a:rPr>
              <a:t>the </a:t>
            </a:r>
            <a:r>
              <a:rPr lang="en-US" sz="1800" b="1" dirty="0">
                <a:solidFill>
                  <a:schemeClr val="accent1"/>
                </a:solidFill>
                <a:latin typeface="Corbel" panose="020B0503020204020204" pitchFamily="34" charset="0"/>
              </a:rPr>
              <a:t>first method </a:t>
            </a:r>
            <a:r>
              <a:rPr lang="en-US" sz="1800" dirty="0">
                <a:latin typeface="Corbel" panose="020B0503020204020204" pitchFamily="34" charset="0"/>
              </a:rPr>
              <a:t>with </a:t>
            </a:r>
            <a:r>
              <a:rPr lang="en-US" sz="1800" b="1" dirty="0">
                <a:solidFill>
                  <a:srgbClr val="0070C0"/>
                </a:solidFill>
                <a:latin typeface="Corbel" panose="020B0503020204020204" pitchFamily="34" charset="0"/>
              </a:rPr>
              <a:t>appropriate arguments</a:t>
            </a:r>
            <a:endParaRPr lang="en-US" sz="18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E771E1-CE1D-4B99-B645-9E03AC373919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Routing Call Through A Function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661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11402</TotalTime>
  <Words>1596</Words>
  <Application>Microsoft Office PowerPoint</Application>
  <PresentationFormat>On-screen Show (4:3)</PresentationFormat>
  <Paragraphs>289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Century Gothic</vt:lpstr>
      <vt:lpstr>Consolas</vt:lpstr>
      <vt:lpstr>Corbel</vt:lpstr>
      <vt:lpstr>Wingdings 3</vt:lpstr>
      <vt:lpstr>Ion Boardroom</vt:lpstr>
      <vt:lpstr>PowerPoint Presentation</vt:lpstr>
      <vt:lpstr>Today’s Agenda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PowerPoint Presentation</vt:lpstr>
      <vt:lpstr>   </vt:lpstr>
      <vt:lpstr>PowerPoint Presentation</vt:lpstr>
      <vt:lpstr>   </vt:lpstr>
      <vt:lpstr>   </vt:lpstr>
      <vt:lpstr>PowerPoint Presentation</vt:lpstr>
      <vt:lpstr>PowerPoint Presentation</vt:lpstr>
      <vt:lpstr>   </vt:lpstr>
      <vt:lpstr>   </vt:lpstr>
      <vt:lpstr>   </vt:lpstr>
      <vt:lpstr>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Sharma Computer Academy</cp:lastModifiedBy>
  <cp:revision>667</cp:revision>
  <dcterms:created xsi:type="dcterms:W3CDTF">2016-02-04T12:02:26Z</dcterms:created>
  <dcterms:modified xsi:type="dcterms:W3CDTF">2023-03-27T12:07:30Z</dcterms:modified>
</cp:coreProperties>
</file>