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57" r:id="rId2"/>
    <p:sldId id="475" r:id="rId3"/>
    <p:sldId id="612" r:id="rId4"/>
    <p:sldId id="638" r:id="rId5"/>
    <p:sldId id="639" r:id="rId6"/>
    <p:sldId id="640" r:id="rId7"/>
    <p:sldId id="641" r:id="rId8"/>
    <p:sldId id="642" r:id="rId9"/>
    <p:sldId id="644" r:id="rId10"/>
    <p:sldId id="645" r:id="rId11"/>
    <p:sldId id="646" r:id="rId12"/>
    <p:sldId id="627" r:id="rId13"/>
    <p:sldId id="628" r:id="rId14"/>
    <p:sldId id="629" r:id="rId15"/>
    <p:sldId id="647" r:id="rId16"/>
    <p:sldId id="648" r:id="rId17"/>
    <p:sldId id="630" r:id="rId18"/>
    <p:sldId id="631" r:id="rId19"/>
    <p:sldId id="649" r:id="rId20"/>
    <p:sldId id="650" r:id="rId21"/>
    <p:sldId id="651" r:id="rId22"/>
    <p:sldId id="633" r:id="rId23"/>
    <p:sldId id="636" r:id="rId24"/>
    <p:sldId id="652" r:id="rId25"/>
    <p:sldId id="653" r:id="rId26"/>
    <p:sldId id="654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3768" autoAdjust="0"/>
  </p:normalViewPr>
  <p:slideViewPr>
    <p:cSldViewPr>
      <p:cViewPr varScale="1">
        <p:scale>
          <a:sx n="85" d="100"/>
          <a:sy n="85" d="100"/>
        </p:scale>
        <p:origin x="1406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322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1E4BA8C9-8015-4CCD-8511-461977D672BD}"/>
    <pc:docChg chg="custSel modSld">
      <pc:chgData name="Sharma Computer Academy" userId="08476b32c11f4418" providerId="LiveId" clId="{1E4BA8C9-8015-4CCD-8511-461977D672BD}" dt="2023-04-03T06:31:11.327" v="23" actId="313"/>
      <pc:docMkLst>
        <pc:docMk/>
      </pc:docMkLst>
      <pc:sldChg chg="modSp mod">
        <pc:chgData name="Sharma Computer Academy" userId="08476b32c11f4418" providerId="LiveId" clId="{1E4BA8C9-8015-4CCD-8511-461977D672BD}" dt="2023-04-03T06:31:11.327" v="23" actId="313"/>
        <pc:sldMkLst>
          <pc:docMk/>
          <pc:sldMk cId="3632596286" sldId="652"/>
        </pc:sldMkLst>
        <pc:spChg chg="mod">
          <ac:chgData name="Sharma Computer Academy" userId="08476b32c11f4418" providerId="LiveId" clId="{1E4BA8C9-8015-4CCD-8511-461977D672BD}" dt="2023-04-03T06:31:11.327" v="23" actId="313"/>
          <ac:spMkLst>
            <pc:docMk/>
            <pc:sldMk cId="3632596286" sldId="652"/>
            <ac:spMk id="10" creationId="{00000000-0000-0000-0000-000000000000}"/>
          </ac:spMkLst>
        </pc:spChg>
      </pc:sldChg>
      <pc:sldChg chg="modSp mod">
        <pc:chgData name="Sharma Computer Academy" userId="08476b32c11f4418" providerId="LiveId" clId="{1E4BA8C9-8015-4CCD-8511-461977D672BD}" dt="2023-03-28T07:59:25.367" v="7" actId="20577"/>
        <pc:sldMkLst>
          <pc:docMk/>
          <pc:sldMk cId="4193850238" sldId="654"/>
        </pc:sldMkLst>
        <pc:spChg chg="mod">
          <ac:chgData name="Sharma Computer Academy" userId="08476b32c11f4418" providerId="LiveId" clId="{1E4BA8C9-8015-4CCD-8511-461977D672BD}" dt="2023-03-28T07:59:25.367" v="7" actId="20577"/>
          <ac:spMkLst>
            <pc:docMk/>
            <pc:sldMk cId="4193850238" sldId="654"/>
            <ac:spMk id="4" creationId="{C038F9E4-F525-72D2-EB62-454868FC1E0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7304E4-5951-403E-8451-3392AF94EBB4}" type="datetimeFigureOut">
              <a:rPr lang="en-IN" smtClean="0"/>
              <a:pPr/>
              <a:t>03-04-2023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9F8C1E-A60C-4BEF-97FF-7BB357B6CB86}" type="slidenum">
              <a:rPr lang="en-IN" smtClean="0"/>
              <a:pPr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F9F8C1E-A60C-4BEF-97FF-7BB357B6CB86}" type="slidenum">
              <a:rPr lang="en-IN" smtClean="0"/>
              <a:pPr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864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78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780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22955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7924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89101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6682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238682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109317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329659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75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169010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335950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228672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109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8213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1D778-B565-4D7E-94D7-64010A445B68}" type="datetimeFigureOut">
              <a:rPr lang="en-US" smtClean="0"/>
              <a:pPr/>
              <a:t>4/3/2023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2C6B1FF6-39B9-40F5-8B67-33C6354A3D4F}" type="slidenum">
              <a:rPr kumimoji="0" lang="en-US" smtClean="0"/>
              <a:pPr/>
              <a:t>‹#›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76060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pPr algn="r" eaLnBrk="1" latinLnBrk="0" hangingPunct="1"/>
            <a:fld id="{9D21D778-B565-4D7E-94D7-64010A445B68}" type="datetimeFigureOut">
              <a:rPr lang="en-US" smtClean="0"/>
              <a:pPr algn="r" eaLnBrk="1" latinLnBrk="0" hangingPunct="1"/>
              <a:t>4/3/2023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pPr algn="l" eaLnBrk="1" latinLnBrk="0" hangingPunct="1"/>
            <a:endParaRPr kumimoji="0" lang="en-US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pPr algn="ctr" eaLnBrk="1" latinLnBrk="0" hangingPunct="1"/>
            <a:fld id="{2C6B1FF6-39B9-40F5-8B67-33C6354A3D4F}" type="slidenum">
              <a:rPr kumimoji="0" lang="en-US" smtClean="0"/>
              <a:pPr algn="ctr" eaLnBrk="1" latinLnBrk="0" hangingPunct="1"/>
              <a:t>‹#›</a:t>
            </a:fld>
            <a:endParaRPr kumimoji="0"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8982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idx="1"/>
          </p:nvPr>
        </p:nvSpPr>
        <p:spPr>
          <a:xfrm>
            <a:off x="762000" y="3048000"/>
            <a:ext cx="7772400" cy="1752600"/>
          </a:xfrm>
        </p:spPr>
        <p:txBody>
          <a:bodyPr>
            <a:no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React JS</a:t>
            </a:r>
          </a:p>
          <a:p>
            <a:r>
              <a:rPr lang="en-US" sz="4000" b="1" dirty="0">
                <a:solidFill>
                  <a:schemeClr val="bg1"/>
                </a:solidFill>
                <a:latin typeface="Corbel" pitchFamily="34" charset="0"/>
              </a:rPr>
              <a:t>(form handling)</a:t>
            </a:r>
          </a:p>
          <a:p>
            <a:r>
              <a:rPr lang="en-US" sz="4000" b="1" dirty="0">
                <a:solidFill>
                  <a:srgbClr val="FFC000"/>
                </a:solidFill>
                <a:latin typeface="Corbel" pitchFamily="34" charset="0"/>
              </a:rPr>
              <a:t>Lecture-23</a:t>
            </a:r>
            <a:endParaRPr lang="en-IN" sz="4000" b="1" dirty="0">
              <a:solidFill>
                <a:srgbClr val="FFC000"/>
              </a:solidFill>
              <a:latin typeface="Corbe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29600" cy="3911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 this case</a:t>
            </a:r>
            <a:r>
              <a:rPr lang="en-US" sz="2200" dirty="0">
                <a:latin typeface="Corbel" panose="020B0503020204020204" pitchFamily="34" charset="0"/>
              </a:rPr>
              <a:t>,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data</a:t>
            </a:r>
            <a:r>
              <a:rPr lang="en-US" sz="2200" dirty="0">
                <a:latin typeface="Corbel" panose="020B0503020204020204" pitchFamily="34" charset="0"/>
              </a:rPr>
              <a:t> is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maintained</a:t>
            </a:r>
            <a:r>
              <a:rPr lang="en-US" sz="2200" dirty="0">
                <a:latin typeface="Corbel" panose="020B0503020204020204" pitchFamily="34" charset="0"/>
              </a:rPr>
              <a:t> in the </a:t>
            </a:r>
            <a:r>
              <a:rPr lang="en-US" sz="22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state</a:t>
            </a:r>
            <a:r>
              <a:rPr lang="en-US" sz="2200" dirty="0">
                <a:latin typeface="Corbel" panose="020B0503020204020204" pitchFamily="34" charset="0"/>
              </a:rPr>
              <a:t> property and modified using </a:t>
            </a:r>
            <a:r>
              <a:rPr lang="en-US" sz="2200" b="1" dirty="0" err="1">
                <a:solidFill>
                  <a:schemeClr val="accent1"/>
                </a:solidFill>
                <a:latin typeface="Corbel" panose="020B0503020204020204" pitchFamily="34" charset="0"/>
              </a:rPr>
              <a:t>setState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()</a:t>
            </a:r>
            <a:r>
              <a:rPr lang="en-US" sz="2200" dirty="0">
                <a:latin typeface="Corbel" panose="020B0503020204020204" pitchFamily="34" charset="0"/>
              </a:rPr>
              <a:t>.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This helps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component</a:t>
            </a:r>
            <a:r>
              <a:rPr lang="en-US" sz="2200" dirty="0">
                <a:latin typeface="Corbel" panose="020B0503020204020204" pitchFamily="34" charset="0"/>
              </a:rPr>
              <a:t> 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easily manage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input elements</a:t>
            </a:r>
            <a:r>
              <a:rPr lang="en-US" sz="2200" dirty="0">
                <a:latin typeface="Corbel" panose="020B0503020204020204" pitchFamily="34" charset="0"/>
              </a:rPr>
              <a:t> and its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data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4D23C37-0734-DF00-FC2A-E81D9230A4E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Controlled Components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927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987800"/>
          </a:xfrm>
        </p:spPr>
        <p:txBody>
          <a:bodyPr>
            <a:normAutofit fontScale="85000" lnSpcReduction="20000"/>
          </a:bodyPr>
          <a:lstStyle/>
          <a:p>
            <a:r>
              <a:rPr lang="en-US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Controlled inputs </a:t>
            </a:r>
            <a:r>
              <a:rPr lang="en-US" sz="2600" dirty="0">
                <a:latin typeface="Corbel" panose="020B0503020204020204" pitchFamily="34" charset="0"/>
              </a:rPr>
              <a:t>open up </a:t>
            </a:r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following possibilities</a:t>
            </a:r>
            <a:r>
              <a:rPr lang="en-US" sz="26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Instant input validation</a:t>
            </a:r>
            <a:r>
              <a:rPr lang="en-US" sz="1900" dirty="0">
                <a:latin typeface="Corbel" panose="020B0503020204020204" pitchFamily="34" charset="0"/>
              </a:rPr>
              <a:t>: we can give the user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instant feedback </a:t>
            </a:r>
            <a:r>
              <a:rPr lang="en-US" sz="1900" dirty="0">
                <a:latin typeface="Corbel" panose="020B0503020204020204" pitchFamily="34" charset="0"/>
              </a:rPr>
              <a:t>without having to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wait for them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submit the form </a:t>
            </a:r>
            <a:r>
              <a:rPr lang="en-US" sz="1900" dirty="0">
                <a:latin typeface="Corbel" panose="020B0503020204020204" pitchFamily="34" charset="0"/>
              </a:rPr>
              <a:t>(e.g. if their password is not complex enough)</a:t>
            </a:r>
          </a:p>
          <a:p>
            <a:pPr lvl="1"/>
            <a:endParaRPr lang="en-US" sz="19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Instant input formatting</a:t>
            </a:r>
            <a:r>
              <a:rPr lang="en-US" sz="1900" dirty="0">
                <a:latin typeface="Corbel" panose="020B0503020204020204" pitchFamily="34" charset="0"/>
              </a:rPr>
              <a:t>: we can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add proper separators</a:t>
            </a:r>
            <a:r>
              <a:rPr lang="en-US" sz="1900" dirty="0">
                <a:latin typeface="Corbel" panose="020B0503020204020204" pitchFamily="34" charset="0"/>
              </a:rPr>
              <a:t> 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currency inputs</a:t>
            </a:r>
            <a:r>
              <a:rPr lang="en-US" sz="1900" dirty="0">
                <a:latin typeface="Corbel" panose="020B0503020204020204" pitchFamily="34" charset="0"/>
              </a:rPr>
              <a:t>, or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grouping to phone numbers </a:t>
            </a:r>
            <a:r>
              <a:rPr lang="en-US" sz="1900" dirty="0">
                <a:latin typeface="Corbel" panose="020B0503020204020204" pitchFamily="34" charset="0"/>
              </a:rPr>
              <a:t>on the fly</a:t>
            </a:r>
          </a:p>
          <a:p>
            <a:pPr lvl="1"/>
            <a:endParaRPr lang="en-US" sz="19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Conditionally disable form submission</a:t>
            </a:r>
            <a:r>
              <a:rPr lang="en-US" sz="1900" dirty="0">
                <a:latin typeface="Corbel" panose="020B0503020204020204" pitchFamily="34" charset="0"/>
              </a:rPr>
              <a:t>: we can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enable the submit button </a:t>
            </a:r>
            <a:r>
              <a:rPr lang="en-US" sz="1900" dirty="0">
                <a:latin typeface="Corbel" panose="020B0503020204020204" pitchFamily="34" charset="0"/>
              </a:rPr>
              <a:t>after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certain criteria </a:t>
            </a:r>
            <a:r>
              <a:rPr lang="en-US" sz="1900" dirty="0">
                <a:latin typeface="Corbel" panose="020B0503020204020204" pitchFamily="34" charset="0"/>
              </a:rPr>
              <a:t>are met (e.g.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user consented </a:t>
            </a:r>
            <a:r>
              <a:rPr lang="en-US" sz="1900" dirty="0">
                <a:latin typeface="Corbel" panose="020B0503020204020204" pitchFamily="34" charset="0"/>
              </a:rPr>
              <a:t>to the terms and conditions)</a:t>
            </a:r>
          </a:p>
          <a:p>
            <a:pPr lvl="1"/>
            <a:endParaRPr lang="en-US" sz="1900" b="1" u="sng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pPr lvl="1"/>
            <a:r>
              <a:rPr lang="en-US" sz="1900" b="1" u="sng" dirty="0">
                <a:solidFill>
                  <a:srgbClr val="0070C0"/>
                </a:solidFill>
                <a:latin typeface="Corbel" panose="020B0503020204020204" pitchFamily="34" charset="0"/>
              </a:rPr>
              <a:t>Dynamically generate new inputs</a:t>
            </a:r>
            <a:r>
              <a:rPr lang="en-US" sz="1900" dirty="0">
                <a:latin typeface="Corbel" panose="020B0503020204020204" pitchFamily="34" charset="0"/>
              </a:rPr>
              <a:t>: we can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add additional inputs </a:t>
            </a:r>
            <a:r>
              <a:rPr lang="en-US" sz="1900" dirty="0">
                <a:latin typeface="Corbel" panose="020B0503020204020204" pitchFamily="34" charset="0"/>
              </a:rPr>
              <a:t>to a form based on the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user’s previous input </a:t>
            </a:r>
            <a:r>
              <a:rPr lang="en-US" sz="1900" dirty="0">
                <a:latin typeface="Corbel" panose="020B0503020204020204" pitchFamily="34" charset="0"/>
              </a:rPr>
              <a:t>(e.g. adding details of additional people on a hotel booking)</a:t>
            </a:r>
            <a:endParaRPr lang="en-US" b="1" dirty="0">
              <a:solidFill>
                <a:srgbClr val="7030A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7E29314-A496-1858-8468-5F42BA312F3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Benefits Of Controlled Components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590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9116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To create </a:t>
            </a:r>
            <a:r>
              <a:rPr lang="en-US" sz="2400" dirty="0">
                <a:latin typeface="Corbel" panose="020B0503020204020204" pitchFamily="34" charset="0"/>
              </a:rPr>
              <a:t>a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Controlled Component </a:t>
            </a:r>
            <a:r>
              <a:rPr lang="en-US" sz="2400" dirty="0">
                <a:latin typeface="Corbel" panose="020B0503020204020204" pitchFamily="34" charset="0"/>
              </a:rPr>
              <a:t>we take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four steps</a:t>
            </a:r>
            <a:r>
              <a:rPr lang="en-US" sz="2400" dirty="0">
                <a:latin typeface="Corbel" panose="020B0503020204020204" pitchFamily="34" charset="0"/>
              </a:rPr>
              <a:t>: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Create a </a:t>
            </a:r>
            <a:r>
              <a:rPr lang="en-US" sz="19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key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in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 object </a:t>
            </a:r>
            <a:r>
              <a:rPr lang="en-US" sz="1900" dirty="0">
                <a:latin typeface="Corbel" panose="020B0503020204020204" pitchFamily="34" charset="0"/>
              </a:rPr>
              <a:t>for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representing input field’s value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Create a Form </a:t>
            </a:r>
            <a:r>
              <a:rPr lang="en-US" sz="1900" dirty="0">
                <a:latin typeface="Corbel" panose="020B0503020204020204" pitchFamily="34" charset="0"/>
              </a:rPr>
              <a:t>with an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input field </a:t>
            </a:r>
            <a:r>
              <a:rPr lang="en-US" sz="1900" dirty="0">
                <a:latin typeface="Corbel" panose="020B0503020204020204" pitchFamily="34" charset="0"/>
              </a:rPr>
              <a:t>in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render() </a:t>
            </a:r>
            <a:r>
              <a:rPr lang="en-US" sz="1900" dirty="0">
                <a:latin typeface="Corbel" panose="020B0503020204020204" pitchFamily="34" charset="0"/>
              </a:rPr>
              <a:t>method and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set the </a:t>
            </a: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value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 </a:t>
            </a:r>
            <a:r>
              <a:rPr lang="en-US" sz="1900" dirty="0">
                <a:latin typeface="Corbel" panose="020B0503020204020204" pitchFamily="34" charset="0"/>
              </a:rPr>
              <a:t>of input field to </a:t>
            </a:r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corresponding key </a:t>
            </a:r>
            <a:r>
              <a:rPr lang="en-US" sz="1900" dirty="0">
                <a:latin typeface="Corbel" panose="020B0503020204020204" pitchFamily="34" charset="0"/>
              </a:rPr>
              <a:t>in the </a:t>
            </a:r>
            <a:r>
              <a:rPr lang="en-US" sz="1900" b="1" dirty="0">
                <a:solidFill>
                  <a:schemeClr val="accent1"/>
                </a:solidFill>
                <a:latin typeface="Corbel" panose="020B0503020204020204" pitchFamily="34" charset="0"/>
              </a:rPr>
              <a:t>state object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Also in </a:t>
            </a:r>
            <a:r>
              <a:rPr lang="en-US" sz="1900" dirty="0">
                <a:latin typeface="Corbel" panose="020B0503020204020204" pitchFamily="34" charset="0"/>
              </a:rPr>
              <a:t>the </a:t>
            </a:r>
            <a:r>
              <a:rPr lang="en-US" sz="1900" b="1" u="sng" dirty="0" err="1">
                <a:solidFill>
                  <a:srgbClr val="00B050"/>
                </a:solidFill>
                <a:latin typeface="Corbel" panose="020B0503020204020204" pitchFamily="34" charset="0"/>
              </a:rPr>
              <a:t>onChange</a:t>
            </a:r>
            <a:r>
              <a:rPr lang="en-US" sz="1900" dirty="0">
                <a:latin typeface="Corbel" panose="020B0503020204020204" pitchFamily="34" charset="0"/>
              </a:rPr>
              <a:t> event of the </a:t>
            </a:r>
            <a:r>
              <a:rPr lang="en-US" sz="1900" b="1" dirty="0">
                <a:solidFill>
                  <a:srgbClr val="7030A0"/>
                </a:solidFill>
                <a:latin typeface="Corbel" panose="020B0503020204020204" pitchFamily="34" charset="0"/>
              </a:rPr>
              <a:t>input field </a:t>
            </a:r>
            <a:r>
              <a:rPr lang="en-US" sz="1900" dirty="0">
                <a:latin typeface="Corbel" panose="020B0503020204020204" pitchFamily="34" charset="0"/>
              </a:rPr>
              <a:t>set an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event handler</a:t>
            </a:r>
          </a:p>
          <a:p>
            <a:pPr lvl="1"/>
            <a:endParaRPr lang="en-US" sz="1900" dirty="0">
              <a:latin typeface="Corbel" panose="020B0503020204020204" pitchFamily="34" charset="0"/>
            </a:endParaRPr>
          </a:p>
          <a:p>
            <a:pPr lvl="1"/>
            <a:r>
              <a:rPr lang="en-US" sz="1900" b="1" dirty="0">
                <a:solidFill>
                  <a:srgbClr val="002060"/>
                </a:solidFill>
                <a:latin typeface="Corbel" panose="020B0503020204020204" pitchFamily="34" charset="0"/>
              </a:rPr>
              <a:t>Write code </a:t>
            </a:r>
            <a:r>
              <a:rPr lang="en-US" sz="1900" dirty="0">
                <a:latin typeface="Corbel" panose="020B0503020204020204" pitchFamily="34" charset="0"/>
              </a:rPr>
              <a:t>in the </a:t>
            </a:r>
            <a:r>
              <a:rPr lang="en-US" sz="1900" b="1" dirty="0">
                <a:solidFill>
                  <a:srgbClr val="C00000"/>
                </a:solidFill>
                <a:latin typeface="Corbel" panose="020B0503020204020204" pitchFamily="34" charset="0"/>
              </a:rPr>
              <a:t>event handler </a:t>
            </a:r>
            <a:r>
              <a:rPr lang="en-US" sz="1900" dirty="0">
                <a:latin typeface="Corbel" panose="020B0503020204020204" pitchFamily="34" charset="0"/>
              </a:rPr>
              <a:t>to </a:t>
            </a:r>
            <a:r>
              <a:rPr lang="en-US" sz="1900" b="1" u="sng" dirty="0">
                <a:solidFill>
                  <a:srgbClr val="7030A0"/>
                </a:solidFill>
                <a:latin typeface="Corbel" panose="020B0503020204020204" pitchFamily="34" charset="0"/>
              </a:rPr>
              <a:t>update the state </a:t>
            </a:r>
            <a:r>
              <a:rPr lang="en-US" sz="1900" dirty="0">
                <a:latin typeface="Corbel" panose="020B0503020204020204" pitchFamily="34" charset="0"/>
              </a:rPr>
              <a:t>with </a:t>
            </a:r>
            <a:r>
              <a:rPr lang="en-US" sz="1900" b="1" dirty="0">
                <a:solidFill>
                  <a:srgbClr val="00B050"/>
                </a:solidFill>
                <a:latin typeface="Corbel" panose="020B0503020204020204" pitchFamily="34" charset="0"/>
              </a:rPr>
              <a:t>input field’s value </a:t>
            </a:r>
            <a:r>
              <a:rPr lang="en-US" sz="1900" dirty="0">
                <a:latin typeface="Corbel" panose="020B0503020204020204" pitchFamily="34" charset="0"/>
              </a:rPr>
              <a:t>as soon as the </a:t>
            </a:r>
            <a:r>
              <a:rPr lang="en-US" sz="1900" b="1" dirty="0">
                <a:solidFill>
                  <a:srgbClr val="0070C0"/>
                </a:solidFill>
                <a:latin typeface="Corbel" panose="020B0503020204020204" pitchFamily="34" charset="0"/>
              </a:rPr>
              <a:t>user presses a key</a:t>
            </a:r>
            <a:endParaRPr lang="en-US" sz="900" b="1" dirty="0">
              <a:solidFill>
                <a:srgbClr val="0070C0"/>
              </a:solidFill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6F0C246-DE62-1368-3EC9-CD696A4B19A4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How To Create A Controlled Component ?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5594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2296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Create a Form Based App </a:t>
            </a:r>
            <a:r>
              <a:rPr lang="en-US" sz="2200" dirty="0">
                <a:latin typeface="Corbel" pitchFamily="34" charset="0"/>
              </a:rPr>
              <a:t>which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displays a textbox </a:t>
            </a:r>
            <a:r>
              <a:rPr lang="en-US" sz="2200" dirty="0">
                <a:latin typeface="Corbel" pitchFamily="34" charset="0"/>
              </a:rPr>
              <a:t>for inputting username and soon as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user types his/her name </a:t>
            </a:r>
            <a:r>
              <a:rPr lang="en-US" sz="2200" dirty="0">
                <a:latin typeface="Corbel" pitchFamily="34" charset="0"/>
              </a:rPr>
              <a:t>in the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textbox</a:t>
            </a:r>
            <a:r>
              <a:rPr lang="en-US" sz="2200" dirty="0">
                <a:latin typeface="Corbel" pitchFamily="34" charset="0"/>
              </a:rPr>
              <a:t> , it should be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reflected on the page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6CDDF3F-5685-7052-71ED-38C8A0F3808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3447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514600"/>
            <a:ext cx="8077200" cy="38281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D2A3FAD-660D-229A-57E4-F42B7162DCF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23299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743200"/>
            <a:ext cx="8077200" cy="35995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1C8F8196-E82F-9F92-210B-FA705F1262AA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123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590800"/>
            <a:ext cx="8320118" cy="3751983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5FBC80E-9296-5D29-94CD-B82A12FCD12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98128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362200"/>
            <a:ext cx="8153400" cy="4133908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8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8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8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8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8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8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username: </a:t>
            </a:r>
            <a:r>
              <a:rPr lang="en-IN" sz="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8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.handleChange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8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8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8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username: </a:t>
            </a:r>
            <a:r>
              <a:rPr lang="en-IN" sz="8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8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&gt;Contact Form&lt;/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8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8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endParaRPr lang="en-IN" sz="8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8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8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"Type your name"</a:t>
            </a:r>
            <a:endParaRPr lang="en-IN" sz="8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8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8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8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8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8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8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/&gt;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You typed:&lt;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8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8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8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8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8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486120" y="1561995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9168EC6-4940-9B9D-A129-B27925F6B42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23428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457200" y="2489200"/>
            <a:ext cx="8153400" cy="3843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810000" y="1657402"/>
            <a:ext cx="1828800" cy="304800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C892A540-2B70-D6A4-0C5C-9177B5B560F8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9546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987800"/>
          </a:xfrm>
        </p:spPr>
        <p:txBody>
          <a:bodyPr>
            <a:normAutofit fontScale="85000" lnSpcReduction="10000"/>
          </a:bodyPr>
          <a:lstStyle/>
          <a:p>
            <a:r>
              <a:rPr lang="en-US" sz="2600" dirty="0">
                <a:latin typeface="Corbel" panose="020B0503020204020204" pitchFamily="34" charset="0"/>
              </a:rPr>
              <a:t>When </a:t>
            </a:r>
            <a:r>
              <a:rPr lang="en-US" sz="2600" b="1" dirty="0">
                <a:solidFill>
                  <a:srgbClr val="002060"/>
                </a:solidFill>
                <a:latin typeface="Corbel" panose="020B0503020204020204" pitchFamily="34" charset="0"/>
              </a:rPr>
              <a:t>Submit button </a:t>
            </a:r>
            <a:r>
              <a:rPr lang="en-US" sz="2600" dirty="0">
                <a:latin typeface="Corbel" panose="020B0503020204020204" pitchFamily="34" charset="0"/>
              </a:rPr>
              <a:t>is </a:t>
            </a:r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clicked</a:t>
            </a:r>
            <a:r>
              <a:rPr lang="en-US" sz="2600" dirty="0">
                <a:latin typeface="Corbel" panose="020B0503020204020204" pitchFamily="34" charset="0"/>
              </a:rPr>
              <a:t>, the </a:t>
            </a:r>
            <a:r>
              <a:rPr lang="en-US" sz="2600" b="1" dirty="0">
                <a:solidFill>
                  <a:srgbClr val="0070C0"/>
                </a:solidFill>
                <a:latin typeface="Corbel" panose="020B0503020204020204" pitchFamily="34" charset="0"/>
              </a:rPr>
              <a:t>browser performs </a:t>
            </a:r>
            <a:r>
              <a:rPr lang="en-US" sz="2600" dirty="0">
                <a:latin typeface="Corbel" panose="020B0503020204020204" pitchFamily="34" charset="0"/>
              </a:rPr>
              <a:t>a </a:t>
            </a:r>
            <a:r>
              <a:rPr lang="en-US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default form submission </a:t>
            </a:r>
            <a:r>
              <a:rPr lang="en-US" sz="2600" dirty="0">
                <a:latin typeface="Corbel" panose="020B0503020204020204" pitchFamily="34" charset="0"/>
              </a:rPr>
              <a:t>by making a </a:t>
            </a:r>
            <a:r>
              <a:rPr lang="en-US" sz="2600" b="1" dirty="0">
                <a:solidFill>
                  <a:schemeClr val="accent1"/>
                </a:solidFill>
                <a:latin typeface="Corbel" panose="020B0503020204020204" pitchFamily="34" charset="0"/>
              </a:rPr>
              <a:t>full-page GET/POST request </a:t>
            </a:r>
            <a:r>
              <a:rPr lang="en-US" sz="2600" dirty="0">
                <a:latin typeface="Corbel" panose="020B0503020204020204" pitchFamily="34" charset="0"/>
              </a:rPr>
              <a:t>to the </a:t>
            </a:r>
            <a:r>
              <a:rPr lang="en-US" sz="2600" b="1" dirty="0">
                <a:solidFill>
                  <a:srgbClr val="00B050"/>
                </a:solidFill>
                <a:latin typeface="Corbel" panose="020B0503020204020204" pitchFamily="34" charset="0"/>
              </a:rPr>
              <a:t>URL specified </a:t>
            </a:r>
            <a:r>
              <a:rPr lang="en-US" sz="2600" dirty="0">
                <a:latin typeface="Corbel" panose="020B0503020204020204" pitchFamily="34" charset="0"/>
              </a:rPr>
              <a:t>in the </a:t>
            </a:r>
            <a:r>
              <a:rPr lang="en-US" sz="26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action</a:t>
            </a:r>
            <a:r>
              <a:rPr lang="en-US" sz="2600" dirty="0">
                <a:latin typeface="Corbel" panose="020B0503020204020204" pitchFamily="34" charset="0"/>
              </a:rPr>
              <a:t> attribute of the </a:t>
            </a:r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&lt;form&gt;. </a:t>
            </a:r>
          </a:p>
          <a:p>
            <a:endParaRPr lang="en-US" sz="2600" dirty="0">
              <a:latin typeface="Corbel" panose="020B0503020204020204" pitchFamily="34" charset="0"/>
            </a:endParaRPr>
          </a:p>
          <a:p>
            <a:endParaRPr lang="en-US" sz="26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600" b="1" dirty="0">
                <a:solidFill>
                  <a:srgbClr val="0070C0"/>
                </a:solidFill>
                <a:latin typeface="Corbel" panose="020B0503020204020204" pitchFamily="34" charset="0"/>
              </a:rPr>
              <a:t>If not specified</a:t>
            </a:r>
            <a:r>
              <a:rPr lang="en-US" sz="2600" dirty="0">
                <a:latin typeface="Corbel" panose="020B0503020204020204" pitchFamily="34" charset="0"/>
              </a:rPr>
              <a:t>, the </a:t>
            </a:r>
            <a:r>
              <a:rPr lang="en-US" sz="2600" b="1" u="sng" dirty="0">
                <a:solidFill>
                  <a:srgbClr val="002060"/>
                </a:solidFill>
                <a:latin typeface="Corbel" panose="020B0503020204020204" pitchFamily="34" charset="0"/>
              </a:rPr>
              <a:t>action</a:t>
            </a:r>
            <a:r>
              <a:rPr lang="en-US" sz="2600" dirty="0">
                <a:latin typeface="Corbel" panose="020B0503020204020204" pitchFamily="34" charset="0"/>
              </a:rPr>
              <a:t> attribute equals the </a:t>
            </a:r>
            <a:r>
              <a:rPr lang="en-US" sz="26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current URL</a:t>
            </a:r>
            <a:r>
              <a:rPr lang="en-US" sz="2600" dirty="0">
                <a:latin typeface="Corbel" panose="020B0503020204020204" pitchFamily="34" charset="0"/>
              </a:rPr>
              <a:t>.</a:t>
            </a:r>
          </a:p>
          <a:p>
            <a:endParaRPr lang="en-US" sz="2600" dirty="0">
              <a:latin typeface="Corbel" panose="020B0503020204020204" pitchFamily="34" charset="0"/>
            </a:endParaRPr>
          </a:p>
          <a:p>
            <a:endParaRPr lang="en-US" sz="26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r>
              <a:rPr lang="en-US" sz="2600" b="1" dirty="0">
                <a:solidFill>
                  <a:srgbClr val="7030A0"/>
                </a:solidFill>
                <a:latin typeface="Corbel" panose="020B0503020204020204" pitchFamily="34" charset="0"/>
              </a:rPr>
              <a:t>But, since </a:t>
            </a:r>
            <a:r>
              <a:rPr lang="en-US" sz="2600" dirty="0">
                <a:latin typeface="Corbel" panose="020B0503020204020204" pitchFamily="34" charset="0"/>
              </a:rPr>
              <a:t>the </a:t>
            </a:r>
            <a:r>
              <a:rPr lang="en-US" sz="2600" b="1" dirty="0">
                <a:solidFill>
                  <a:srgbClr val="C00000"/>
                </a:solidFill>
                <a:latin typeface="Corbel" panose="020B0503020204020204" pitchFamily="34" charset="0"/>
              </a:rPr>
              <a:t>form</a:t>
            </a:r>
            <a:r>
              <a:rPr lang="en-US" sz="2600" dirty="0">
                <a:latin typeface="Corbel" panose="020B0503020204020204" pitchFamily="34" charset="0"/>
              </a:rPr>
              <a:t> is </a:t>
            </a:r>
            <a:r>
              <a:rPr lang="en-US" sz="2600" b="1" dirty="0">
                <a:solidFill>
                  <a:srgbClr val="0070C0"/>
                </a:solidFill>
                <a:latin typeface="Corbel" panose="020B0503020204020204" pitchFamily="34" charset="0"/>
              </a:rPr>
              <a:t>controlled by React</a:t>
            </a:r>
            <a:r>
              <a:rPr lang="en-US" sz="2600" dirty="0">
                <a:latin typeface="Corbel" panose="020B0503020204020204" pitchFamily="34" charset="0"/>
              </a:rPr>
              <a:t>, we </a:t>
            </a:r>
            <a:r>
              <a:rPr lang="en-US" sz="2600" b="1" dirty="0">
                <a:solidFill>
                  <a:srgbClr val="00B050"/>
                </a:solidFill>
                <a:latin typeface="Corbel" panose="020B0503020204020204" pitchFamily="34" charset="0"/>
              </a:rPr>
              <a:t>don’t want this </a:t>
            </a:r>
            <a:r>
              <a:rPr lang="en-US" sz="2600" dirty="0">
                <a:latin typeface="Corbel" panose="020B0503020204020204" pitchFamily="34" charset="0"/>
              </a:rPr>
              <a:t>to happen.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1DDFAF1-8F4A-6CB0-D344-45C119E3A19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Submitting The Form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186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5300" y="2362200"/>
            <a:ext cx="8153400" cy="4419600"/>
          </a:xfrm>
        </p:spPr>
        <p:txBody>
          <a:bodyPr>
            <a:normAutofit fontScale="92500" lnSpcReduction="10000"/>
          </a:bodyPr>
          <a:lstStyle/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C00000"/>
                </a:solidFill>
                <a:latin typeface="Corbel" pitchFamily="34" charset="0"/>
              </a:rPr>
              <a:t>Form Recap</a:t>
            </a:r>
          </a:p>
          <a:p>
            <a:pPr>
              <a:buSzPct val="100000"/>
            </a:pPr>
            <a:endParaRPr lang="en-US" sz="2400" b="1" dirty="0">
              <a:solidFill>
                <a:srgbClr val="C0000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2060"/>
                </a:solidFill>
                <a:latin typeface="Corbel" pitchFamily="34" charset="0"/>
              </a:rPr>
              <a:t>How Forms Work In React  ?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70C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 err="1">
                <a:solidFill>
                  <a:srgbClr val="0070C0"/>
                </a:solidFill>
                <a:latin typeface="Corbel" pitchFamily="34" charset="0"/>
              </a:rPr>
              <a:t>UnControlled</a:t>
            </a:r>
            <a:r>
              <a:rPr lang="en-US" sz="2400" b="1" dirty="0">
                <a:solidFill>
                  <a:srgbClr val="0070C0"/>
                </a:solidFill>
                <a:latin typeface="Corbel" pitchFamily="34" charset="0"/>
              </a:rPr>
              <a:t> Components V/s Controlled Components</a:t>
            </a:r>
          </a:p>
          <a:p>
            <a:pPr marL="0" indent="0">
              <a:buSzPct val="100000"/>
              <a:buNone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7030A0"/>
                </a:solidFill>
                <a:latin typeface="Corbel" pitchFamily="34" charset="0"/>
              </a:rPr>
              <a:t>Examples</a:t>
            </a:r>
          </a:p>
          <a:p>
            <a:pPr>
              <a:buSzPct val="100000"/>
            </a:pPr>
            <a:endParaRPr lang="en-US" sz="2400" b="1" dirty="0">
              <a:solidFill>
                <a:srgbClr val="00B050"/>
              </a:solidFill>
              <a:latin typeface="Corbel" pitchFamily="34" charset="0"/>
            </a:endParaRPr>
          </a:p>
          <a:p>
            <a:pPr>
              <a:buSzPct val="100000"/>
            </a:pPr>
            <a:r>
              <a:rPr lang="en-US" sz="2400" b="1" dirty="0">
                <a:solidFill>
                  <a:srgbClr val="00B050"/>
                </a:solidFill>
                <a:latin typeface="Corbel" pitchFamily="34" charset="0"/>
              </a:rPr>
              <a:t>Exercises</a:t>
            </a:r>
          </a:p>
          <a:p>
            <a:pPr>
              <a:buSzPct val="100000"/>
            </a:pPr>
            <a:endParaRPr lang="en-US" sz="2400" b="1" dirty="0">
              <a:solidFill>
                <a:schemeClr val="accent1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  <a:buNone/>
            </a:pPr>
            <a:endParaRPr lang="en-US" sz="2000" b="1" dirty="0">
              <a:solidFill>
                <a:schemeClr val="accent2">
                  <a:lumMod val="75000"/>
                </a:schemeClr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000" b="1" dirty="0">
              <a:solidFill>
                <a:srgbClr val="002060"/>
              </a:solidFill>
              <a:latin typeface="Corbel" pitchFamily="34" charset="0"/>
            </a:endParaRPr>
          </a:p>
          <a:p>
            <a:pPr>
              <a:buSzPct val="100000"/>
            </a:pPr>
            <a:endParaRPr lang="en-US" sz="2400" dirty="0"/>
          </a:p>
          <a:p>
            <a:pPr>
              <a:buSzPct val="100000"/>
              <a:buNone/>
            </a:pPr>
            <a:endParaRPr lang="en-US" sz="2400" dirty="0"/>
          </a:p>
          <a:p>
            <a:pPr>
              <a:buSzPct val="100000"/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36292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To prevent </a:t>
            </a:r>
            <a:r>
              <a:rPr lang="en-US" sz="2200" dirty="0">
                <a:latin typeface="Corbel" panose="020B0503020204020204" pitchFamily="34" charset="0"/>
              </a:rPr>
              <a:t>the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browser</a:t>
            </a:r>
            <a:r>
              <a:rPr lang="en-US" sz="2200" dirty="0">
                <a:latin typeface="Corbel" panose="020B0503020204020204" pitchFamily="34" charset="0"/>
              </a:rPr>
              <a:t> from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performing the default action </a:t>
            </a:r>
            <a:r>
              <a:rPr lang="en-US" sz="2200" dirty="0">
                <a:latin typeface="Corbel" panose="020B0503020204020204" pitchFamily="34" charset="0"/>
              </a:rPr>
              <a:t>on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submit</a:t>
            </a:r>
            <a:r>
              <a:rPr lang="en-US" sz="2200" dirty="0">
                <a:latin typeface="Corbel" panose="020B0503020204020204" pitchFamily="34" charset="0"/>
              </a:rPr>
              <a:t>, simply attach an </a:t>
            </a:r>
            <a:r>
              <a:rPr lang="en-US" sz="22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onSubmit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 event handler </a:t>
            </a:r>
            <a:r>
              <a:rPr lang="en-US" sz="2200" dirty="0">
                <a:latin typeface="Corbel" panose="020B0503020204020204" pitchFamily="34" charset="0"/>
              </a:rPr>
              <a:t>to the form, then call </a:t>
            </a:r>
            <a:r>
              <a:rPr lang="en-US" sz="2200" b="1" dirty="0" err="1">
                <a:solidFill>
                  <a:srgbClr val="002060"/>
                </a:solidFill>
                <a:latin typeface="Corbel" panose="020B0503020204020204" pitchFamily="34" charset="0"/>
              </a:rPr>
              <a:t>event.preventDefault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()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2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Moreover</a:t>
            </a:r>
            <a:r>
              <a:rPr lang="en-US" sz="2200" dirty="0">
                <a:latin typeface="Corbel" panose="020B0503020204020204" pitchFamily="34" charset="0"/>
              </a:rPr>
              <a:t>, inside the </a:t>
            </a:r>
            <a:r>
              <a:rPr lang="en-US" sz="2200" b="1" dirty="0" err="1">
                <a:solidFill>
                  <a:srgbClr val="0070C0"/>
                </a:solidFill>
                <a:latin typeface="Corbel" panose="020B0503020204020204" pitchFamily="34" charset="0"/>
              </a:rPr>
              <a:t>onSubmit</a:t>
            </a:r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 event handler </a:t>
            </a:r>
            <a:r>
              <a:rPr lang="en-US" sz="2200" dirty="0">
                <a:latin typeface="Corbel" panose="020B0503020204020204" pitchFamily="34" charset="0"/>
              </a:rPr>
              <a:t>we can perform a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POST request </a:t>
            </a:r>
            <a:r>
              <a:rPr lang="en-US" sz="2200" dirty="0">
                <a:latin typeface="Corbel" panose="020B0503020204020204" pitchFamily="34" charset="0"/>
              </a:rPr>
              <a:t>by ourself to </a:t>
            </a:r>
            <a:r>
              <a:rPr lang="en-US" sz="2200" b="1" dirty="0">
                <a:solidFill>
                  <a:schemeClr val="accent1"/>
                </a:solidFill>
                <a:latin typeface="Corbel" panose="020B0503020204020204" pitchFamily="34" charset="0"/>
              </a:rPr>
              <a:t>save the user form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  <a:endParaRPr lang="en-US" sz="2200" b="1" dirty="0">
              <a:solidFill>
                <a:srgbClr val="7030A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5FE1DB-F1A4-FA65-05FF-7B649A5C9353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Submitting The Form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042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489200"/>
            <a:ext cx="8362920" cy="40640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Modify the previous App </a:t>
            </a:r>
            <a:r>
              <a:rPr lang="en-US" sz="2200" dirty="0">
                <a:latin typeface="Corbel" pitchFamily="34" charset="0"/>
              </a:rPr>
              <a:t>so that now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after typing the text </a:t>
            </a:r>
            <a:r>
              <a:rPr lang="en-US" sz="2200" dirty="0">
                <a:latin typeface="Corbel" pitchFamily="34" charset="0"/>
              </a:rPr>
              <a:t>if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user strikes ENTER key </a:t>
            </a:r>
            <a:r>
              <a:rPr lang="en-US" sz="2200" dirty="0">
                <a:latin typeface="Corbel" pitchFamily="34" charset="0"/>
              </a:rPr>
              <a:t>or clicks on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submit button </a:t>
            </a:r>
            <a:r>
              <a:rPr lang="en-US" sz="2200" dirty="0">
                <a:latin typeface="Corbel" pitchFamily="34" charset="0"/>
              </a:rPr>
              <a:t>then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two things </a:t>
            </a:r>
            <a:r>
              <a:rPr lang="en-US" sz="2200" dirty="0">
                <a:latin typeface="Corbel" pitchFamily="34" charset="0"/>
              </a:rPr>
              <a:t>should happen: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text </a:t>
            </a:r>
            <a:r>
              <a:rPr lang="en-US" sz="1900" dirty="0">
                <a:latin typeface="Corbel" pitchFamily="34" charset="0"/>
              </a:rPr>
              <a:t>should appear in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alert</a:t>
            </a:r>
          </a:p>
          <a:p>
            <a:pPr lvl="1"/>
            <a:endParaRPr lang="en-US" sz="1900" dirty="0">
              <a:latin typeface="Corbel" pitchFamily="34" charset="0"/>
            </a:endParaRPr>
          </a:p>
          <a:p>
            <a:pPr lvl="1"/>
            <a:r>
              <a:rPr lang="en-US" sz="1900" dirty="0">
                <a:latin typeface="Corbel" pitchFamily="34" charset="0"/>
              </a:rPr>
              <a:t>The </a:t>
            </a:r>
            <a:r>
              <a:rPr lang="en-US" sz="1900" b="1" dirty="0">
                <a:solidFill>
                  <a:srgbClr val="C00000"/>
                </a:solidFill>
                <a:latin typeface="Corbel" pitchFamily="34" charset="0"/>
              </a:rPr>
              <a:t>input field </a:t>
            </a:r>
            <a:r>
              <a:rPr lang="en-US" sz="1900" dirty="0">
                <a:latin typeface="Corbel" pitchFamily="34" charset="0"/>
              </a:rPr>
              <a:t>must be </a:t>
            </a:r>
            <a:r>
              <a:rPr lang="en-US" sz="1900" b="1" dirty="0">
                <a:solidFill>
                  <a:srgbClr val="7030A0"/>
                </a:solidFill>
                <a:latin typeface="Corbel" pitchFamily="34" charset="0"/>
              </a:rPr>
              <a:t>cleared</a:t>
            </a:r>
          </a:p>
          <a:p>
            <a:endParaRPr lang="en-US" sz="2400" dirty="0">
              <a:latin typeface="Corbel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Make sure </a:t>
            </a:r>
            <a:r>
              <a:rPr lang="en-US" sz="2200" dirty="0">
                <a:latin typeface="Corbel" pitchFamily="34" charset="0"/>
              </a:rPr>
              <a:t>to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cancel</a:t>
            </a:r>
            <a:r>
              <a:rPr lang="en-US" sz="2200" dirty="0">
                <a:latin typeface="Corbel" pitchFamily="34" charset="0"/>
              </a:rPr>
              <a:t> the </a:t>
            </a:r>
            <a:r>
              <a:rPr lang="en-US" sz="2200" b="1" dirty="0">
                <a:solidFill>
                  <a:schemeClr val="accent1"/>
                </a:solidFill>
                <a:latin typeface="Corbel" pitchFamily="34" charset="0"/>
              </a:rPr>
              <a:t>browser’s default action </a:t>
            </a:r>
            <a:r>
              <a:rPr lang="en-US" sz="2200" dirty="0">
                <a:latin typeface="Corbel" pitchFamily="34" charset="0"/>
              </a:rPr>
              <a:t>of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form submission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6F123F4-CD16-7408-54E9-A06391638342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553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7C765B-4FEC-4E67-A452-941AB231C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00" y="2819400"/>
            <a:ext cx="8077200" cy="3581400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7E00BD37-DD34-7748-E2C2-48840ABAB48E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Desired Output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889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590800"/>
            <a:ext cx="8153400" cy="37415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4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endParaRPr lang="en-IN" sz="1400" b="1" dirty="0">
              <a:solidFill>
                <a:srgbClr val="F92672"/>
              </a:solidFill>
              <a:latin typeface="Consolas" panose="020B0609020204030204" pitchFamily="49" charset="0"/>
            </a:endParaRPr>
          </a:p>
          <a:p>
            <a:endParaRPr lang="en-IN" sz="1400" b="1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constructor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super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props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 username: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.handleSubmit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bind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username: 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.target.value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 {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i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evt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preventDefault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alert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"You typed:"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4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4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4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setState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({ username: </a:t>
            </a:r>
            <a:r>
              <a:rPr lang="en-IN" sz="14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""</a:t>
            </a:r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});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4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505200" y="1500257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1D87644-0FE0-5D1C-A3CD-674EF5E02BF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87911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489200"/>
            <a:ext cx="8077200" cy="38431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&gt;Contact Form&lt;/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handleSubmit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placeholder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2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"Type your name"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.state.username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  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onChange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={</a:t>
            </a:r>
            <a:r>
              <a:rPr lang="en-IN" sz="1200" b="1" dirty="0" err="1">
                <a:solidFill>
                  <a:srgbClr val="FD971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IN" sz="12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12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handleChange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1200" b="1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/&gt;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 type</a:t>
            </a:r>
            <a:r>
              <a:rPr lang="en-IN" sz="1200" b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=“submit”</a:t>
            </a:r>
            <a:r>
              <a:rPr lang="en-IN" sz="1200" b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Submit&lt;/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2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2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2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2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159A7E6-8DCE-0D8D-BA22-24924DDDB23D}"/>
              </a:ext>
            </a:extLst>
          </p:cNvPr>
          <p:cNvSpPr/>
          <p:nvPr/>
        </p:nvSpPr>
        <p:spPr>
          <a:xfrm>
            <a:off x="3505200" y="1500257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ContactForm.js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07284B-D290-FB1F-13F4-A5B4B7155B7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25962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400" dirty="0"/>
          </a:p>
          <a:p>
            <a:endParaRPr lang="en-US" sz="2400" dirty="0"/>
          </a:p>
        </p:txBody>
      </p:sp>
      <p:sp>
        <p:nvSpPr>
          <p:cNvPr id="10" name="Rectangle 9"/>
          <p:cNvSpPr/>
          <p:nvPr/>
        </p:nvSpPr>
        <p:spPr>
          <a:xfrm>
            <a:off x="533400" y="2438400"/>
            <a:ext cx="8153400" cy="389398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2000" b="0" dirty="0">
              <a:solidFill>
                <a:srgbClr val="F92672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 err="1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"./</a:t>
            </a:r>
            <a:r>
              <a:rPr lang="en-IN" sz="1600" b="1" dirty="0" err="1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6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6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600" b="1" i="1" dirty="0" err="1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6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App</a:t>
            </a:r>
            <a:r>
              <a:rPr lang="en-IN" sz="16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1600" b="0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</a:br>
            <a:endParaRPr lang="en-IN" sz="16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  <a:p>
            <a:endParaRPr lang="en-IN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A9CF6CD-E6D0-EEE1-A19C-0DE4041A9C5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Solution</a:t>
            </a:r>
            <a:endParaRPr lang="en-IN" b="1" dirty="0">
              <a:latin typeface="Corbe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4A178-49B0-C58E-47F0-C1164E3507D5}"/>
              </a:ext>
            </a:extLst>
          </p:cNvPr>
          <p:cNvSpPr/>
          <p:nvPr/>
        </p:nvSpPr>
        <p:spPr>
          <a:xfrm>
            <a:off x="3505200" y="1500257"/>
            <a:ext cx="2133600" cy="450897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36564304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Again modify the previous App </a:t>
            </a:r>
            <a:r>
              <a:rPr lang="en-US" sz="2200" dirty="0">
                <a:latin typeface="Corbel" pitchFamily="34" charset="0"/>
              </a:rPr>
              <a:t>so that now </a:t>
            </a:r>
            <a:r>
              <a:rPr lang="en-US" sz="2200" b="1" dirty="0">
                <a:solidFill>
                  <a:schemeClr val="accent6">
                    <a:lumMod val="75000"/>
                  </a:schemeClr>
                </a:solidFill>
                <a:latin typeface="Corbel" pitchFamily="34" charset="0"/>
              </a:rPr>
              <a:t>instead of alert </a:t>
            </a:r>
            <a:r>
              <a:rPr lang="en-US" sz="2200" dirty="0">
                <a:latin typeface="Corbel" pitchFamily="34" charset="0"/>
              </a:rPr>
              <a:t>the </a:t>
            </a:r>
            <a:r>
              <a:rPr lang="en-US" sz="2200" b="1" dirty="0">
                <a:solidFill>
                  <a:srgbClr val="7030A0"/>
                </a:solidFill>
                <a:latin typeface="Corbel" pitchFamily="34" charset="0"/>
              </a:rPr>
              <a:t>text</a:t>
            </a:r>
            <a:r>
              <a:rPr lang="en-US" sz="2200" dirty="0">
                <a:latin typeface="Corbel" pitchFamily="34" charset="0"/>
              </a:rPr>
              <a:t> should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appear on the page itself </a:t>
            </a:r>
            <a:r>
              <a:rPr lang="en-US" sz="2200" dirty="0">
                <a:latin typeface="Corbel" pitchFamily="34" charset="0"/>
              </a:rPr>
              <a:t>, but only when </a:t>
            </a:r>
            <a:r>
              <a:rPr lang="en-US" sz="2200" b="1" dirty="0">
                <a:solidFill>
                  <a:srgbClr val="C00000"/>
                </a:solidFill>
                <a:latin typeface="Corbel" pitchFamily="34" charset="0"/>
              </a:rPr>
              <a:t>after typing the text </a:t>
            </a:r>
            <a:r>
              <a:rPr lang="en-US" sz="2200" dirty="0">
                <a:latin typeface="Corbel" pitchFamily="34" charset="0"/>
              </a:rPr>
              <a:t>, the </a:t>
            </a:r>
            <a:r>
              <a:rPr lang="en-US" sz="2200" b="1" dirty="0">
                <a:solidFill>
                  <a:srgbClr val="0070C0"/>
                </a:solidFill>
                <a:latin typeface="Corbel" pitchFamily="34" charset="0"/>
              </a:rPr>
              <a:t>user strikes ENTER key </a:t>
            </a:r>
            <a:r>
              <a:rPr lang="en-US" sz="2200" dirty="0">
                <a:latin typeface="Corbel" pitchFamily="34" charset="0"/>
              </a:rPr>
              <a:t>or </a:t>
            </a:r>
            <a:r>
              <a:rPr lang="en-US" sz="2200" b="1" dirty="0">
                <a:solidFill>
                  <a:srgbClr val="00B050"/>
                </a:solidFill>
                <a:latin typeface="Corbel" pitchFamily="34" charset="0"/>
              </a:rPr>
              <a:t>clicks</a:t>
            </a:r>
            <a:r>
              <a:rPr lang="en-US" sz="2200" dirty="0">
                <a:latin typeface="Corbel" pitchFamily="34" charset="0"/>
              </a:rPr>
              <a:t> on the </a:t>
            </a:r>
            <a:r>
              <a:rPr lang="en-US" sz="2200" b="1" dirty="0">
                <a:solidFill>
                  <a:srgbClr val="002060"/>
                </a:solidFill>
                <a:latin typeface="Corbel" pitchFamily="34" charset="0"/>
              </a:rPr>
              <a:t>submit button.</a:t>
            </a:r>
            <a:endParaRPr lang="en-US" sz="22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038F9E4-F525-72D2-EB62-454868FC1E0C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Exercise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850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140200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Forms</a:t>
            </a:r>
            <a:r>
              <a:rPr lang="en-US" sz="2400" dirty="0">
                <a:latin typeface="Corbel" panose="020B0503020204020204" pitchFamily="34" charset="0"/>
              </a:rPr>
              <a:t> are a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crucial part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any web application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They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allow users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interact</a:t>
            </a:r>
            <a:r>
              <a:rPr lang="en-US" sz="2400" dirty="0">
                <a:latin typeface="Corbel" panose="020B0503020204020204" pitchFamily="34" charset="0"/>
              </a:rPr>
              <a:t> with our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application</a:t>
            </a:r>
            <a:r>
              <a:rPr lang="en-US" sz="2400" dirty="0">
                <a:latin typeface="Corbel" panose="020B0503020204020204" pitchFamily="34" charset="0"/>
              </a:rPr>
              <a:t> as well as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submit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relevant data </a:t>
            </a:r>
            <a:r>
              <a:rPr lang="en-US" sz="2400" dirty="0">
                <a:latin typeface="Corbel" panose="020B0503020204020204" pitchFamily="34" charset="0"/>
              </a:rPr>
              <a:t>required by the app.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For example :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login</a:t>
            </a:r>
            <a:r>
              <a:rPr lang="en-US" sz="2400" dirty="0">
                <a:latin typeface="Corbel" panose="020B0503020204020204" pitchFamily="34" charset="0"/>
              </a:rPr>
              <a:t> page ,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registration</a:t>
            </a:r>
            <a:r>
              <a:rPr lang="en-US" sz="2400" dirty="0">
                <a:latin typeface="Corbel" panose="020B0503020204020204" pitchFamily="34" charset="0"/>
              </a:rPr>
              <a:t> page or even a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billing </a:t>
            </a:r>
            <a:r>
              <a:rPr lang="en-US" sz="2400" dirty="0">
                <a:latin typeface="Corbel" panose="020B0503020204020204" pitchFamily="34" charset="0"/>
              </a:rPr>
              <a:t>page</a:t>
            </a:r>
            <a:endParaRPr lang="en-US" sz="1900" b="1" dirty="0">
              <a:solidFill>
                <a:srgbClr val="00B050"/>
              </a:solidFill>
              <a:latin typeface="Corbel" panose="020B050302020402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7A35C8A-5E66-01B2-C522-5C69BA65364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Why Forms </a:t>
            </a:r>
            <a:r>
              <a:rPr lang="en-US" sz="3600" b="1" dirty="0">
                <a:latin typeface="Corbel" pitchFamily="34" charset="0"/>
              </a:rPr>
              <a:t>?</a:t>
            </a:r>
            <a:endParaRPr lang="en-IN" sz="3600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790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9116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has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built-in support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forms</a:t>
            </a:r>
            <a:r>
              <a:rPr lang="en-US" sz="2400" dirty="0">
                <a:latin typeface="Corbel" panose="020B0503020204020204" pitchFamily="34" charset="0"/>
              </a:rPr>
              <a:t>, because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 and 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DOM </a:t>
            </a:r>
            <a:r>
              <a:rPr lang="en-US" sz="2400" dirty="0">
                <a:latin typeface="Corbel" panose="020B0503020204020204" pitchFamily="34" charset="0"/>
              </a:rPr>
              <a:t>have </a:t>
            </a:r>
            <a:r>
              <a:rPr lang="en-US" sz="2400" b="1" dirty="0">
                <a:solidFill>
                  <a:schemeClr val="accent2">
                    <a:lumMod val="75000"/>
                  </a:schemeClr>
                </a:solidFill>
                <a:latin typeface="Corbel" panose="020B0503020204020204" pitchFamily="34" charset="0"/>
              </a:rPr>
              <a:t>built-in support </a:t>
            </a:r>
            <a:r>
              <a:rPr lang="en-US" sz="2400" dirty="0">
                <a:latin typeface="Corbel" panose="020B0503020204020204" pitchFamily="34" charset="0"/>
              </a:rPr>
              <a:t>for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forms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And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main purpose </a:t>
            </a:r>
            <a:r>
              <a:rPr lang="en-US" sz="2400" dirty="0">
                <a:latin typeface="Corbel" panose="020B0503020204020204" pitchFamily="34" charset="0"/>
              </a:rPr>
              <a:t>of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</a:t>
            </a:r>
            <a:r>
              <a:rPr lang="en-US" sz="2400" dirty="0">
                <a:latin typeface="Corbel" panose="020B0503020204020204" pitchFamily="34" charset="0"/>
              </a:rPr>
              <a:t> is to simply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render DOM nodes.</a:t>
            </a:r>
          </a:p>
          <a:p>
            <a:endParaRPr lang="en-US" sz="2400" b="1" dirty="0">
              <a:solidFill>
                <a:srgbClr val="C00000"/>
              </a:solidFill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So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adding Form </a:t>
            </a:r>
            <a:r>
              <a:rPr lang="en-US" sz="2400" dirty="0">
                <a:latin typeface="Corbel" panose="020B0503020204020204" pitchFamily="34" charset="0"/>
              </a:rPr>
              <a:t>to a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React page </a:t>
            </a:r>
            <a:r>
              <a:rPr lang="en-US" sz="2400" dirty="0">
                <a:latin typeface="Corbel" panose="020B0503020204020204" pitchFamily="34" charset="0"/>
              </a:rPr>
              <a:t>, is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almost same as </a:t>
            </a:r>
            <a:r>
              <a:rPr lang="en-US" sz="2400" dirty="0">
                <a:latin typeface="Corbel" panose="020B0503020204020204" pitchFamily="34" charset="0"/>
              </a:rPr>
              <a:t>we do in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HTML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E8C5FB3-C04A-5646-5FBE-C6C69DF8B60B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Generating Forms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989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  <a:p>
            <a:pPr marL="0" indent="0">
              <a:buNone/>
            </a:pPr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C2FB98-C097-43ED-9B3F-0AA2C9928C8E}"/>
              </a:ext>
            </a:extLst>
          </p:cNvPr>
          <p:cNvSpPr/>
          <p:nvPr/>
        </p:nvSpPr>
        <p:spPr>
          <a:xfrm>
            <a:off x="457199" y="2362200"/>
            <a:ext cx="8153402" cy="4267200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React, { Component }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"react"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IN" sz="1100" b="1" i="1" dirty="0">
                <a:solidFill>
                  <a:srgbClr val="66D9E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extends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Component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render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() {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(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&gt;Contact Form&lt;/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h2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&gt;Name&lt;/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"name"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"text"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&gt;Email&lt;/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"email"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htmlFor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&gt;Message&lt;/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label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  &lt;</a:t>
            </a:r>
            <a:r>
              <a:rPr lang="en-IN" sz="1100" b="1" dirty="0" err="1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id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"message"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/&gt;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  &lt;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sz="1100" b="1" dirty="0">
                <a:solidFill>
                  <a:srgbClr val="E6DB74"/>
                </a:solidFill>
                <a:effectLst/>
                <a:latin typeface="Consolas" panose="020B0609020204030204" pitchFamily="49" charset="0"/>
              </a:rPr>
              <a:t>"submit"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&gt;Submit&lt;/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button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  &lt;/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form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  );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 }</a:t>
            </a:r>
          </a:p>
          <a:p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export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dirty="0">
                <a:solidFill>
                  <a:srgbClr val="F92672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1100" b="1" u="sng" dirty="0" err="1">
                <a:solidFill>
                  <a:srgbClr val="A6E22E"/>
                </a:solidFill>
                <a:effectLst/>
                <a:latin typeface="Consolas" panose="020B0609020204030204" pitchFamily="49" charset="0"/>
              </a:rPr>
              <a:t>ContactForm</a:t>
            </a:r>
            <a:r>
              <a:rPr lang="en-IN" sz="1100" b="1" dirty="0">
                <a:solidFill>
                  <a:srgbClr val="F8F8F2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IN" sz="1100" b="0" dirty="0">
              <a:solidFill>
                <a:srgbClr val="F8F8F2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91963B-6B6C-4096-B320-AECA70882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2590800"/>
            <a:ext cx="2667231" cy="2027096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E8682E00-EE41-DD9A-E1F4-C040CDFFA191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Generating Forms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352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1402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Form Handling </a:t>
            </a:r>
            <a:r>
              <a:rPr lang="en-US" sz="2200" dirty="0">
                <a:latin typeface="Corbel" panose="020B0503020204020204" pitchFamily="34" charset="0"/>
              </a:rPr>
              <a:t>means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capturing the data </a:t>
            </a:r>
            <a:r>
              <a:rPr lang="en-US" sz="2200" dirty="0">
                <a:latin typeface="Corbel" panose="020B0503020204020204" pitchFamily="34" charset="0"/>
              </a:rPr>
              <a:t>when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user inputs it </a:t>
            </a:r>
            <a:r>
              <a:rPr lang="en-US" sz="2200" dirty="0">
                <a:latin typeface="Corbel" panose="020B0503020204020204" pitchFamily="34" charset="0"/>
              </a:rPr>
              <a:t>or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submits the form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In React</a:t>
            </a:r>
            <a:r>
              <a:rPr lang="en-US" sz="2200" dirty="0">
                <a:latin typeface="Corbel" panose="020B0503020204020204" pitchFamily="34" charset="0"/>
              </a:rPr>
              <a:t>, to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handle form </a:t>
            </a:r>
            <a:r>
              <a:rPr lang="en-US" sz="2200" dirty="0">
                <a:latin typeface="Corbel" panose="020B0503020204020204" pitchFamily="34" charset="0"/>
              </a:rPr>
              <a:t>we have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two approaches </a:t>
            </a:r>
            <a:r>
              <a:rPr lang="en-US" sz="2200" dirty="0">
                <a:latin typeface="Corbel" panose="020B0503020204020204" pitchFamily="34" charset="0"/>
              </a:rPr>
              <a:t>: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Using </a:t>
            </a:r>
            <a:r>
              <a:rPr lang="en-US" b="1" dirty="0" err="1">
                <a:solidFill>
                  <a:srgbClr val="0070C0"/>
                </a:solidFill>
                <a:latin typeface="Corbel" panose="020B0503020204020204" pitchFamily="34" charset="0"/>
              </a:rPr>
              <a:t>UnControlled</a:t>
            </a:r>
            <a:r>
              <a:rPr lang="en-US" dirty="0">
                <a:latin typeface="Corbel" panose="020B0503020204020204" pitchFamily="34" charset="0"/>
              </a:rPr>
              <a:t> Components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pPr lvl="1"/>
            <a:r>
              <a:rPr lang="en-US" dirty="0">
                <a:latin typeface="Corbel" panose="020B0503020204020204" pitchFamily="34" charset="0"/>
              </a:rPr>
              <a:t>Using </a:t>
            </a:r>
            <a:r>
              <a:rPr lang="en-US" b="1" dirty="0">
                <a:solidFill>
                  <a:srgbClr val="0070C0"/>
                </a:solidFill>
                <a:latin typeface="Corbel" panose="020B0503020204020204" pitchFamily="34" charset="0"/>
              </a:rPr>
              <a:t>Controlled</a:t>
            </a:r>
            <a:r>
              <a:rPr lang="en-US" dirty="0">
                <a:latin typeface="Corbel" panose="020B0503020204020204" pitchFamily="34" charset="0"/>
              </a:rPr>
              <a:t> Components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E0F68DD2-FDD2-9DE5-E5D3-B47C6F5B157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Handling Forms In React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8697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3530600"/>
          </a:xfrm>
        </p:spPr>
        <p:txBody>
          <a:bodyPr>
            <a:normAutofit/>
          </a:bodyPr>
          <a:lstStyle/>
          <a:p>
            <a:r>
              <a:rPr lang="en-US" sz="2200" b="1" dirty="0">
                <a:solidFill>
                  <a:srgbClr val="0070C0"/>
                </a:solidFill>
                <a:latin typeface="Corbel" panose="020B0503020204020204" pitchFamily="34" charset="0"/>
              </a:rPr>
              <a:t>If we do nothing </a:t>
            </a:r>
            <a:r>
              <a:rPr lang="en-US" sz="2200" dirty="0">
                <a:latin typeface="Corbel" panose="020B0503020204020204" pitchFamily="34" charset="0"/>
              </a:rPr>
              <a:t>beyond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dropping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 </a:t>
            </a:r>
            <a:r>
              <a:rPr lang="en-US" sz="2200" dirty="0">
                <a:latin typeface="Corbel" panose="020B0503020204020204" pitchFamily="34" charset="0"/>
              </a:rPr>
              <a:t>an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&lt;input&gt; </a:t>
            </a:r>
            <a:r>
              <a:rPr lang="en-US" sz="2200" dirty="0">
                <a:latin typeface="Corbel" panose="020B0503020204020204" pitchFamily="34" charset="0"/>
              </a:rPr>
              <a:t>in our </a:t>
            </a:r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render() </a:t>
            </a:r>
            <a:r>
              <a:rPr lang="en-US" sz="2200" dirty="0">
                <a:latin typeface="Corbel" panose="020B0503020204020204" pitchFamily="34" charset="0"/>
              </a:rPr>
              <a:t>method, then that input will be </a:t>
            </a:r>
            <a:r>
              <a:rPr lang="en-US" sz="22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uncontrolled.</a:t>
            </a:r>
            <a:r>
              <a:rPr lang="en-US" sz="2200" dirty="0">
                <a:latin typeface="Corbel" panose="020B0503020204020204" pitchFamily="34" charset="0"/>
              </a:rPr>
              <a:t> </a:t>
            </a: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endParaRPr lang="en-US" sz="2200" dirty="0">
              <a:latin typeface="Corbel" panose="020B0503020204020204" pitchFamily="34" charset="0"/>
            </a:endParaRPr>
          </a:p>
          <a:p>
            <a:r>
              <a:rPr lang="en-US" sz="2200" b="1" dirty="0">
                <a:solidFill>
                  <a:srgbClr val="7030A0"/>
                </a:solidFill>
                <a:latin typeface="Corbel" panose="020B0503020204020204" pitchFamily="34" charset="0"/>
              </a:rPr>
              <a:t>We tell React </a:t>
            </a:r>
            <a:r>
              <a:rPr lang="en-US" sz="2200" dirty="0">
                <a:latin typeface="Corbel" panose="020B0503020204020204" pitchFamily="34" charset="0"/>
              </a:rPr>
              <a:t>to </a:t>
            </a:r>
            <a:r>
              <a:rPr lang="en-US" sz="2200" b="1" dirty="0">
                <a:solidFill>
                  <a:srgbClr val="00B050"/>
                </a:solidFill>
                <a:latin typeface="Corbel" panose="020B0503020204020204" pitchFamily="34" charset="0"/>
              </a:rPr>
              <a:t>render the input</a:t>
            </a:r>
            <a:r>
              <a:rPr lang="en-US" sz="2200" dirty="0">
                <a:latin typeface="Corbel" panose="020B0503020204020204" pitchFamily="34" charset="0"/>
              </a:rPr>
              <a:t>, and the </a:t>
            </a:r>
            <a:r>
              <a:rPr lang="en-US" sz="2200" b="1" dirty="0">
                <a:solidFill>
                  <a:srgbClr val="002060"/>
                </a:solidFill>
                <a:latin typeface="Corbel" panose="020B0503020204020204" pitchFamily="34" charset="0"/>
              </a:rPr>
              <a:t>browser</a:t>
            </a:r>
            <a:r>
              <a:rPr lang="en-US" sz="2200" dirty="0">
                <a:latin typeface="Corbel" panose="020B0503020204020204" pitchFamily="34" charset="0"/>
              </a:rPr>
              <a:t> does the </a:t>
            </a:r>
            <a:r>
              <a:rPr lang="en-US" sz="2200" b="1" dirty="0">
                <a:solidFill>
                  <a:srgbClr val="C00000"/>
                </a:solidFill>
                <a:latin typeface="Corbel" panose="020B0503020204020204" pitchFamily="34" charset="0"/>
              </a:rPr>
              <a:t>rest</a:t>
            </a:r>
            <a:r>
              <a:rPr lang="en-US" sz="2200" dirty="0">
                <a:latin typeface="Corbel" panose="020B0503020204020204" pitchFamily="34" charset="0"/>
              </a:rPr>
              <a:t>.</a:t>
            </a:r>
          </a:p>
          <a:p>
            <a:endParaRPr lang="en-US" sz="2400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9065893-FCE7-7CB1-9AA4-3EAF5EB602C5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atin typeface="Corbel" pitchFamily="34" charset="0"/>
              </a:rPr>
              <a:t>UnControlled</a:t>
            </a:r>
            <a:r>
              <a:rPr lang="en-US" b="1" dirty="0">
                <a:latin typeface="Corbel" pitchFamily="34" charset="0"/>
              </a:rPr>
              <a:t> Components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4839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153400" cy="4064000"/>
          </a:xfrm>
        </p:spPr>
        <p:txBody>
          <a:bodyPr>
            <a:normAutofit fontScale="92500"/>
          </a:bodyPr>
          <a:lstStyle/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It’s the closest </a:t>
            </a:r>
            <a:r>
              <a:rPr lang="en-US" sz="2400" dirty="0">
                <a:latin typeface="Corbel" panose="020B0503020204020204" pitchFamily="34" charset="0"/>
              </a:rPr>
              <a:t>to a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plain HTML input </a:t>
            </a:r>
            <a:r>
              <a:rPr lang="en-US" sz="2400" dirty="0">
                <a:latin typeface="Corbel" panose="020B0503020204020204" pitchFamily="34" charset="0"/>
              </a:rPr>
              <a:t>and requires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less coding </a:t>
            </a:r>
            <a:r>
              <a:rPr lang="en-US" sz="2400" dirty="0">
                <a:latin typeface="Corbel" panose="020B0503020204020204" pitchFamily="34" charset="0"/>
              </a:rPr>
              <a:t>on our part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b="1" dirty="0">
              <a:solidFill>
                <a:srgbClr val="0070C0"/>
              </a:solidFill>
              <a:latin typeface="Corbel" panose="020B0503020204020204" pitchFamily="34" charset="0"/>
            </a:endParaRPr>
          </a:p>
          <a:p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When we </a:t>
            </a:r>
            <a:r>
              <a:rPr lang="en-US" sz="2400" dirty="0">
                <a:latin typeface="Corbel" panose="020B0503020204020204" pitchFamily="34" charset="0"/>
              </a:rPr>
              <a:t>need to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access the input’s value</a:t>
            </a:r>
            <a:r>
              <a:rPr lang="en-US" sz="2400" dirty="0">
                <a:latin typeface="Corbel" panose="020B0503020204020204" pitchFamily="34" charset="0"/>
              </a:rPr>
              <a:t>, we need to use </a:t>
            </a:r>
            <a:r>
              <a:rPr lang="en-US" sz="2400" b="1" u="sng" dirty="0">
                <a:solidFill>
                  <a:srgbClr val="C00000"/>
                </a:solidFill>
                <a:latin typeface="Corbel" panose="020B0503020204020204" pitchFamily="34" charset="0"/>
              </a:rPr>
              <a:t>Ref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Uncontrolled inputs</a:t>
            </a:r>
            <a:r>
              <a:rPr lang="en-US" sz="2400" dirty="0">
                <a:latin typeface="Corbel" panose="020B0503020204020204" pitchFamily="34" charset="0"/>
              </a:rPr>
              <a:t> require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less code</a:t>
            </a:r>
            <a:r>
              <a:rPr lang="en-US" sz="2400" dirty="0">
                <a:latin typeface="Corbel" panose="020B0503020204020204" pitchFamily="34" charset="0"/>
              </a:rPr>
              <a:t>, but make it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harder</a:t>
            </a:r>
            <a:r>
              <a:rPr lang="en-US" sz="2400" dirty="0">
                <a:latin typeface="Corbel" panose="020B0503020204020204" pitchFamily="34" charset="0"/>
              </a:rPr>
              <a:t> to do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certain things</a:t>
            </a:r>
            <a:r>
              <a:rPr lang="en-US" sz="2400" dirty="0">
                <a:latin typeface="Corbel" panose="020B0503020204020204" pitchFamily="34" charset="0"/>
              </a:rPr>
              <a:t>.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93E74A6-DC9B-6457-F1B1-4C4E407171E0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err="1">
                <a:latin typeface="Corbel" pitchFamily="34" charset="0"/>
              </a:rPr>
              <a:t>UnControlled</a:t>
            </a:r>
            <a:r>
              <a:rPr lang="en-US" b="1" dirty="0">
                <a:latin typeface="Corbel" pitchFamily="34" charset="0"/>
              </a:rPr>
              <a:t> Components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100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20" y="142852"/>
            <a:ext cx="8534400" cy="987552"/>
          </a:xfrm>
        </p:spPr>
        <p:txBody>
          <a:bodyPr>
            <a:normAutofit/>
          </a:bodyPr>
          <a:lstStyle/>
          <a:p>
            <a:r>
              <a:rPr lang="en-US" dirty="0"/>
              <a:t>   </a:t>
            </a:r>
            <a:endParaRPr lang="en-IN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2489200"/>
            <a:ext cx="8286720" cy="3530600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orbel" panose="020B0503020204020204" pitchFamily="34" charset="0"/>
              </a:rPr>
              <a:t>With a </a:t>
            </a:r>
            <a:r>
              <a:rPr lang="en-US" sz="2400" b="1" u="sng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controlled component 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WE explicitly control </a:t>
            </a:r>
            <a:r>
              <a:rPr lang="en-US" sz="2400" dirty="0">
                <a:latin typeface="Corbel" panose="020B0503020204020204" pitchFamily="34" charset="0"/>
              </a:rPr>
              <a:t>the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value</a:t>
            </a:r>
            <a:r>
              <a:rPr lang="en-US" sz="2400" dirty="0">
                <a:latin typeface="Corbel" panose="020B0503020204020204" pitchFamily="34" charset="0"/>
              </a:rPr>
              <a:t> that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input displays </a:t>
            </a:r>
            <a:r>
              <a:rPr lang="en-US" sz="2400" dirty="0">
                <a:latin typeface="Corbel" panose="020B0503020204020204" pitchFamily="34" charset="0"/>
              </a:rPr>
              <a:t>and will be </a:t>
            </a:r>
            <a:r>
              <a:rPr lang="en-US" sz="2400" b="1" dirty="0">
                <a:solidFill>
                  <a:srgbClr val="C00000"/>
                </a:solidFill>
                <a:latin typeface="Corbel" panose="020B0503020204020204" pitchFamily="34" charset="0"/>
              </a:rPr>
              <a:t>handled in code </a:t>
            </a:r>
            <a:r>
              <a:rPr lang="en-US" sz="2400" dirty="0">
                <a:latin typeface="Corbel" panose="020B0503020204020204" pitchFamily="34" charset="0"/>
              </a:rPr>
              <a:t>by using </a:t>
            </a:r>
            <a:r>
              <a:rPr lang="en-US" sz="2400" b="1" dirty="0">
                <a:solidFill>
                  <a:srgbClr val="002060"/>
                </a:solidFill>
                <a:latin typeface="Corbel" panose="020B0503020204020204" pitchFamily="34" charset="0"/>
              </a:rPr>
              <a:t>event-based callbacks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endParaRPr lang="en-US" sz="2400" dirty="0">
              <a:latin typeface="Corbel" panose="020B0503020204020204" pitchFamily="34" charset="0"/>
            </a:endParaRPr>
          </a:p>
          <a:p>
            <a:r>
              <a:rPr lang="en-US" sz="2400" dirty="0">
                <a:latin typeface="Corbel" panose="020B0503020204020204" pitchFamily="34" charset="0"/>
              </a:rPr>
              <a:t>We have to </a:t>
            </a:r>
            <a:r>
              <a:rPr lang="en-US" sz="2400" b="1" dirty="0">
                <a:solidFill>
                  <a:srgbClr val="0070C0"/>
                </a:solidFill>
                <a:latin typeface="Corbel" panose="020B0503020204020204" pitchFamily="34" charset="0"/>
              </a:rPr>
              <a:t>write code </a:t>
            </a:r>
            <a:r>
              <a:rPr lang="en-US" sz="2400" dirty="0">
                <a:latin typeface="Corbel" panose="020B0503020204020204" pitchFamily="34" charset="0"/>
              </a:rPr>
              <a:t>to </a:t>
            </a:r>
            <a:r>
              <a:rPr lang="en-US" sz="2400" b="1" dirty="0">
                <a:solidFill>
                  <a:schemeClr val="accent1"/>
                </a:solidFill>
                <a:latin typeface="Corbel" panose="020B0503020204020204" pitchFamily="34" charset="0"/>
              </a:rPr>
              <a:t>respond</a:t>
            </a:r>
            <a:r>
              <a:rPr lang="en-US" sz="2400" dirty="0">
                <a:latin typeface="Corbel" panose="020B0503020204020204" pitchFamily="34" charset="0"/>
              </a:rPr>
              <a:t> to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keystrokes</a:t>
            </a:r>
            <a:r>
              <a:rPr lang="en-US" sz="2400" dirty="0">
                <a:latin typeface="Corbel" panose="020B0503020204020204" pitchFamily="34" charset="0"/>
              </a:rPr>
              <a:t>,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store</a:t>
            </a:r>
            <a:r>
              <a:rPr lang="en-US" sz="2400" dirty="0">
                <a:latin typeface="Corbel" panose="020B0503020204020204" pitchFamily="34" charset="0"/>
              </a:rPr>
              <a:t> the </a:t>
            </a:r>
            <a:r>
              <a:rPr lang="en-US" sz="2400" b="1" dirty="0">
                <a:solidFill>
                  <a:srgbClr val="7030A0"/>
                </a:solidFill>
                <a:latin typeface="Corbel" panose="020B0503020204020204" pitchFamily="34" charset="0"/>
              </a:rPr>
              <a:t>current value </a:t>
            </a:r>
            <a:r>
              <a:rPr lang="en-US" sz="2400" dirty="0">
                <a:latin typeface="Corbel" panose="020B0503020204020204" pitchFamily="34" charset="0"/>
              </a:rPr>
              <a:t>somewhere, and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  <a:latin typeface="Corbel" panose="020B0503020204020204" pitchFamily="34" charset="0"/>
              </a:rPr>
              <a:t>pass that value back </a:t>
            </a:r>
            <a:r>
              <a:rPr lang="en-US" sz="2400" dirty="0">
                <a:latin typeface="Corbel" panose="020B0503020204020204" pitchFamily="34" charset="0"/>
              </a:rPr>
              <a:t>to the </a:t>
            </a:r>
            <a:r>
              <a:rPr lang="en-US" sz="2400" b="1" dirty="0">
                <a:solidFill>
                  <a:srgbClr val="00B050"/>
                </a:solidFill>
                <a:latin typeface="Corbel" panose="020B0503020204020204" pitchFamily="34" charset="0"/>
              </a:rPr>
              <a:t>input to be displayed</a:t>
            </a:r>
            <a:r>
              <a:rPr lang="en-US" sz="2400" dirty="0">
                <a:latin typeface="Corbel" panose="020B0503020204020204" pitchFamily="34" charset="0"/>
              </a:rPr>
              <a:t>. 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47CE7A2C-9A06-ADA1-B868-B4FE433D847F}"/>
              </a:ext>
            </a:extLst>
          </p:cNvPr>
          <p:cNvSpPr txBox="1">
            <a:spLocks/>
          </p:cNvSpPr>
          <p:nvPr/>
        </p:nvSpPr>
        <p:spPr bwMode="gray">
          <a:xfrm>
            <a:off x="865970" y="927098"/>
            <a:ext cx="6343672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200" b="0" i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>
                <a:latin typeface="Corbel" pitchFamily="34" charset="0"/>
              </a:rPr>
              <a:t>Controlled Components</a:t>
            </a:r>
            <a:endParaRPr lang="en-IN" b="1" dirty="0">
              <a:latin typeface="Corbe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52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11540</TotalTime>
  <Words>1510</Words>
  <Application>Microsoft Office PowerPoint</Application>
  <PresentationFormat>On-screen Show (4:3)</PresentationFormat>
  <Paragraphs>274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Century Gothic</vt:lpstr>
      <vt:lpstr>Consolas</vt:lpstr>
      <vt:lpstr>Corbel</vt:lpstr>
      <vt:lpstr>Wingdings 3</vt:lpstr>
      <vt:lpstr>Ion Boardroom</vt:lpstr>
      <vt:lpstr>PowerPoint Presentation</vt:lpstr>
      <vt:lpstr>Today’s Agenda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  <vt:lpstr>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palash</dc:creator>
  <cp:lastModifiedBy>Sharma Computer Academy</cp:lastModifiedBy>
  <cp:revision>680</cp:revision>
  <dcterms:created xsi:type="dcterms:W3CDTF">2016-02-04T12:02:26Z</dcterms:created>
  <dcterms:modified xsi:type="dcterms:W3CDTF">2023-04-03T06:31:13Z</dcterms:modified>
</cp:coreProperties>
</file>