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9"/>
  </p:notesMasterIdLst>
  <p:sldIdLst>
    <p:sldId id="257" r:id="rId2"/>
    <p:sldId id="475" r:id="rId3"/>
    <p:sldId id="612" r:id="rId4"/>
    <p:sldId id="667" r:id="rId5"/>
    <p:sldId id="669" r:id="rId6"/>
    <p:sldId id="668" r:id="rId7"/>
    <p:sldId id="670" r:id="rId8"/>
    <p:sldId id="671" r:id="rId9"/>
    <p:sldId id="672" r:id="rId10"/>
    <p:sldId id="655" r:id="rId11"/>
    <p:sldId id="656" r:id="rId12"/>
    <p:sldId id="659" r:id="rId13"/>
    <p:sldId id="673" r:id="rId14"/>
    <p:sldId id="660" r:id="rId15"/>
    <p:sldId id="679" r:id="rId16"/>
    <p:sldId id="678" r:id="rId17"/>
    <p:sldId id="680" r:id="rId18"/>
    <p:sldId id="681" r:id="rId19"/>
    <p:sldId id="682" r:id="rId20"/>
    <p:sldId id="684" r:id="rId21"/>
    <p:sldId id="685" r:id="rId22"/>
    <p:sldId id="686" r:id="rId23"/>
    <p:sldId id="687" r:id="rId24"/>
    <p:sldId id="674" r:id="rId25"/>
    <p:sldId id="675" r:id="rId26"/>
    <p:sldId id="676" r:id="rId27"/>
    <p:sldId id="67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68" autoAdjust="0"/>
  </p:normalViewPr>
  <p:slideViewPr>
    <p:cSldViewPr>
      <p:cViewPr varScale="1">
        <p:scale>
          <a:sx n="85" d="100"/>
          <a:sy n="85" d="100"/>
        </p:scale>
        <p:origin x="140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211F6D1A-EB46-48AD-8F6F-E6BA68763D5A}"/>
    <pc:docChg chg="custSel modSld">
      <pc:chgData name="Sharma Computer Academy" userId="08476b32c11f4418" providerId="LiveId" clId="{211F6D1A-EB46-48AD-8F6F-E6BA68763D5A}" dt="2023-04-07T08:06:26.831" v="3" actId="27636"/>
      <pc:docMkLst>
        <pc:docMk/>
      </pc:docMkLst>
      <pc:sldChg chg="modSp mod">
        <pc:chgData name="Sharma Computer Academy" userId="08476b32c11f4418" providerId="LiveId" clId="{211F6D1A-EB46-48AD-8F6F-E6BA68763D5A}" dt="2023-04-07T08:06:26.831" v="3" actId="27636"/>
        <pc:sldMkLst>
          <pc:docMk/>
          <pc:sldMk cId="47420445" sldId="678"/>
        </pc:sldMkLst>
        <pc:spChg chg="mod">
          <ac:chgData name="Sharma Computer Academy" userId="08476b32c11f4418" providerId="LiveId" clId="{211F6D1A-EB46-48AD-8F6F-E6BA68763D5A}" dt="2023-04-07T08:06:26.831" v="3" actId="27636"/>
          <ac:spMkLst>
            <pc:docMk/>
            <pc:sldMk cId="47420445" sldId="678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07-04-2023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D21D778-B565-4D7E-94D7-64010A445B68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677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74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757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943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138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596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076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83136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6290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4742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75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3582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0179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974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87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62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6365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13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14400" y="1981200"/>
            <a:ext cx="8624918" cy="17526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(uncontrolled components)</a:t>
            </a:r>
          </a:p>
          <a:p>
            <a:r>
              <a:rPr lang="en-US" sz="4000" b="1" dirty="0">
                <a:solidFill>
                  <a:srgbClr val="FFC000"/>
                </a:solidFill>
                <a:latin typeface="Corbel" pitchFamily="34" charset="0"/>
              </a:rPr>
              <a:t>Lecture-26</a:t>
            </a:r>
            <a:endParaRPr lang="en-IN" sz="4000" b="1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286720" cy="35306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Create a Contact </a:t>
            </a:r>
            <a:r>
              <a:rPr lang="en-US" sz="2200" dirty="0">
                <a:latin typeface="Corbel" pitchFamily="34" charset="0"/>
              </a:rPr>
              <a:t>which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displays 3 textboxes </a:t>
            </a:r>
            <a:r>
              <a:rPr lang="en-US" sz="2200" dirty="0">
                <a:latin typeface="Corbel" pitchFamily="34" charset="0"/>
              </a:rPr>
              <a:t>for inputting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username</a:t>
            </a:r>
            <a:r>
              <a:rPr lang="en-US" sz="2200" dirty="0">
                <a:latin typeface="Corbel" pitchFamily="34" charset="0"/>
              </a:rPr>
              <a:t> ,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email</a:t>
            </a:r>
            <a:r>
              <a:rPr lang="en-US" sz="2200" dirty="0">
                <a:latin typeface="Corbel" pitchFamily="34" charset="0"/>
              </a:rPr>
              <a:t> and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password</a:t>
            </a:r>
            <a:r>
              <a:rPr lang="en-US" sz="2200" dirty="0">
                <a:latin typeface="Corbel" pitchFamily="34" charset="0"/>
              </a:rPr>
              <a:t> and after the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user types data </a:t>
            </a:r>
            <a:r>
              <a:rPr lang="en-US" sz="2200" dirty="0">
                <a:latin typeface="Corbel" pitchFamily="34" charset="0"/>
              </a:rPr>
              <a:t>in these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textboxes</a:t>
            </a:r>
            <a:r>
              <a:rPr lang="en-US" sz="2200" dirty="0">
                <a:latin typeface="Corbel" pitchFamily="34" charset="0"/>
              </a:rPr>
              <a:t> , and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submits the form</a:t>
            </a:r>
            <a:r>
              <a:rPr lang="en-US" sz="2200" dirty="0">
                <a:latin typeface="Corbel" pitchFamily="34" charset="0"/>
              </a:rPr>
              <a:t> all the data he has filled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must be shown </a:t>
            </a:r>
            <a:r>
              <a:rPr lang="en-US" sz="2200" dirty="0">
                <a:latin typeface="Corbel" pitchFamily="34" charset="0"/>
              </a:rPr>
              <a:t>in an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alert</a:t>
            </a:r>
          </a:p>
          <a:p>
            <a:endParaRPr lang="en-US" sz="2200" b="1" dirty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Finally</a:t>
            </a:r>
            <a:r>
              <a:rPr lang="en-US" sz="2200" dirty="0">
                <a:latin typeface="Corbel" pitchFamily="34" charset="0"/>
              </a:rPr>
              <a:t> after the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user dismisses </a:t>
            </a:r>
            <a:r>
              <a:rPr lang="en-US" sz="2200" dirty="0">
                <a:latin typeface="Corbel" pitchFamily="34" charset="0"/>
              </a:rPr>
              <a:t>the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alert</a:t>
            </a:r>
            <a:r>
              <a:rPr lang="en-US" sz="2200" dirty="0">
                <a:latin typeface="Corbel" pitchFamily="34" charset="0"/>
              </a:rPr>
              <a:t> all the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textboxes</a:t>
            </a:r>
            <a:r>
              <a:rPr lang="en-US" sz="2200" dirty="0">
                <a:latin typeface="Corbel" pitchFamily="34" charset="0"/>
              </a:rPr>
              <a:t> must be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cleared</a:t>
            </a:r>
            <a:r>
              <a:rPr lang="en-US" sz="2200" dirty="0">
                <a:latin typeface="Corbel" pitchFamily="34" charset="0"/>
              </a:rPr>
              <a:t> and the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textbox</a:t>
            </a:r>
            <a:r>
              <a:rPr lang="en-US" sz="2200" dirty="0">
                <a:latin typeface="Corbel" pitchFamily="34" charset="0"/>
              </a:rPr>
              <a:t> for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username</a:t>
            </a:r>
            <a:r>
              <a:rPr lang="en-US" sz="2200" dirty="0">
                <a:latin typeface="Corbel" pitchFamily="34" charset="0"/>
              </a:rPr>
              <a:t> must get the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input focus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332D129-5B14-1A4E-F58D-F659E346319D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Exercise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23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C765B-4FEC-4E67-A452-941AB231C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" y="2667000"/>
            <a:ext cx="8077200" cy="37338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3A3C19B-DFA6-483B-473C-DD801F5B905A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Desired Output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56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57200" y="2438400"/>
            <a:ext cx="8305800" cy="4343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Component } </a:t>
            </a:r>
            <a:r>
              <a:rPr lang="en-IN" sz="10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5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5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5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50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5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.unameref</a:t>
            </a:r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5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N" sz="10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createRef</a:t>
            </a:r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5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.emailref</a:t>
            </a:r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5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N" sz="10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createRef</a:t>
            </a:r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5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.pwdref</a:t>
            </a:r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5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N" sz="10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createRef</a:t>
            </a:r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5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.handleSubmit</a:t>
            </a:r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5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en-IN" sz="10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5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IN" sz="10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5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0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"You typed:</a:t>
            </a:r>
            <a:r>
              <a:rPr lang="en-IN" sz="10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0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endParaRPr lang="en-IN" sz="10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5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.unameref.current.value</a:t>
            </a:r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endParaRPr lang="en-IN" sz="10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0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endParaRPr lang="en-IN" sz="10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5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.emailref.current.value</a:t>
            </a:r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endParaRPr lang="en-IN" sz="10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0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endParaRPr lang="en-IN" sz="10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5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.pwdref.current.value</a:t>
            </a:r>
            <a:endParaRPr lang="en-IN" sz="10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IN" sz="1050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IN" sz="105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.unameref.current.value</a:t>
            </a:r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5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.emailref.current.value</a:t>
            </a:r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5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.pwdref.current.value</a:t>
            </a:r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5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5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5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5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.unameref.current.</a:t>
            </a:r>
            <a:r>
              <a:rPr lang="en-IN" sz="105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IN" sz="105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05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43300" y="1501751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ContactForm.js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25CDDA-1C9F-71E3-DF09-D878AF797C63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18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400" y="2286000"/>
            <a:ext cx="8077200" cy="44291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200" b="1" dirty="0">
              <a:solidFill>
                <a:srgbClr val="A6E22E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&gt;Contact Form&lt;/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2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&gt;Name&lt;/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IN" sz="12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2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.unameref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IN" sz="12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mailid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&gt;Email&lt;/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IN" sz="12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mailid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2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.emailref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IN" sz="12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&gt;Password&lt;/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IN" sz="12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2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.pwdref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b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&gt;Submit&lt;/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4186BCA-8638-4257-90B1-BCF3190FEAF4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C73DD3-55E9-0EF6-46C2-19128A94B51F}"/>
              </a:ext>
            </a:extLst>
          </p:cNvPr>
          <p:cNvSpPr/>
          <p:nvPr/>
        </p:nvSpPr>
        <p:spPr>
          <a:xfrm>
            <a:off x="3543300" y="1501751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ContactForm.js</a:t>
            </a:r>
          </a:p>
        </p:txBody>
      </p:sp>
    </p:spTree>
    <p:extLst>
      <p:ext uri="{BB962C8B-B14F-4D97-AF65-F5344CB8AC3E}">
        <p14:creationId xmlns:p14="http://schemas.microsoft.com/office/powerpoint/2010/main" val="2326942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400" y="2362200"/>
            <a:ext cx="8077200" cy="39701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000" b="0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IN" sz="16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6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9FB1A0-3A19-902A-CF30-66A0BC51A172}"/>
              </a:ext>
            </a:extLst>
          </p:cNvPr>
          <p:cNvSpPr/>
          <p:nvPr/>
        </p:nvSpPr>
        <p:spPr>
          <a:xfrm>
            <a:off x="3543300" y="1501751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App.js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C2B38A1-8CBD-72C8-4390-23BBBFE4A88B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382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5306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So far, we have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 created refs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 nodes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application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 it is also possible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refs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200" b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 components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which will </a:t>
            </a: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 us access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to the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instance methods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of such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8F4E088-3837-06D7-7465-4A0323BA1586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Creating Ref For Class Component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47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911600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usual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is a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step process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Declare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sz="19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instance </a:t>
            </a:r>
            <a:r>
              <a:rPr lang="en-US" sz="1900" b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 </a:t>
            </a:r>
            <a:r>
              <a:rPr lang="en-US" sz="190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19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createRef</a:t>
            </a:r>
            <a:r>
              <a:rPr lang="en-US" sz="19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sz="19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parent component</a:t>
            </a:r>
          </a:p>
          <a:p>
            <a:pPr lvl="1"/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19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child component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19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render()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19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parent component</a:t>
            </a:r>
          </a:p>
          <a:p>
            <a:pPr lvl="1"/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instance variable Ref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19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child component’s </a:t>
            </a:r>
            <a:r>
              <a:rPr lang="en-US" sz="19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attribute</a:t>
            </a:r>
          </a:p>
          <a:p>
            <a:pPr lvl="1"/>
            <a:endParaRPr 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methods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19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parent component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19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this.&lt;</a:t>
            </a:r>
            <a:r>
              <a:rPr lang="en-US" sz="19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ref_name</a:t>
            </a:r>
            <a:r>
              <a:rPr lang="en-US" sz="19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&gt;.current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to access </a:t>
            </a:r>
            <a:r>
              <a:rPr lang="en-US" sz="19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whole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en-US" sz="19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child component</a:t>
            </a:r>
            <a:endParaRPr lang="en-US" sz="1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8736A3C-1EB1-50F4-F8E8-487DD44EC0BD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Creating Ref For Class Component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2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5306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Create an App </a:t>
            </a:r>
            <a:r>
              <a:rPr lang="en-US" sz="2200" dirty="0">
                <a:latin typeface="Corbel" pitchFamily="34" charset="0"/>
              </a:rPr>
              <a:t>which has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2 components</a:t>
            </a:r>
            <a:r>
              <a:rPr lang="en-US" sz="2200" dirty="0">
                <a:latin typeface="Corbel" pitchFamily="34" charset="0"/>
              </a:rPr>
              <a:t>: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sz="1900" b="1" dirty="0" err="1">
                <a:solidFill>
                  <a:srgbClr val="00B050"/>
                </a:solidFill>
                <a:latin typeface="Corbel" pitchFamily="34" charset="0"/>
              </a:rPr>
              <a:t>MyInput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1900" dirty="0">
                <a:latin typeface="Corbel" pitchFamily="34" charset="0"/>
              </a:rPr>
              <a:t>:that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simply wraps </a:t>
            </a:r>
            <a:r>
              <a:rPr lang="en-US" sz="1900" dirty="0">
                <a:latin typeface="Corbel" pitchFamily="34" charset="0"/>
              </a:rPr>
              <a:t>an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&lt;input&gt; </a:t>
            </a:r>
            <a:r>
              <a:rPr lang="en-US" sz="1900" dirty="0">
                <a:latin typeface="Corbel" pitchFamily="34" charset="0"/>
              </a:rPr>
              <a:t>element and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provides</a:t>
            </a:r>
            <a:r>
              <a:rPr lang="en-US" sz="1900" dirty="0">
                <a:latin typeface="Corbel" pitchFamily="34" charset="0"/>
              </a:rPr>
              <a:t> a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method</a:t>
            </a:r>
            <a:r>
              <a:rPr lang="en-US" sz="1900" dirty="0">
                <a:latin typeface="Corbel" pitchFamily="34" charset="0"/>
              </a:rPr>
              <a:t> for </a:t>
            </a:r>
            <a:r>
              <a:rPr lang="en-US" sz="1900" b="1" dirty="0">
                <a:solidFill>
                  <a:schemeClr val="accent1"/>
                </a:solidFill>
                <a:latin typeface="Corbel" pitchFamily="34" charset="0"/>
              </a:rPr>
              <a:t>setting focus </a:t>
            </a:r>
            <a:r>
              <a:rPr lang="en-US" sz="1900" dirty="0">
                <a:latin typeface="Corbel" pitchFamily="34" charset="0"/>
              </a:rPr>
              <a:t>in the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&lt;input&gt; </a:t>
            </a:r>
            <a:r>
              <a:rPr lang="en-US" sz="1900" dirty="0">
                <a:latin typeface="Corbel" pitchFamily="34" charset="0"/>
              </a:rPr>
              <a:t>element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sz="1900" b="1" dirty="0" err="1">
                <a:solidFill>
                  <a:srgbClr val="00B050"/>
                </a:solidFill>
                <a:latin typeface="Corbel" pitchFamily="34" charset="0"/>
              </a:rPr>
              <a:t>MyComponent</a:t>
            </a:r>
            <a:r>
              <a:rPr lang="en-US" sz="1900" dirty="0">
                <a:latin typeface="Corbel" pitchFamily="34" charset="0"/>
              </a:rPr>
              <a:t> simply wraps the </a:t>
            </a:r>
            <a:r>
              <a:rPr lang="en-US" sz="1900" b="1" dirty="0" err="1">
                <a:solidFill>
                  <a:srgbClr val="00B050"/>
                </a:solidFill>
                <a:latin typeface="Corbel" pitchFamily="34" charset="0"/>
              </a:rPr>
              <a:t>MyInput</a:t>
            </a:r>
            <a:r>
              <a:rPr lang="en-US" sz="1900" dirty="0">
                <a:latin typeface="Corbel" pitchFamily="34" charset="0"/>
              </a:rPr>
              <a:t> component and a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button</a:t>
            </a:r>
            <a:r>
              <a:rPr lang="en-US" sz="1900" dirty="0">
                <a:latin typeface="Corbel" pitchFamily="34" charset="0"/>
              </a:rPr>
              <a:t> to set the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focus</a:t>
            </a:r>
            <a:r>
              <a:rPr lang="en-US" sz="1900" dirty="0">
                <a:latin typeface="Corbel" pitchFamily="34" charset="0"/>
              </a:rPr>
              <a:t> in the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&lt;input&gt; </a:t>
            </a:r>
            <a:r>
              <a:rPr lang="en-US" sz="1900" dirty="0">
                <a:latin typeface="Corbel" pitchFamily="34" charset="0"/>
              </a:rPr>
              <a:t>when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clicked</a:t>
            </a:r>
            <a:r>
              <a:rPr lang="en-US" sz="1900" dirty="0">
                <a:latin typeface="Corbel" pitchFamily="34" charset="0"/>
              </a:rPr>
              <a:t>. </a:t>
            </a:r>
            <a:endParaRPr lang="en-US" sz="19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B0F4CEE-575A-AD37-B5C6-5C58AF6CC796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Exercise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97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C765B-4FEC-4E67-A452-941AB231C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" y="2667000"/>
            <a:ext cx="8153400" cy="37338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B34C975-DE94-92A2-2C1E-D19A8F69F816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Desired Output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401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400" y="2489200"/>
            <a:ext cx="8153400" cy="42259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 b="0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Component }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MyInput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.inputRef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N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createRef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setFocus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.inputRef.current.</a:t>
            </a:r>
            <a:r>
              <a:rPr lang="en-IN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focus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4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.inputRef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MyInput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BAF734-CF00-B903-BCBD-0B552ACF8E07}"/>
              </a:ext>
            </a:extLst>
          </p:cNvPr>
          <p:cNvSpPr/>
          <p:nvPr/>
        </p:nvSpPr>
        <p:spPr>
          <a:xfrm>
            <a:off x="3543300" y="1501751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MyInput.js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D64DE7-7295-B9EE-5565-63425873004B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59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032" y="2133600"/>
            <a:ext cx="8712968" cy="4572000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UnControlled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Components</a:t>
            </a:r>
          </a:p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Creating Ref</a:t>
            </a:r>
          </a:p>
          <a:p>
            <a:pPr>
              <a:buSzPct val="100000"/>
            </a:pP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Accessing Ref</a:t>
            </a:r>
          </a:p>
          <a:p>
            <a:pPr marL="0" indent="0">
              <a:buSzPct val="100000"/>
              <a:buNone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Examples</a:t>
            </a: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marL="0" indent="0">
              <a:buSzPct val="100000"/>
              <a:buNone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chemeClr val="accent2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57200" y="2286000"/>
            <a:ext cx="8229600" cy="4343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Component } 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MyInput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IN" sz="12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MyInput</a:t>
            </a:r>
            <a:r>
              <a:rPr lang="en-IN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.compRef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N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createRef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.handleClick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IN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.compRef.current.</a:t>
            </a:r>
            <a:r>
              <a:rPr lang="en-IN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setFocus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2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MyInput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2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.compRef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2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&gt;Submit&lt;/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4BEA9C-B8D1-6F06-B27F-B1719A532E07}"/>
              </a:ext>
            </a:extLst>
          </p:cNvPr>
          <p:cNvSpPr/>
          <p:nvPr/>
        </p:nvSpPr>
        <p:spPr>
          <a:xfrm>
            <a:off x="3543300" y="1501751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MyComponent.js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F2FC9C-29FE-16E5-7509-8DA317C43B9A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702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229600" cy="39116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Create an App </a:t>
            </a:r>
            <a:r>
              <a:rPr lang="en-US" sz="2200" dirty="0">
                <a:latin typeface="Corbel" pitchFamily="34" charset="0"/>
              </a:rPr>
              <a:t>which has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2 components</a:t>
            </a:r>
            <a:r>
              <a:rPr lang="en-US" sz="2200" dirty="0">
                <a:latin typeface="Corbel" pitchFamily="34" charset="0"/>
              </a:rPr>
              <a:t>: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sz="1900" b="1" u="sng" dirty="0" err="1">
                <a:solidFill>
                  <a:srgbClr val="C00000"/>
                </a:solidFill>
                <a:latin typeface="Corbel" pitchFamily="34" charset="0"/>
              </a:rPr>
              <a:t>MyInput</a:t>
            </a:r>
            <a:r>
              <a:rPr lang="en-US" sz="1900" dirty="0">
                <a:latin typeface="Corbel" pitchFamily="34" charset="0"/>
              </a:rPr>
              <a:t> component that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simply wraps </a:t>
            </a:r>
            <a:r>
              <a:rPr lang="en-US" sz="1900" dirty="0">
                <a:latin typeface="Corbel" pitchFamily="34" charset="0"/>
              </a:rPr>
              <a:t>an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&lt;input&gt; </a:t>
            </a:r>
            <a:r>
              <a:rPr lang="en-US" sz="1900" dirty="0">
                <a:latin typeface="Corbel" pitchFamily="34" charset="0"/>
              </a:rPr>
              <a:t>element and provides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two methods</a:t>
            </a:r>
            <a:r>
              <a:rPr lang="en-US" sz="1900" dirty="0">
                <a:latin typeface="Corbel" pitchFamily="34" charset="0"/>
              </a:rPr>
              <a:t>. One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for knowing </a:t>
            </a:r>
            <a:r>
              <a:rPr lang="en-US" sz="1900" dirty="0">
                <a:latin typeface="Corbel" pitchFamily="34" charset="0"/>
              </a:rPr>
              <a:t>whether the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input contains some value</a:t>
            </a:r>
            <a:r>
              <a:rPr lang="en-US" sz="1900" dirty="0">
                <a:latin typeface="Corbel" pitchFamily="34" charset="0"/>
              </a:rPr>
              <a:t>, and the other for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selecting the input text</a:t>
            </a:r>
            <a:r>
              <a:rPr lang="en-US" sz="1900" dirty="0">
                <a:latin typeface="Corbel" pitchFamily="34" charset="0"/>
              </a:rPr>
              <a:t>.</a:t>
            </a:r>
          </a:p>
          <a:p>
            <a:pPr lvl="1"/>
            <a:endParaRPr lang="en-US" sz="1900" b="1" u="sng" dirty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US" sz="1900" b="1" u="sng" dirty="0" err="1">
                <a:solidFill>
                  <a:srgbClr val="C00000"/>
                </a:solidFill>
                <a:latin typeface="Corbel" pitchFamily="34" charset="0"/>
              </a:rPr>
              <a:t>MyComponent</a:t>
            </a:r>
            <a:r>
              <a:rPr lang="en-US" sz="1900" dirty="0">
                <a:latin typeface="Corbel" pitchFamily="34" charset="0"/>
              </a:rPr>
              <a:t> simply wraps the </a:t>
            </a:r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MyInput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 component </a:t>
            </a:r>
            <a:r>
              <a:rPr lang="en-US" sz="1900" dirty="0">
                <a:latin typeface="Corbel" pitchFamily="34" charset="0"/>
              </a:rPr>
              <a:t>and a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button</a:t>
            </a:r>
            <a:r>
              <a:rPr lang="en-US" sz="1900" dirty="0">
                <a:latin typeface="Corbel" pitchFamily="34" charset="0"/>
              </a:rPr>
              <a:t> to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select the text </a:t>
            </a:r>
            <a:r>
              <a:rPr lang="en-US" sz="1900" dirty="0">
                <a:latin typeface="Corbel" pitchFamily="34" charset="0"/>
              </a:rPr>
              <a:t>in the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input</a:t>
            </a:r>
            <a:r>
              <a:rPr lang="en-US" sz="1900" dirty="0">
                <a:latin typeface="Corbel" pitchFamily="34" charset="0"/>
              </a:rPr>
              <a:t> when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clicked</a:t>
            </a:r>
            <a:r>
              <a:rPr lang="en-US" sz="1900" dirty="0">
                <a:latin typeface="Corbel" pitchFamily="34" charset="0"/>
              </a:rPr>
              <a:t> if the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text is not empty </a:t>
            </a:r>
            <a:r>
              <a:rPr lang="en-US" sz="1900" dirty="0">
                <a:latin typeface="Corbel" pitchFamily="34" charset="0"/>
              </a:rPr>
              <a:t>otherwise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display </a:t>
            </a:r>
            <a:r>
              <a:rPr lang="en-US" sz="1900" dirty="0">
                <a:latin typeface="Corbel" pitchFamily="34" charset="0"/>
              </a:rPr>
              <a:t>an </a:t>
            </a:r>
            <a:r>
              <a:rPr lang="en-US" sz="1900" b="1" dirty="0">
                <a:solidFill>
                  <a:schemeClr val="accent1"/>
                </a:solidFill>
                <a:latin typeface="Corbel" pitchFamily="34" charset="0"/>
              </a:rPr>
              <a:t>alert </a:t>
            </a:r>
            <a:r>
              <a:rPr lang="en-US" sz="1900" dirty="0">
                <a:latin typeface="Corbel" pitchFamily="34" charset="0"/>
              </a:rPr>
              <a:t>with the message 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that text is empty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6FBE471-6F43-E502-D3AA-DA43C39C9EB2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Exercise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57200" y="2489200"/>
            <a:ext cx="8153400" cy="38431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100" b="1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Component } 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1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MyInput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1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.inputRef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createRef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selectText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.inputRef.current.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hasText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.inputRef.current.value.length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1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1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.inputRef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MyInput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C099AA-4F72-933D-9F60-665BAFCF610F}"/>
              </a:ext>
            </a:extLst>
          </p:cNvPr>
          <p:cNvSpPr/>
          <p:nvPr/>
        </p:nvSpPr>
        <p:spPr>
          <a:xfrm>
            <a:off x="3543300" y="1501751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MyInput.js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716E82-BB77-3997-03FA-FF89CBA652A3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887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57200" y="2489200"/>
            <a:ext cx="8077200" cy="42259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Component } 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MyInput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IN" sz="10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MyInput</a:t>
            </a:r>
            <a:r>
              <a:rPr lang="en-IN" sz="1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.compRef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N" sz="1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createRef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.handleClick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IN" sz="1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0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.compRef.current.</a:t>
            </a:r>
            <a:r>
              <a:rPr lang="en-IN" sz="10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hasText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0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.compRef.current.</a:t>
            </a:r>
            <a:r>
              <a:rPr lang="en-IN" sz="10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selectText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000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"No text in textbox"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0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MyInput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0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.compRef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0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&gt;Select Text&lt;/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MyComponent</a:t>
            </a:r>
            <a:r>
              <a:rPr lang="en-IN" sz="10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0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EDDDD1-3C83-069C-6D70-ABA982EC0BB9}"/>
              </a:ext>
            </a:extLst>
          </p:cNvPr>
          <p:cNvSpPr/>
          <p:nvPr/>
        </p:nvSpPr>
        <p:spPr>
          <a:xfrm>
            <a:off x="3543300" y="1501751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MyComponent.js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84524A-C289-148A-7FB2-F7AFC50226C4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082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6CEE226-0033-403B-9537-E2246D7B1A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5609704"/>
              </p:ext>
            </p:extLst>
          </p:nvPr>
        </p:nvGraphicFramePr>
        <p:xfrm>
          <a:off x="609600" y="2209800"/>
          <a:ext cx="8001000" cy="46637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00500">
                  <a:extLst>
                    <a:ext uri="{9D8B030D-6E8A-4147-A177-3AD203B41FA5}">
                      <a16:colId xmlns:a16="http://schemas.microsoft.com/office/drawing/2014/main" val="1341982232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3616861378"/>
                    </a:ext>
                  </a:extLst>
                </a:gridCol>
              </a:tblGrid>
              <a:tr h="671094"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>
                          <a:solidFill>
                            <a:schemeClr val="bg1"/>
                          </a:solidFill>
                          <a:effectLst/>
                        </a:rPr>
                        <a:t>Controlled</a:t>
                      </a:r>
                      <a:endParaRPr lang="en-IN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400" dirty="0" err="1">
                          <a:solidFill>
                            <a:schemeClr val="bg1"/>
                          </a:solidFill>
                          <a:effectLst/>
                        </a:rPr>
                        <a:t>UnControlled</a:t>
                      </a:r>
                      <a:endParaRPr lang="en-IN" sz="2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3567586419"/>
                  </a:ext>
                </a:extLst>
              </a:tr>
              <a:tr h="96935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</a:rPr>
                        <a:t>It </a:t>
                      </a:r>
                      <a:r>
                        <a:rPr lang="en-US" sz="2200" b="1" dirty="0">
                          <a:solidFill>
                            <a:srgbClr val="0070C0"/>
                          </a:solidFill>
                          <a:effectLst/>
                        </a:rPr>
                        <a:t>does not maintain </a:t>
                      </a:r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</a:rPr>
                        <a:t>its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  <a:effectLst/>
                        </a:rPr>
                        <a:t>internal state</a:t>
                      </a:r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</a:rPr>
                        <a:t>.</a:t>
                      </a:r>
                      <a:endParaRPr lang="en-US" sz="2200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</a:rPr>
                        <a:t>It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  <a:effectLst/>
                        </a:rPr>
                        <a:t>maintains</a:t>
                      </a:r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</a:rPr>
                        <a:t> its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  <a:effectLst/>
                        </a:rPr>
                        <a:t>internal states</a:t>
                      </a:r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</a:rPr>
                        <a:t>.</a:t>
                      </a:r>
                      <a:endParaRPr lang="en-US" sz="2200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945697251"/>
                  </a:ext>
                </a:extLst>
              </a:tr>
              <a:tr h="96935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</a:rPr>
                        <a:t>Here, </a:t>
                      </a:r>
                      <a:r>
                        <a:rPr lang="en-US" sz="2200" b="1" dirty="0">
                          <a:solidFill>
                            <a:schemeClr val="accent1"/>
                          </a:solidFill>
                          <a:effectLst/>
                        </a:rPr>
                        <a:t>data</a:t>
                      </a:r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</a:rPr>
                        <a:t> is </a:t>
                      </a:r>
                      <a:r>
                        <a:rPr lang="en-US" sz="2200" b="1" dirty="0">
                          <a:solidFill>
                            <a:srgbClr val="0070C0"/>
                          </a:solidFill>
                          <a:effectLst/>
                        </a:rPr>
                        <a:t>controlled by </a:t>
                      </a:r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</a:rPr>
                        <a:t>the </a:t>
                      </a:r>
                      <a:r>
                        <a:rPr lang="en-US" sz="2200" b="1" dirty="0">
                          <a:solidFill>
                            <a:srgbClr val="7030A0"/>
                          </a:solidFill>
                          <a:effectLst/>
                        </a:rPr>
                        <a:t>state 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</a:rPr>
                        <a:t>or also by </a:t>
                      </a:r>
                      <a:r>
                        <a:rPr lang="en-US" sz="2200" b="1" dirty="0">
                          <a:solidFill>
                            <a:srgbClr val="7030A0"/>
                          </a:solidFill>
                          <a:effectLst/>
                        </a:rPr>
                        <a:t>parent component.</a:t>
                      </a:r>
                      <a:endParaRPr lang="en-US" sz="2200" b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</a:rPr>
                        <a:t>Here, </a:t>
                      </a:r>
                      <a:r>
                        <a:rPr lang="en-US" sz="2200" b="1" dirty="0">
                          <a:solidFill>
                            <a:schemeClr val="accent1"/>
                          </a:solidFill>
                          <a:effectLst/>
                        </a:rPr>
                        <a:t>data</a:t>
                      </a:r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</a:rPr>
                        <a:t> is </a:t>
                      </a:r>
                      <a:r>
                        <a:rPr lang="en-US" sz="2200" b="1" dirty="0">
                          <a:solidFill>
                            <a:srgbClr val="0070C0"/>
                          </a:solidFill>
                          <a:effectLst/>
                        </a:rPr>
                        <a:t>controlled by 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</a:rPr>
                        <a:t>the</a:t>
                      </a:r>
                      <a:r>
                        <a:rPr lang="en-US" sz="2200" b="1" dirty="0">
                          <a:solidFill>
                            <a:srgbClr val="0070C0"/>
                          </a:solidFill>
                          <a:effectLst/>
                        </a:rPr>
                        <a:t> </a:t>
                      </a:r>
                      <a:r>
                        <a:rPr lang="en-US" sz="2200" b="1" dirty="0">
                          <a:solidFill>
                            <a:srgbClr val="7030A0"/>
                          </a:solidFill>
                          <a:effectLst/>
                        </a:rPr>
                        <a:t>DOM itself.</a:t>
                      </a:r>
                      <a:endParaRPr lang="en-US" sz="2200" b="1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584558316"/>
                  </a:ext>
                </a:extLst>
              </a:tr>
              <a:tr h="92618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</a:rPr>
                        <a:t>It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  <a:effectLst/>
                        </a:rPr>
                        <a:t>accepts</a:t>
                      </a:r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</a:rPr>
                        <a:t> its </a:t>
                      </a:r>
                      <a:r>
                        <a:rPr lang="en-US" sz="2200" b="1" dirty="0">
                          <a:solidFill>
                            <a:srgbClr val="0070C0"/>
                          </a:solidFill>
                          <a:effectLst/>
                        </a:rPr>
                        <a:t>current value </a:t>
                      </a:r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</a:rPr>
                        <a:t>as a </a:t>
                      </a:r>
                      <a:r>
                        <a:rPr lang="en-US" sz="2200" b="1" dirty="0">
                          <a:solidFill>
                            <a:schemeClr val="accent1"/>
                          </a:solidFill>
                          <a:effectLst/>
                        </a:rPr>
                        <a:t>prop</a:t>
                      </a:r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</a:rPr>
                        <a:t>.</a:t>
                      </a:r>
                      <a:endParaRPr lang="en-US" sz="2200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</a:rPr>
                        <a:t>It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  <a:effectLst/>
                        </a:rPr>
                        <a:t>uses</a:t>
                      </a:r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</a:rPr>
                        <a:t> a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  <a:effectLst/>
                        </a:rPr>
                        <a:t>ref </a:t>
                      </a:r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</a:rPr>
                        <a:t>for its </a:t>
                      </a:r>
                      <a:r>
                        <a:rPr lang="en-US" sz="2200" b="1" dirty="0">
                          <a:solidFill>
                            <a:schemeClr val="accent1"/>
                          </a:solidFill>
                          <a:effectLst/>
                        </a:rPr>
                        <a:t>current value</a:t>
                      </a:r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</a:rPr>
                        <a:t>.</a:t>
                      </a:r>
                      <a:endParaRPr lang="en-US" sz="2200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364107887"/>
                  </a:ext>
                </a:extLst>
              </a:tr>
              <a:tr h="96935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</a:rPr>
                        <a:t>It has </a:t>
                      </a:r>
                      <a:r>
                        <a:rPr lang="en-US" sz="2200" b="1" dirty="0">
                          <a:solidFill>
                            <a:srgbClr val="002060"/>
                          </a:solidFill>
                          <a:effectLst/>
                        </a:rPr>
                        <a:t>better control </a:t>
                      </a:r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</a:rPr>
                        <a:t>over the </a:t>
                      </a:r>
                      <a:r>
                        <a:rPr lang="en-US" sz="2200" b="1" dirty="0">
                          <a:solidFill>
                            <a:schemeClr val="accent1"/>
                          </a:solidFill>
                          <a:effectLst/>
                        </a:rPr>
                        <a:t>form elements </a:t>
                      </a:r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</a:rPr>
                        <a:t>and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  <a:effectLst/>
                        </a:rPr>
                        <a:t>data</a:t>
                      </a:r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</a:rPr>
                        <a:t>.</a:t>
                      </a:r>
                      <a:endParaRPr lang="en-US" sz="2200" dirty="0">
                        <a:solidFill>
                          <a:srgbClr val="333333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</a:rPr>
                        <a:t>It has </a:t>
                      </a:r>
                      <a:r>
                        <a:rPr lang="en-US" sz="2200" b="1" dirty="0">
                          <a:solidFill>
                            <a:srgbClr val="002060"/>
                          </a:solidFill>
                          <a:effectLst/>
                        </a:rPr>
                        <a:t>limited control </a:t>
                      </a:r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</a:rPr>
                        <a:t>over the </a:t>
                      </a:r>
                      <a:r>
                        <a:rPr lang="en-US" sz="2200" b="1" dirty="0">
                          <a:solidFill>
                            <a:schemeClr val="accent1"/>
                          </a:solidFill>
                          <a:effectLst/>
                        </a:rPr>
                        <a:t>form elements </a:t>
                      </a:r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</a:rPr>
                        <a:t>and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  <a:effectLst/>
                        </a:rPr>
                        <a:t>data.</a:t>
                      </a:r>
                      <a:endParaRPr lang="en-US" sz="2200" b="1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13596556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76296631-8197-E652-6BEB-E9CD394A81D3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Controlled V/s </a:t>
            </a:r>
            <a:r>
              <a:rPr lang="en-US" b="1" dirty="0" err="1">
                <a:latin typeface="Corbel" pitchFamily="34" charset="0"/>
              </a:rPr>
              <a:t>UnControlled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453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4225948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controlled components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whenever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Controlled components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 not require a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 element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order to be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considered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controlled component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a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has an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element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that has a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attribute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bound to state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an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 handler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said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it is a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controlled component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26AD471-75B8-5BE9-0C36-48EB14A9F358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Facebook Recommendations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59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2489200"/>
            <a:ext cx="8001000" cy="35306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flow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2200" b="1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</a:t>
            </a:r>
            <a:r>
              <a:rPr lang="en-US" sz="2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-directional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controlled components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with the 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within the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acting as the </a:t>
            </a:r>
            <a:r>
              <a:rPr lang="en-US" sz="2200" b="1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 source of truth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 changes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within a </a:t>
            </a:r>
            <a:r>
              <a:rPr lang="en-US" sz="2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controlled component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should be made via the </a:t>
            </a:r>
            <a:r>
              <a:rPr lang="en-US" sz="22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setState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function.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AA5B2E5-AE64-01ED-60C6-B41DC71A2F44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Facebook Recommendations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31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489200"/>
            <a:ext cx="8153400" cy="39116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Uncontrolled components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store their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 the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like a traditional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 input element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React.createRef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used to create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instance variables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within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uncontrolled component constructors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These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are then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associated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elements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via the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attribute.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CE578FD-A36E-041D-1D8C-54224863763F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Facebook Recommendations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48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489200"/>
            <a:ext cx="8362920" cy="39878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discussed previously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an </a:t>
            </a:r>
            <a:r>
              <a:rPr lang="en-US" sz="22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UnControlled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Input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similar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traditional HTML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 inputs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the </a:t>
            </a:r>
            <a:r>
              <a:rPr lang="en-US" sz="2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 data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is handled by the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 itself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maintains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its </a:t>
            </a:r>
            <a:r>
              <a:rPr lang="en-US" sz="2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own state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 be updated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when the </a:t>
            </a: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value changes. </a:t>
            </a: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0511FC3-5597-1F16-463F-BC3741C17542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latin typeface="Corbel" pitchFamily="34" charset="0"/>
              </a:rPr>
              <a:t>UnControlled</a:t>
            </a:r>
            <a:r>
              <a:rPr lang="en-US" b="1" dirty="0">
                <a:latin typeface="Corbel" pitchFamily="34" charset="0"/>
              </a:rPr>
              <a:t> Inputs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79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5306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write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sz="2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uncontrolled component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there is </a:t>
            </a: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need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to write an 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 handler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every state update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simply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have to use a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 the value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en-US" sz="2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from the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B048BF-7674-E3B8-E127-C0A94872B2C8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latin typeface="Corbel" pitchFamily="34" charset="0"/>
              </a:rPr>
              <a:t>UnControlled</a:t>
            </a:r>
            <a:r>
              <a:rPr lang="en-US" b="1" dirty="0">
                <a:latin typeface="Corbel" pitchFamily="34" charset="0"/>
              </a:rPr>
              <a:t> Inputs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93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229600" cy="39878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know that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takes our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actual DOM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which the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browser displays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 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holds a 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this 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node.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say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that it’s a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 feature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that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allows us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 element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of our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 a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it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programmatically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E522557-F732-7D78-B4BE-F1D5E9A30CE6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What Is Ref ?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64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489200"/>
            <a:ext cx="8229600" cy="35306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using </a:t>
            </a:r>
            <a:r>
              <a:rPr lang="en-US" sz="24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React.createRef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attached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the 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 elements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via the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attribute.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commonly assigned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an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instance property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when a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constructed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so they can be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throughout the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E8D893E-FC53-9F97-F407-58A9F74296B3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How To Create Ref ?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49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767012-CD4E-44F3-AC6F-1F41616CD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14599"/>
            <a:ext cx="8001000" cy="3944865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B87B925-71F5-B21E-28B9-CC91559B5211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How To Create Ref ?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098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1" y="2489200"/>
            <a:ext cx="8153400" cy="35306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passed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to an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render()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a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to the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becomes </a:t>
            </a:r>
            <a:r>
              <a:rPr lang="en-US" sz="2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accessible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using the </a:t>
            </a:r>
            <a:r>
              <a:rPr lang="en-US" sz="2200" b="1" u="sng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attribute of the </a:t>
            </a:r>
            <a:r>
              <a:rPr lang="en-US" sz="2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CEF9C2-0306-44DE-BABF-607CE4D87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4495800"/>
            <a:ext cx="8153400" cy="105930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43BE841-F871-19A8-2A41-E99D38282596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Accessing Ref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64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229600" cy="40640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en-US" sz="2200" b="1" u="sng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differs </a:t>
            </a: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depending on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type of the node: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19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attribute is used on an </a:t>
            </a:r>
            <a:r>
              <a:rPr lang="en-US" sz="19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 element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, we get  the </a:t>
            </a:r>
            <a:r>
              <a:rPr lang="en-US" sz="19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underlying DOM element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as its </a:t>
            </a:r>
            <a:r>
              <a:rPr lang="en-US" sz="1900" b="1" u="sng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property.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19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attribute is used on a </a:t>
            </a:r>
            <a:r>
              <a:rPr lang="en-US" sz="19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 class component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, we get the </a:t>
            </a:r>
            <a:r>
              <a:rPr lang="en-US" sz="19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mounted instance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of the </a:t>
            </a:r>
            <a:r>
              <a:rPr lang="en-US" sz="19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as its </a:t>
            </a:r>
            <a:r>
              <a:rPr lang="en-US" sz="1900" b="1" u="sng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55FA9B6-F493-C96F-DDA3-5FEC35F7A2E2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Accessing Ref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17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12163</TotalTime>
  <Words>1744</Words>
  <Application>Microsoft Office PowerPoint</Application>
  <PresentationFormat>On-screen Show (4:3)</PresentationFormat>
  <Paragraphs>310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Century Gothic</vt:lpstr>
      <vt:lpstr>Consolas</vt:lpstr>
      <vt:lpstr>Corbel</vt:lpstr>
      <vt:lpstr>Wingdings 3</vt:lpstr>
      <vt:lpstr>Ion Boardroom</vt:lpstr>
      <vt:lpstr>PowerPoint Presentation</vt:lpstr>
      <vt:lpstr>Today’s Agenda</vt:lpstr>
      <vt:lpstr>   </vt:lpstr>
      <vt:lpstr>PowerPoint Presentation</vt:lpstr>
      <vt:lpstr>   </vt:lpstr>
      <vt:lpstr>PowerPoint Presentation</vt:lpstr>
      <vt:lpstr>   </vt:lpstr>
      <vt:lpstr>   </vt:lpstr>
      <vt:lpstr>   </vt:lpstr>
      <vt:lpstr>   </vt:lpstr>
      <vt:lpstr>   </vt:lpstr>
      <vt:lpstr>PowerPoint Presentation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697</cp:revision>
  <dcterms:created xsi:type="dcterms:W3CDTF">2016-02-04T12:02:26Z</dcterms:created>
  <dcterms:modified xsi:type="dcterms:W3CDTF">2023-04-07T08:06:29Z</dcterms:modified>
</cp:coreProperties>
</file>