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257" r:id="rId2"/>
    <p:sldId id="475" r:id="rId3"/>
    <p:sldId id="612" r:id="rId4"/>
    <p:sldId id="675" r:id="rId5"/>
    <p:sldId id="676" r:id="rId6"/>
    <p:sldId id="677" r:id="rId7"/>
    <p:sldId id="679" r:id="rId8"/>
    <p:sldId id="704" r:id="rId9"/>
    <p:sldId id="667" r:id="rId10"/>
    <p:sldId id="680" r:id="rId11"/>
    <p:sldId id="682" r:id="rId12"/>
    <p:sldId id="669" r:id="rId13"/>
    <p:sldId id="681" r:id="rId14"/>
    <p:sldId id="683" r:id="rId15"/>
    <p:sldId id="659" r:id="rId16"/>
    <p:sldId id="695" r:id="rId17"/>
    <p:sldId id="685" r:id="rId18"/>
    <p:sldId id="696" r:id="rId19"/>
    <p:sldId id="684" r:id="rId20"/>
    <p:sldId id="686" r:id="rId21"/>
    <p:sldId id="687" r:id="rId22"/>
    <p:sldId id="709" r:id="rId23"/>
    <p:sldId id="688" r:id="rId24"/>
    <p:sldId id="668" r:id="rId25"/>
    <p:sldId id="689" r:id="rId26"/>
    <p:sldId id="690" r:id="rId27"/>
    <p:sldId id="691" r:id="rId28"/>
    <p:sldId id="692" r:id="rId29"/>
    <p:sldId id="693" r:id="rId30"/>
    <p:sldId id="697" r:id="rId31"/>
    <p:sldId id="701" r:id="rId32"/>
    <p:sldId id="698" r:id="rId33"/>
    <p:sldId id="699" r:id="rId34"/>
    <p:sldId id="702" r:id="rId35"/>
    <p:sldId id="703" r:id="rId36"/>
    <p:sldId id="694" r:id="rId37"/>
    <p:sldId id="707" r:id="rId38"/>
    <p:sldId id="708" r:id="rId39"/>
    <p:sldId id="706" r:id="rId40"/>
    <p:sldId id="70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98EEF3B-6BC9-4C79-8D3B-AFC4EBC6814E}"/>
    <pc:docChg chg="modSld">
      <pc:chgData name="Sharma Computer Academy" userId="08476b32c11f4418" providerId="LiveId" clId="{598EEF3B-6BC9-4C79-8D3B-AFC4EBC6814E}" dt="2023-04-10T04:45:44.637" v="0" actId="255"/>
      <pc:docMkLst>
        <pc:docMk/>
      </pc:docMkLst>
      <pc:sldChg chg="modSp">
        <pc:chgData name="Sharma Computer Academy" userId="08476b32c11f4418" providerId="LiveId" clId="{598EEF3B-6BC9-4C79-8D3B-AFC4EBC6814E}" dt="2023-04-10T04:45:44.637" v="0" actId="255"/>
        <pc:sldMkLst>
          <pc:docMk/>
          <pc:sldMk cId="0" sldId="475"/>
        </pc:sldMkLst>
        <pc:spChg chg="mod">
          <ac:chgData name="Sharma Computer Academy" userId="08476b32c11f4418" providerId="LiveId" clId="{598EEF3B-6BC9-4C79-8D3B-AFC4EBC6814E}" dt="2023-04-10T04:45:44.637" v="0" actId="255"/>
          <ac:spMkLst>
            <pc:docMk/>
            <pc:sldMk cId="0" sldId="475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79901787-A29F-420E-8001-A9D2A90D0B30}"/>
    <pc:docChg chg="custSel modSld">
      <pc:chgData name="Sharma Computer Academy" userId="08476b32c11f4418" providerId="LiveId" clId="{79901787-A29F-420E-8001-A9D2A90D0B30}" dt="2023-04-14T07:07:29.504" v="131" actId="20577"/>
      <pc:docMkLst>
        <pc:docMk/>
      </pc:docMkLst>
      <pc:sldChg chg="modSp mod">
        <pc:chgData name="Sharma Computer Academy" userId="08476b32c11f4418" providerId="LiveId" clId="{79901787-A29F-420E-8001-A9D2A90D0B30}" dt="2023-04-14T07:06:00.212" v="17" actId="20577"/>
        <pc:sldMkLst>
          <pc:docMk/>
          <pc:sldMk cId="3566238506" sldId="707"/>
        </pc:sldMkLst>
        <pc:spChg chg="mod">
          <ac:chgData name="Sharma Computer Academy" userId="08476b32c11f4418" providerId="LiveId" clId="{79901787-A29F-420E-8001-A9D2A90D0B30}" dt="2023-04-14T07:06:00.212" v="17" actId="20577"/>
          <ac:spMkLst>
            <pc:docMk/>
            <pc:sldMk cId="3566238506" sldId="70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9901787-A29F-420E-8001-A9D2A90D0B30}" dt="2023-04-14T07:07:29.504" v="131" actId="20577"/>
        <pc:sldMkLst>
          <pc:docMk/>
          <pc:sldMk cId="2871335967" sldId="708"/>
        </pc:sldMkLst>
        <pc:spChg chg="mod">
          <ac:chgData name="Sharma Computer Academy" userId="08476b32c11f4418" providerId="LiveId" clId="{79901787-A29F-420E-8001-A9D2A90D0B30}" dt="2023-04-14T07:07:29.504" v="131" actId="20577"/>
          <ac:spMkLst>
            <pc:docMk/>
            <pc:sldMk cId="2871335967" sldId="708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5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25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0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06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9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14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4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7769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5134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5439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8588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7109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3432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3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6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5287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90600" y="2552700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(Lifecycle of a component)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Lecture-28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9878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static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props,state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When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mounting</a:t>
            </a:r>
            <a:r>
              <a:rPr lang="en-US" sz="1900" dirty="0">
                <a:latin typeface="Corbel" panose="020B0503020204020204" pitchFamily="34" charset="0"/>
              </a:rPr>
              <a:t>, the method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is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last method</a:t>
            </a:r>
            <a:r>
              <a:rPr lang="en-US" sz="1900" dirty="0">
                <a:latin typeface="Corbel" panose="020B0503020204020204" pitchFamily="34" charset="0"/>
              </a:rPr>
              <a:t> called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before rendering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We can </a:t>
            </a:r>
            <a:r>
              <a:rPr lang="en-US" sz="1900" dirty="0">
                <a:latin typeface="Corbel" panose="020B0503020204020204" pitchFamily="34" charset="0"/>
              </a:rPr>
              <a:t>use it to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set the state </a:t>
            </a:r>
            <a:r>
              <a:rPr lang="en-US" sz="1900" dirty="0">
                <a:latin typeface="Corbel" panose="020B0503020204020204" pitchFamily="34" charset="0"/>
              </a:rPr>
              <a:t>according to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initial props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Instead of </a:t>
            </a:r>
            <a:r>
              <a:rPr lang="en-US" sz="1900" dirty="0">
                <a:latin typeface="Corbel" panose="020B0503020204020204" pitchFamily="34" charset="0"/>
              </a:rPr>
              <a:t>calling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setState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, the method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simply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returns an object </a:t>
            </a:r>
            <a:r>
              <a:rPr lang="en-US" sz="1900" dirty="0">
                <a:latin typeface="Corbel" panose="020B0503020204020204" pitchFamily="34" charset="0"/>
              </a:rPr>
              <a:t>containing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updated state </a:t>
            </a:r>
            <a:r>
              <a:rPr lang="en-US" sz="1900" dirty="0">
                <a:latin typeface="Corbel" panose="020B0503020204020204" pitchFamily="34" charset="0"/>
              </a:rPr>
              <a:t>or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null </a:t>
            </a:r>
            <a:r>
              <a:rPr lang="en-US" sz="1900" dirty="0">
                <a:latin typeface="Corbel" panose="020B0503020204020204" pitchFamily="34" charset="0"/>
              </a:rPr>
              <a:t>if no update in state is needed</a:t>
            </a:r>
          </a:p>
          <a:p>
            <a:pPr marL="731520" lvl="1" indent="-457200">
              <a:buFont typeface="Wingdings"/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Font typeface="Wingdings"/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It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should also never be used </a:t>
            </a:r>
            <a:r>
              <a:rPr lang="en-US" sz="1900" dirty="0">
                <a:latin typeface="Corbel" panose="020B0503020204020204" pitchFamily="34" charset="0"/>
              </a:rPr>
              <a:t>for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AJAX Requests </a:t>
            </a:r>
            <a:r>
              <a:rPr lang="en-US" sz="1900" dirty="0">
                <a:latin typeface="Corbel" panose="020B0503020204020204" pitchFamily="34" charset="0"/>
              </a:rPr>
              <a:t>or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setting up timers</a:t>
            </a:r>
          </a:p>
          <a:p>
            <a:pPr marL="731520" lvl="1" indent="-457200">
              <a:buAutoNum type="arabicPeriod"/>
            </a:pP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44205D-8F36-89AD-4039-E0B86513A93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Mounting Phase Methods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84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286000"/>
            <a:ext cx="8077200" cy="4429148"/>
          </a:xfrm>
        </p:spPr>
        <p:txBody>
          <a:bodyPr>
            <a:normAutofit fontScale="62500" lnSpcReduction="20000"/>
          </a:bodyPr>
          <a:lstStyle/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class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MyComponent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extends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React.Component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... </a:t>
            </a:r>
          </a:p>
          <a:p>
            <a:pPr marL="274320" lvl="1" indent="0">
              <a:buNone/>
            </a:pPr>
            <a:endParaRPr lang="en-US" sz="1900" b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static </a:t>
            </a:r>
            <a:r>
              <a:rPr lang="en-US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(props, state)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 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return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     message: 'updated msg',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  }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}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chemeClr val="tx1"/>
                </a:solidFill>
                <a:latin typeface="Corbel" panose="020B0503020204020204" pitchFamily="34" charset="0"/>
              </a:rPr>
              <a:t>// or we can return null to make no update</a:t>
            </a:r>
          </a:p>
          <a:p>
            <a:pPr marL="274320" lvl="1" indent="0">
              <a:buNone/>
            </a:pPr>
            <a:endParaRPr lang="en-US" sz="1900" b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static </a:t>
            </a:r>
            <a:r>
              <a:rPr lang="en-US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(props, state)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 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return null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}</a:t>
            </a:r>
          </a:p>
          <a:p>
            <a:pPr marL="274320" lvl="1" indent="0">
              <a:buNone/>
            </a:pPr>
            <a:endParaRPr lang="en-US" sz="1900" b="1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// ...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AE57A1-EC2D-BA4E-F42C-1C65507A9F8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Mounting Phase Methods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58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01000" cy="40640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that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could have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placed this code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2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getDerivedStateFromProps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that it is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intuitive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—it’s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meant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setting state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whereas a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has multiple uses.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Moreover </a:t>
            </a:r>
            <a:r>
              <a:rPr lang="en-US" sz="22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getDerivedStateFromProps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also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both before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before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A570BE5-664F-1249-7D0A-9965C903468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Special Point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4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98780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render()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Called after</a:t>
            </a:r>
            <a:r>
              <a:rPr lang="en-US" sz="1900" dirty="0">
                <a:latin typeface="Corbel" panose="020B0503020204020204" pitchFamily="34" charset="0"/>
              </a:rPr>
              <a:t>, the method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 this step</a:t>
            </a:r>
            <a:r>
              <a:rPr lang="en-US" sz="1900" dirty="0">
                <a:latin typeface="Corbel" panose="020B0503020204020204" pitchFamily="34" charset="0"/>
              </a:rPr>
              <a:t>,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UI component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rendered </a:t>
            </a:r>
            <a:r>
              <a:rPr lang="en-US" sz="1900" dirty="0">
                <a:latin typeface="Corbel" panose="020B0503020204020204" pitchFamily="34" charset="0"/>
              </a:rPr>
              <a:t>as it outputs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HTML</a:t>
            </a:r>
            <a:r>
              <a:rPr lang="en-US" sz="1900" dirty="0">
                <a:latin typeface="Corbel" panose="020B0503020204020204" pitchFamily="34" charset="0"/>
              </a:rPr>
              <a:t> to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DOM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The only task </a:t>
            </a:r>
            <a:r>
              <a:rPr lang="en-US" sz="1900" dirty="0">
                <a:latin typeface="Corbel" panose="020B0503020204020204" pitchFamily="34" charset="0"/>
              </a:rPr>
              <a:t>this method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must do </a:t>
            </a:r>
            <a:r>
              <a:rPr lang="en-US" sz="1900" dirty="0">
                <a:latin typeface="Corbel" panose="020B0503020204020204" pitchFamily="34" charset="0"/>
              </a:rPr>
              <a:t>is read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props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state</a:t>
            </a:r>
            <a:r>
              <a:rPr lang="en-US" sz="1900" dirty="0">
                <a:latin typeface="Corbel" panose="020B0503020204020204" pitchFamily="34" charset="0"/>
              </a:rPr>
              <a:t> and render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JSX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It should be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pure</a:t>
            </a:r>
            <a:r>
              <a:rPr lang="en-US" sz="1900" dirty="0">
                <a:latin typeface="Corbel" panose="020B0503020204020204" pitchFamily="34" charset="0"/>
              </a:rPr>
              <a:t> , that is , it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should not </a:t>
            </a:r>
            <a:r>
              <a:rPr lang="en-US" sz="1900" dirty="0">
                <a:latin typeface="Corbel" panose="020B0503020204020204" pitchFamily="34" charset="0"/>
              </a:rPr>
              <a:t>call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setState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or interact with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external API</a:t>
            </a:r>
          </a:p>
          <a:p>
            <a:pPr marL="731520" lvl="1" indent="-457200">
              <a:buAutoNum type="arabicPeriod"/>
            </a:pP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C2851E-D8FA-0709-136C-A4F9CE48ADD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Mounting Phase Methods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7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39116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componentDidMount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()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Called after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render() </a:t>
            </a:r>
            <a:r>
              <a:rPr lang="en-US" sz="1900" dirty="0">
                <a:latin typeface="Corbel" panose="020B0503020204020204" pitchFamily="34" charset="0"/>
              </a:rPr>
              <a:t>method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as soon as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component</a:t>
            </a:r>
            <a:r>
              <a:rPr lang="en-US" sz="1900" dirty="0">
                <a:latin typeface="Corbel" panose="020B0503020204020204" pitchFamily="34" charset="0"/>
              </a:rPr>
              <a:t> is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mounted </a:t>
            </a:r>
            <a:r>
              <a:rPr lang="en-US" sz="1900" dirty="0">
                <a:latin typeface="Corbel" panose="020B0503020204020204" pitchFamily="34" charset="0"/>
              </a:rPr>
              <a:t>(inserted into the tree)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When this method is called</a:t>
            </a:r>
            <a:r>
              <a:rPr lang="en-US" sz="1900" dirty="0">
                <a:latin typeface="Corbel" panose="020B0503020204020204" pitchFamily="34" charset="0"/>
              </a:rPr>
              <a:t>, we know for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sure</a:t>
            </a:r>
            <a:r>
              <a:rPr lang="en-US" sz="1900" dirty="0">
                <a:latin typeface="Corbel" panose="020B0503020204020204" pitchFamily="34" charset="0"/>
              </a:rPr>
              <a:t> that we have a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UI element </a:t>
            </a:r>
            <a:r>
              <a:rPr lang="en-US" sz="1900" dirty="0">
                <a:latin typeface="Corbel" panose="020B0503020204020204" pitchFamily="34" charset="0"/>
              </a:rPr>
              <a:t>which is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rendered.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So this is a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good place </a:t>
            </a:r>
            <a:r>
              <a:rPr lang="en-US" sz="1900" dirty="0">
                <a:latin typeface="Corbel" panose="020B0503020204020204" pitchFamily="34" charset="0"/>
              </a:rPr>
              <a:t>to do a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fetch request </a:t>
            </a:r>
            <a:r>
              <a:rPr lang="en-US" sz="1900" dirty="0">
                <a:latin typeface="Corbel" panose="020B0503020204020204" pitchFamily="34" charset="0"/>
              </a:rPr>
              <a:t>to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server </a:t>
            </a:r>
            <a:r>
              <a:rPr lang="en-US" sz="1900" dirty="0">
                <a:latin typeface="Corbel" panose="020B0503020204020204" pitchFamily="34" charset="0"/>
              </a:rPr>
              <a:t>or set up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subscriptions</a:t>
            </a:r>
            <a:r>
              <a:rPr lang="en-US" sz="1900" dirty="0">
                <a:latin typeface="Corbel" panose="020B0503020204020204" pitchFamily="34" charset="0"/>
              </a:rPr>
              <a:t> (such as timers).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Example</a:t>
            </a:r>
          </a:p>
          <a:p>
            <a:pPr marL="274320" lvl="1" indent="0">
              <a:buNone/>
            </a:pP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componentDidMount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	 </a:t>
            </a:r>
            <a:r>
              <a:rPr lang="en-US" sz="1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this.interval</a:t>
            </a:r>
            <a:r>
              <a:rPr lang="en-US" sz="1900" b="1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US" sz="1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setInterval</a:t>
            </a:r>
            <a:r>
              <a:rPr lang="en-US" sz="1900" b="1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this.fetchWeather</a:t>
            </a:r>
            <a:r>
              <a:rPr lang="en-US" sz="1900" b="1" dirty="0">
                <a:solidFill>
                  <a:srgbClr val="7030A0"/>
                </a:solidFill>
                <a:latin typeface="Consolas" panose="020B0609020204030204" pitchFamily="49" charset="0"/>
              </a:rPr>
              <a:t>, 15000);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FA9335-04AE-8C7B-AF67-925F8542D8D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Mounting Phase Methods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76220" y="2209800"/>
            <a:ext cx="8153400" cy="45053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11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Child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"./Child"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name: 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1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constructor() Called"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getDerivedStateFromProps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1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</a:t>
            </a:r>
            <a:r>
              <a:rPr lang="en-IN" sz="11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getDerivedStateFromProps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1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</a:t>
            </a:r>
            <a:r>
              <a:rPr lang="en-IN" sz="11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1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render() Called"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&gt;Parent&lt;/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1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2800" y="161920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Parent.js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09DD2D-C0ED-E943-24D3-3F0044A9286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Example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1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282101"/>
            <a:ext cx="8229600" cy="4419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1400" dirty="0">
              <a:solidFill>
                <a:srgbClr val="F92672"/>
              </a:solidFill>
              <a:latin typeface="Consolas" panose="020B0609020204030204" pitchFamily="49" charset="0"/>
            </a:endParaRPr>
          </a:p>
          <a:p>
            <a:endParaRPr lang="en-IN" sz="1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name: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constructor() Called"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getDerivedStateFromProps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</a:t>
            </a:r>
            <a:r>
              <a:rPr lang="en-IN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getDerivedStateFromProps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</a:t>
            </a:r>
            <a:r>
              <a:rPr lang="en-IN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render() Called"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&gt;Child&lt;/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2800" y="16002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Child.js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97E6E6-AD09-0548-3257-F8E33774138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Example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5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6BC7BA-E093-4D6F-93E8-37FD2CF97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599"/>
            <a:ext cx="7848600" cy="3755771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FAFFF87-8EC1-9C7B-7084-4C7705BF490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2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41402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Whenever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change </a:t>
            </a:r>
            <a:r>
              <a:rPr lang="en-US" sz="2200" dirty="0">
                <a:latin typeface="Corbel" panose="020B0503020204020204" pitchFamily="34" charset="0"/>
              </a:rPr>
              <a:t>is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made</a:t>
            </a:r>
            <a:r>
              <a:rPr lang="en-US" sz="2200" dirty="0">
                <a:latin typeface="Corbel" panose="020B0503020204020204" pitchFamily="34" charset="0"/>
              </a:rPr>
              <a:t> to the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state</a:t>
            </a:r>
            <a:r>
              <a:rPr lang="en-US" sz="2200" dirty="0">
                <a:latin typeface="Corbel" panose="020B0503020204020204" pitchFamily="34" charset="0"/>
              </a:rPr>
              <a:t> or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props </a:t>
            </a:r>
            <a:r>
              <a:rPr lang="en-US" sz="2200" dirty="0">
                <a:latin typeface="Corbel" panose="020B0503020204020204" pitchFamily="34" charset="0"/>
              </a:rPr>
              <a:t>of a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React component</a:t>
            </a:r>
            <a:r>
              <a:rPr lang="en-US" sz="2200" dirty="0">
                <a:latin typeface="Corbel" panose="020B0503020204020204" pitchFamily="34" charset="0"/>
              </a:rPr>
              <a:t>,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component</a:t>
            </a:r>
            <a:r>
              <a:rPr lang="en-US" sz="2200" dirty="0">
                <a:latin typeface="Corbel" panose="020B0503020204020204" pitchFamily="34" charset="0"/>
              </a:rPr>
              <a:t> is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re-rendered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In simple terms</a:t>
            </a:r>
            <a:r>
              <a:rPr lang="en-US" sz="2200" dirty="0">
                <a:latin typeface="Corbel" panose="020B0503020204020204" pitchFamily="34" charset="0"/>
              </a:rPr>
              <a:t>,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component</a:t>
            </a:r>
            <a:r>
              <a:rPr lang="en-US" sz="2200" dirty="0">
                <a:latin typeface="Corbel" panose="020B0503020204020204" pitchFamily="34" charset="0"/>
              </a:rPr>
              <a:t> is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updated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This is the </a:t>
            </a:r>
            <a:r>
              <a:rPr lang="en-US" sz="22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updating phase </a:t>
            </a:r>
            <a:r>
              <a:rPr lang="en-US" sz="2200" dirty="0">
                <a:latin typeface="Corbel" panose="020B0503020204020204" pitchFamily="34" charset="0"/>
              </a:rPr>
              <a:t>of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React component lifecycle.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476C07-A2AD-1E14-F82B-EFF6BBAFAD5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Updating Phase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42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398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static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props,state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It is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first</a:t>
            </a:r>
            <a:r>
              <a:rPr lang="en-US" sz="1900" dirty="0">
                <a:latin typeface="Corbel" panose="020B0503020204020204" pitchFamily="34" charset="0"/>
              </a:rPr>
              <a:t> method in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React lifecycle </a:t>
            </a:r>
            <a:r>
              <a:rPr lang="en-US" sz="1900" dirty="0">
                <a:latin typeface="Corbel" panose="020B0503020204020204" pitchFamily="34" charset="0"/>
              </a:rPr>
              <a:t>to be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invoked</a:t>
            </a:r>
            <a:r>
              <a:rPr lang="en-US" sz="1900" dirty="0">
                <a:latin typeface="Corbel" panose="020B0503020204020204" pitchFamily="34" charset="0"/>
              </a:rPr>
              <a:t> during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updating phase.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We have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already discussed </a:t>
            </a:r>
            <a:r>
              <a:rPr lang="en-US" sz="1900" dirty="0">
                <a:latin typeface="Corbel" panose="020B0503020204020204" pitchFamily="34" charset="0"/>
              </a:rPr>
              <a:t>this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method</a:t>
            </a:r>
            <a:r>
              <a:rPr lang="en-US" sz="1900" dirty="0">
                <a:latin typeface="Corbel" panose="020B0503020204020204" pitchFamily="34" charset="0"/>
              </a:rPr>
              <a:t> when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reviewing</a:t>
            </a:r>
            <a:r>
              <a:rPr lang="en-US" sz="1900" dirty="0"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mounting lifecycle phase.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What’s important </a:t>
            </a:r>
            <a:r>
              <a:rPr lang="en-US" sz="1900" dirty="0">
                <a:latin typeface="Corbel" panose="020B0503020204020204" pitchFamily="34" charset="0"/>
              </a:rPr>
              <a:t>to note is that this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method</a:t>
            </a:r>
            <a:r>
              <a:rPr lang="en-US" sz="1900" dirty="0">
                <a:latin typeface="Corbel" panose="020B0503020204020204" pitchFamily="34" charset="0"/>
              </a:rPr>
              <a:t> 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invoked</a:t>
            </a:r>
            <a:r>
              <a:rPr lang="en-US" sz="1900" dirty="0">
                <a:latin typeface="Corbel" panose="020B0503020204020204" pitchFamily="34" charset="0"/>
              </a:rPr>
              <a:t> in both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mounting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updating</a:t>
            </a:r>
            <a:r>
              <a:rPr lang="en-US" sz="1900" dirty="0">
                <a:latin typeface="Corbel" panose="020B0503020204020204" pitchFamily="34" charset="0"/>
              </a:rPr>
              <a:t> phases.</a:t>
            </a: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57131A-15EA-6956-5E66-16D68592EC1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Updating Phase Methods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6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React Component Life Cycle Phases</a:t>
            </a:r>
          </a:p>
          <a:p>
            <a:pPr>
              <a:buSzPct val="100000"/>
            </a:pPr>
            <a:endParaRPr lang="en-US" sz="23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300" b="1" dirty="0">
                <a:solidFill>
                  <a:srgbClr val="002060"/>
                </a:solidFill>
                <a:latin typeface="Corbel" pitchFamily="34" charset="0"/>
              </a:rPr>
              <a:t>React Component Life Cycle Methods</a:t>
            </a:r>
          </a:p>
          <a:p>
            <a:pPr>
              <a:buSzPct val="100000"/>
            </a:pPr>
            <a:endParaRPr lang="en-US" sz="23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Mounting Phase Methods</a:t>
            </a:r>
          </a:p>
          <a:p>
            <a:pPr marL="0" indent="0">
              <a:buSzPct val="100000"/>
              <a:buNone/>
            </a:pPr>
            <a:endParaRPr lang="en-US" sz="23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Updating Phase Methods</a:t>
            </a:r>
          </a:p>
          <a:p>
            <a:pPr>
              <a:buSzPct val="100000"/>
            </a:pPr>
            <a:endParaRPr lang="en-US" sz="23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300" b="1" dirty="0">
                <a:solidFill>
                  <a:srgbClr val="00B050"/>
                </a:solidFill>
                <a:latin typeface="Corbel" pitchFamily="34" charset="0"/>
              </a:rPr>
              <a:t>Unmounting Phase Methods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01000" cy="39878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shouldComponentUpdate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nextProps,nextState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second method </a:t>
            </a:r>
            <a:r>
              <a:rPr lang="en-US" sz="1900" dirty="0">
                <a:latin typeface="Corbel" panose="020B0503020204020204" pitchFamily="34" charset="0"/>
              </a:rPr>
              <a:t>called in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updating phase </a:t>
            </a:r>
            <a:r>
              <a:rPr lang="en-US" sz="1900" dirty="0">
                <a:latin typeface="Corbel" panose="020B0503020204020204" pitchFamily="34" charset="0"/>
              </a:rPr>
              <a:t>is the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shouldComponentUpdate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It is used </a:t>
            </a:r>
            <a:r>
              <a:rPr lang="en-US" sz="1900" dirty="0">
                <a:latin typeface="Corbel" panose="020B0503020204020204" pitchFamily="34" charset="0"/>
              </a:rPr>
              <a:t>for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controlling re-rendering </a:t>
            </a:r>
            <a:r>
              <a:rPr lang="en-US" sz="1900" dirty="0">
                <a:latin typeface="Corbel" panose="020B0503020204020204" pitchFamily="34" charset="0"/>
              </a:rPr>
              <a:t>as it returns a </a:t>
            </a:r>
            <a:r>
              <a:rPr lang="en-US" sz="19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boolean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sz="1900" dirty="0">
                <a:latin typeface="Corbel" panose="020B0503020204020204" pitchFamily="34" charset="0"/>
              </a:rPr>
              <a:t>which helps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1900" dirty="0">
                <a:latin typeface="Corbel" panose="020B0503020204020204" pitchFamily="34" charset="0"/>
              </a:rPr>
              <a:t> decide whether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 </a:t>
            </a:r>
            <a:r>
              <a:rPr lang="en-US" sz="1900" dirty="0">
                <a:latin typeface="Corbel" panose="020B0503020204020204" pitchFamily="34" charset="0"/>
              </a:rPr>
              <a:t>must be r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e-rendered</a:t>
            </a:r>
            <a:r>
              <a:rPr lang="en-US" sz="1900" dirty="0">
                <a:latin typeface="Corbel" panose="020B0503020204020204" pitchFamily="34" charset="0"/>
              </a:rPr>
              <a:t> or not.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By default</a:t>
            </a:r>
            <a:r>
              <a:rPr lang="en-US" sz="1900" dirty="0">
                <a:latin typeface="Corbel" panose="020B0503020204020204" pitchFamily="34" charset="0"/>
              </a:rPr>
              <a:t>, or in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most cases</a:t>
            </a:r>
            <a:r>
              <a:rPr lang="en-US" sz="1900" dirty="0">
                <a:latin typeface="Corbel" panose="020B0503020204020204" pitchFamily="34" charset="0"/>
              </a:rPr>
              <a:t>, we’ll want a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re-render</a:t>
            </a:r>
            <a:r>
              <a:rPr lang="en-US" sz="1900" dirty="0">
                <a:latin typeface="Corbel" panose="020B0503020204020204" pitchFamily="34" charset="0"/>
              </a:rPr>
              <a:t> when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state</a:t>
            </a:r>
            <a:r>
              <a:rPr lang="en-US" sz="1900" dirty="0">
                <a:latin typeface="Corbel" panose="020B0503020204020204" pitchFamily="34" charset="0"/>
              </a:rPr>
              <a:t> or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props</a:t>
            </a:r>
            <a:r>
              <a:rPr lang="en-US" sz="1900" dirty="0">
                <a:latin typeface="Corbel" panose="020B0503020204020204" pitchFamily="34" charset="0"/>
              </a:rPr>
              <a:t> change.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This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lifecycle method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mostly used </a:t>
            </a:r>
            <a:r>
              <a:rPr lang="en-US" sz="1900" dirty="0">
                <a:latin typeface="Corbel" panose="020B0503020204020204" pitchFamily="34" charset="0"/>
              </a:rPr>
              <a:t>for </a:t>
            </a:r>
            <a:r>
              <a:rPr lang="en-US" sz="1900" b="1" u="sng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performance optimization </a:t>
            </a:r>
            <a:r>
              <a:rPr lang="en-US" sz="1900" dirty="0">
                <a:latin typeface="Corbel" panose="020B0503020204020204" pitchFamily="34" charset="0"/>
              </a:rPr>
              <a:t>measures.</a:t>
            </a: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523E83-B9FF-7427-4F2F-959817065D0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Updating Phase Methods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6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286000"/>
            <a:ext cx="8153400" cy="46482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class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CounterButton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extends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React.Component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constructor(props)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   super(props);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  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this.state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= {count: 1};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 }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shouldComponentUpdate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(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nextProps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, 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nextState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   if (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this.state.count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!== 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nextState.count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     return true;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   }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   return false;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 }</a:t>
            </a:r>
          </a:p>
          <a:p>
            <a:pPr marL="274320" lvl="1" indent="0">
              <a:buNone/>
            </a:pP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FB0301-C9E2-1A98-F87F-C545A684F4D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Updating Phase Methods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32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6903-F5C3-F1BF-BBE6-C952D8F3ED6B}"/>
              </a:ext>
            </a:extLst>
          </p:cNvPr>
          <p:cNvSpPr txBox="1"/>
          <p:nvPr/>
        </p:nvSpPr>
        <p:spPr>
          <a:xfrm>
            <a:off x="285720" y="2514600"/>
            <a:ext cx="84772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render() {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    return (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&lt;div&gt;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        &lt;Button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          </a:t>
            </a:r>
            <a:r>
              <a:rPr lang="en-US" sz="18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onClick</a:t>
            </a: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={() =&gt; </a:t>
            </a:r>
            <a:r>
              <a:rPr lang="en-US" sz="18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this.setState</a:t>
            </a: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(state =&gt; ({count: </a:t>
            </a:r>
            <a:r>
              <a:rPr lang="en-US" sz="18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state.count</a:t>
            </a: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 + 1}))}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        /&gt;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        &lt;p&gt;Count: {</a:t>
            </a:r>
            <a:r>
              <a:rPr lang="en-US" sz="18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this.state.count</a:t>
            </a: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}&lt;/p&gt;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&lt;/div&gt;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    );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  }</a:t>
            </a:r>
          </a:p>
          <a:p>
            <a:pPr marL="274320" lvl="1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rbel" panose="020B0503020204020204" pitchFamily="34" charset="0"/>
              </a:rPr>
              <a:t>}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935172-C200-DCC7-D6DF-5B7885DC4C3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Updating Phase Methods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28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39878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code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shouldComponentUpdate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just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checking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if there is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change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2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this.state.count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its values doesn’t change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doesn’t update.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627B26-7BFD-33E7-3732-47E10D9048B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Special Point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4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86720" cy="40640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If our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complex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could use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 pattern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of doing a “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shallow comparison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” between all the fields of the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determine if the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should update.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pattern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enough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provides a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helper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use this logic — just inherit from </a:t>
            </a:r>
            <a:r>
              <a:rPr lang="en-US" sz="22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React.PureComponent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28B9EC-4CC7-61E9-9697-35AB188CFF7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Special Point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225948"/>
          </a:xfrm>
        </p:spPr>
        <p:txBody>
          <a:bodyPr>
            <a:normAutofit fontScale="55000" lnSpcReduction="20000"/>
          </a:bodyPr>
          <a:lstStyle/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class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CounterButton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extends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React.PureComponent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constructor(props)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   super(props);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  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this.state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= {count: 1};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}</a:t>
            </a:r>
          </a:p>
          <a:p>
            <a:pPr marL="274320" lvl="1" indent="0">
              <a:buNone/>
            </a:pP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render()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return (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&lt;div&gt;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  &lt;Button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   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onClick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={() =&gt;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this.setState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(state =&gt; ({count: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state.count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+ 1}))}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  /&gt;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  &lt;p&gt;Count: {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this.state.count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}&lt;/p&gt;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&lt;/div&gt;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);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}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2CFA7D-7919-A5CE-FBF6-172E8F37298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Updating Phase Methods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74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4140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render()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After</a:t>
            </a:r>
            <a:r>
              <a:rPr lang="en-US" sz="1900" dirty="0">
                <a:latin typeface="Corbel" panose="020B0503020204020204" pitchFamily="34" charset="0"/>
              </a:rPr>
              <a:t> the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shouldComponentUpdate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method is called,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render() </a:t>
            </a:r>
            <a:r>
              <a:rPr lang="en-US" sz="1900" dirty="0">
                <a:latin typeface="Corbel" panose="020B0503020204020204" pitchFamily="34" charset="0"/>
              </a:rPr>
              <a:t>method is called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immediately</a:t>
            </a:r>
            <a:r>
              <a:rPr lang="en-US" sz="1900" dirty="0">
                <a:latin typeface="Corbel" panose="020B0503020204020204" pitchFamily="34" charset="0"/>
              </a:rPr>
              <a:t> afterwards depending on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returned value </a:t>
            </a:r>
            <a:r>
              <a:rPr lang="en-US" sz="1900" dirty="0">
                <a:latin typeface="Corbel" panose="020B0503020204020204" pitchFamily="34" charset="0"/>
              </a:rPr>
              <a:t>from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shouldComponentUpdate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</a:t>
            </a:r>
            <a:r>
              <a:rPr lang="en-US" sz="1900" dirty="0">
                <a:latin typeface="Corbel" panose="020B0503020204020204" pitchFamily="34" charset="0"/>
              </a:rPr>
              <a:t>, which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defaults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true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0B0299-480C-4D09-0524-285B5A600B8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Updating Phase Methods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40640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getSnapshotBeforeUpdate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prevProps,prevState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getSnapshotBeforeUpdate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invoked</a:t>
            </a:r>
            <a:r>
              <a:rPr lang="en-US" sz="1900" dirty="0">
                <a:latin typeface="Corbel" panose="020B0503020204020204" pitchFamily="34" charset="0"/>
              </a:rPr>
              <a:t> right before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rendered output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committed</a:t>
            </a:r>
            <a:r>
              <a:rPr lang="en-US" sz="1900" dirty="0">
                <a:latin typeface="Corbel" panose="020B0503020204020204" pitchFamily="34" charset="0"/>
              </a:rPr>
              <a:t> to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DOM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It enables </a:t>
            </a:r>
            <a:r>
              <a:rPr lang="en-US" sz="1900" dirty="0">
                <a:latin typeface="Corbel" panose="020B0503020204020204" pitchFamily="34" charset="0"/>
              </a:rPr>
              <a:t>our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</a:t>
            </a:r>
            <a:r>
              <a:rPr lang="en-US" sz="1900" dirty="0">
                <a:latin typeface="Corbel" panose="020B0503020204020204" pitchFamily="34" charset="0"/>
              </a:rPr>
              <a:t> to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capture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some information </a:t>
            </a:r>
            <a:r>
              <a:rPr lang="en-US" sz="1900" dirty="0">
                <a:latin typeface="Corbel" panose="020B0503020204020204" pitchFamily="34" charset="0"/>
              </a:rPr>
              <a:t>from the DOM (e.g. scroll position) before it is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potentially changed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Any value returned</a:t>
            </a:r>
            <a:r>
              <a:rPr lang="en-US" sz="1900" dirty="0">
                <a:latin typeface="Corbel" panose="020B0503020204020204" pitchFamily="34" charset="0"/>
              </a:rPr>
              <a:t> by this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lifecycle</a:t>
            </a:r>
            <a:r>
              <a:rPr lang="en-US" sz="1900" dirty="0">
                <a:latin typeface="Corbel" panose="020B0503020204020204" pitchFamily="34" charset="0"/>
              </a:rPr>
              <a:t> will be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passed</a:t>
            </a:r>
            <a:r>
              <a:rPr lang="en-US" sz="1900" dirty="0">
                <a:latin typeface="Corbel" panose="020B0503020204020204" pitchFamily="34" charset="0"/>
              </a:rPr>
              <a:t> as a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parameter</a:t>
            </a:r>
            <a:r>
              <a:rPr lang="en-US" sz="1900" dirty="0">
                <a:latin typeface="Corbel" panose="020B0503020204020204" pitchFamily="34" charset="0"/>
              </a:rPr>
              <a:t> to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componentDidUpdate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().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This use case is not common</a:t>
            </a:r>
            <a:r>
              <a:rPr lang="en-US" sz="1900" dirty="0">
                <a:latin typeface="Corbel" panose="020B0503020204020204" pitchFamily="34" charset="0"/>
              </a:rPr>
              <a:t>, but it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may occur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UIs</a:t>
            </a:r>
            <a:r>
              <a:rPr lang="en-US" sz="1900" dirty="0">
                <a:latin typeface="Corbel" panose="020B0503020204020204" pitchFamily="34" charset="0"/>
              </a:rPr>
              <a:t> like a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chat thread </a:t>
            </a:r>
            <a:r>
              <a:rPr lang="en-US" sz="1900" dirty="0">
                <a:latin typeface="Corbel" panose="020B0503020204020204" pitchFamily="34" charset="0"/>
              </a:rPr>
              <a:t>that needs to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handle scroll position </a:t>
            </a:r>
            <a:r>
              <a:rPr lang="en-US" sz="1900" dirty="0">
                <a:latin typeface="Corbel" panose="020B0503020204020204" pitchFamily="34" charset="0"/>
              </a:rPr>
              <a:t>in a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special way.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A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snapshot value </a:t>
            </a:r>
            <a:r>
              <a:rPr lang="en-US" sz="1900" dirty="0">
                <a:latin typeface="Corbel" panose="020B0503020204020204" pitchFamily="34" charset="0"/>
              </a:rPr>
              <a:t>(or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null</a:t>
            </a:r>
            <a:r>
              <a:rPr lang="en-US" sz="1900" dirty="0">
                <a:latin typeface="Corbel" panose="020B0503020204020204" pitchFamily="34" charset="0"/>
              </a:rPr>
              <a:t>) should be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returned.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40A87E9-600D-97D0-6B2E-D6815120357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Updating Phase Methods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90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06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componentDidUpdate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prevProps,prevState,snapShot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)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This method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invoked</a:t>
            </a:r>
            <a:r>
              <a:rPr lang="en-US" sz="1900" dirty="0">
                <a:latin typeface="Corbel" panose="020B0503020204020204" pitchFamily="34" charset="0"/>
              </a:rPr>
              <a:t> once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update</a:t>
            </a:r>
            <a:r>
              <a:rPr lang="en-US" sz="1900" dirty="0">
                <a:latin typeface="Corbel" panose="020B0503020204020204" pitchFamily="34" charset="0"/>
              </a:rPr>
              <a:t> is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done.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It takes </a:t>
            </a:r>
            <a:r>
              <a:rPr lang="en-US" sz="1900" dirty="0">
                <a:latin typeface="Corbel" panose="020B0503020204020204" pitchFamily="34" charset="0"/>
              </a:rPr>
              <a:t>in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previous props</a:t>
            </a:r>
            <a:r>
              <a:rPr lang="en-US" sz="1900" dirty="0">
                <a:latin typeface="Corbel" panose="020B0503020204020204" pitchFamily="34" charset="0"/>
              </a:rPr>
              <a:t>,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previous state</a:t>
            </a:r>
            <a:r>
              <a:rPr lang="en-US" sz="1900" dirty="0">
                <a:latin typeface="Corbel" panose="020B0503020204020204" pitchFamily="34" charset="0"/>
              </a:rPr>
              <a:t>, and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snapshot</a:t>
            </a:r>
            <a:r>
              <a:rPr lang="en-US" sz="1900" dirty="0">
                <a:latin typeface="Corbel" panose="020B0503020204020204" pitchFamily="34" charset="0"/>
              </a:rPr>
              <a:t> as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parameters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This is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perfect place </a:t>
            </a:r>
            <a:r>
              <a:rPr lang="en-US" sz="1900" dirty="0">
                <a:latin typeface="Corbel" panose="020B0503020204020204" pitchFamily="34" charset="0"/>
              </a:rPr>
              <a:t>to make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network requests </a:t>
            </a:r>
            <a:r>
              <a:rPr lang="en-US" sz="1900" dirty="0">
                <a:latin typeface="Corbel" panose="020B0503020204020204" pitchFamily="34" charset="0"/>
              </a:rPr>
              <a:t>for the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updated props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marL="731520" lvl="1" indent="-457200">
              <a:buAutoNum type="arabicPeriod"/>
            </a:pPr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061178A-97DE-84A6-BE9D-26AB519F7C9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Updating Phase Methods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47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225948"/>
          </a:xfrm>
        </p:spPr>
        <p:txBody>
          <a:bodyPr>
            <a:normAutofit fontScale="70000" lnSpcReduction="20000"/>
          </a:bodyPr>
          <a:lstStyle/>
          <a:p>
            <a:pPr marL="274320" lvl="1" indent="0">
              <a:buNone/>
            </a:pP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componentDidUpdate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preProps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if(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prevProps.userID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!==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this.props.userID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){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   fetch('https://pathToApi.com')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   .then(resp =&gt;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resp.json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())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   .then(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respJson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=&gt;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// do what ever you want with your `response`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     </a:t>
            </a:r>
            <a:r>
              <a:rPr lang="en-US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this.setState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({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        </a:t>
            </a:r>
            <a:r>
              <a:rPr lang="en-US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isLoading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: false,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        data: </a:t>
            </a:r>
            <a:r>
              <a:rPr lang="en-US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respJson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,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      });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   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})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}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31933F3-1755-7076-6AEC-63B6FE1EDF1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Updating Phase Methods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5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362200"/>
            <a:ext cx="81534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React component </a:t>
            </a:r>
            <a:r>
              <a:rPr lang="en-US" sz="2400" dirty="0">
                <a:latin typeface="Corbel" panose="020B0503020204020204" pitchFamily="34" charset="0"/>
              </a:rPr>
              <a:t>goes through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different phases </a:t>
            </a:r>
            <a:r>
              <a:rPr lang="en-US" sz="2400" dirty="0">
                <a:latin typeface="Corbel" panose="020B0503020204020204" pitchFamily="34" charset="0"/>
              </a:rPr>
              <a:t>as it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lives </a:t>
            </a:r>
            <a:r>
              <a:rPr lang="en-US" sz="2400" dirty="0">
                <a:latin typeface="Corbel" panose="020B0503020204020204" pitchFamily="34" charset="0"/>
              </a:rPr>
              <a:t>in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application</a:t>
            </a:r>
            <a:r>
              <a:rPr lang="en-US" sz="2400" dirty="0">
                <a:latin typeface="Corbel" panose="020B0503020204020204" pitchFamily="34" charset="0"/>
              </a:rPr>
              <a:t>, though it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might not be evident </a:t>
            </a:r>
            <a:r>
              <a:rPr lang="en-US" sz="2400" dirty="0">
                <a:latin typeface="Corbel" panose="020B0503020204020204" pitchFamily="34" charset="0"/>
              </a:rPr>
              <a:t>that anything is happening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behind the scenes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component’s lifecycle </a:t>
            </a:r>
            <a:r>
              <a:rPr lang="en-US" sz="2400" dirty="0">
                <a:latin typeface="Corbel" panose="020B0503020204020204" pitchFamily="34" charset="0"/>
              </a:rPr>
              <a:t>can be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divided </a:t>
            </a:r>
            <a:r>
              <a:rPr lang="en-US" sz="2400" dirty="0">
                <a:latin typeface="Corbel" panose="020B0503020204020204" pitchFamily="34" charset="0"/>
              </a:rPr>
              <a:t>into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4 parts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Mounting </a:t>
            </a:r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Updating </a:t>
            </a:r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Unmounting</a:t>
            </a:r>
            <a:endParaRPr lang="en-US" sz="1900" dirty="0"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Error handling</a:t>
            </a:r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4120B2-8F34-2076-4EFD-21B90BFC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Life Cycle Phases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66163" y="2286000"/>
            <a:ext cx="8220637" cy="454062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Child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"./Child"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(props);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name: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constructor() Called"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changeState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name: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 Kapoor"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getDerivedStateFromProps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</a:t>
            </a:r>
            <a:r>
              <a:rPr lang="en-IN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getDerivedStateFromProps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</a:t>
            </a:r>
            <a:r>
              <a:rPr lang="en-IN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86120" y="1592205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Parent.js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289583-C9B1-BF42-6FA7-8E5A74164E6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Example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047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286000"/>
            <a:ext cx="8229600" cy="4572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1" dirty="0"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shouldComponentUpdate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nextProps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nextState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shouldComponentUpdate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getSnapshotBeforeUpdate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prevProps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prevUpdate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getSnapshptBeforeUpdate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componentDidUpdate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prevProps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snapShot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componentDidUpdate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"Parent Component render() Called"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&gt;Parent: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.state.name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changeState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&gt;Click Me&lt;/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86120" y="1592205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Parent.js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D36A8F-981B-EFB6-5264-E24D385B3D5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Example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666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362200"/>
            <a:ext cx="8229600" cy="42789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name: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constructor() Called"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getDerivedStateFromProps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getDerivedStateFromProps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8583D6-390A-339B-36F7-62C2F994595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Example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AE1CAA-F242-58AC-F73E-AAA138891D65}"/>
              </a:ext>
            </a:extLst>
          </p:cNvPr>
          <p:cNvSpPr/>
          <p:nvPr/>
        </p:nvSpPr>
        <p:spPr>
          <a:xfrm>
            <a:off x="3486120" y="1592205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Child.js</a:t>
            </a:r>
          </a:p>
        </p:txBody>
      </p:sp>
    </p:spTree>
    <p:extLst>
      <p:ext uri="{BB962C8B-B14F-4D97-AF65-F5344CB8AC3E}">
        <p14:creationId xmlns:p14="http://schemas.microsoft.com/office/powerpoint/2010/main" val="2056047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209800"/>
            <a:ext cx="8229600" cy="43774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shouldComponentUpdate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nextProps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nextState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shouldComponentUpdate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getSnapshotBeforeUpdate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prevUpdate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getSnapshptBeforeUpdate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componentDidUpdate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prevState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snapShot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componentDidUpdate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 Called"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"Child Component render() Called"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&gt;Child&lt;/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3B8731-8B7B-3D22-F5BA-2EEAC0C49B2D}"/>
              </a:ext>
            </a:extLst>
          </p:cNvPr>
          <p:cNvSpPr/>
          <p:nvPr/>
        </p:nvSpPr>
        <p:spPr>
          <a:xfrm>
            <a:off x="3486120" y="1592205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Child.js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3E6858-A437-5035-26F9-947212C1AEF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Example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80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6BC7BA-E093-4D6F-93E8-37FD2CF97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35302"/>
            <a:ext cx="7772400" cy="35940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74CD5-759C-4FBF-ABEA-C3A3C0803AC0}"/>
              </a:ext>
            </a:extLst>
          </p:cNvPr>
          <p:cNvSpPr txBox="1"/>
          <p:nvPr/>
        </p:nvSpPr>
        <p:spPr>
          <a:xfrm>
            <a:off x="533400" y="2294826"/>
            <a:ext cx="2191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button click</a:t>
            </a:r>
            <a:endParaRPr lang="en-IN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881BC6-9527-6B82-3150-FA5E36EFEB0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99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6BC7BA-E093-4D6F-93E8-37FD2CF97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667000"/>
            <a:ext cx="8077200" cy="37338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74CD5-759C-4FBF-ABEA-C3A3C0803AC0}"/>
              </a:ext>
            </a:extLst>
          </p:cNvPr>
          <p:cNvSpPr txBox="1"/>
          <p:nvPr/>
        </p:nvSpPr>
        <p:spPr>
          <a:xfrm>
            <a:off x="457200" y="2133600"/>
            <a:ext cx="2029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button click</a:t>
            </a:r>
            <a:endParaRPr lang="en-IN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661F51-747C-EB6D-DA69-3D1D8D4FCCC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62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1648" y="2286000"/>
            <a:ext cx="8138952" cy="35306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componentWillUnmount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()</a:t>
            </a:r>
          </a:p>
          <a:p>
            <a:pPr marL="731520" lvl="1" indent="-457200">
              <a:buAutoNum type="arabicPeriod"/>
            </a:pP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componentWillUnmount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invoked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immediately before </a:t>
            </a:r>
            <a:r>
              <a:rPr lang="en-US" sz="1900" dirty="0">
                <a:latin typeface="Corbel" panose="020B0503020204020204" pitchFamily="34" charset="0"/>
              </a:rPr>
              <a:t>a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component</a:t>
            </a:r>
            <a:r>
              <a:rPr lang="en-US" sz="1900" dirty="0">
                <a:latin typeface="Corbel" panose="020B0503020204020204" pitchFamily="34" charset="0"/>
              </a:rPr>
              <a:t> is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unmounted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destroyed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We should perform </a:t>
            </a:r>
            <a:r>
              <a:rPr lang="en-US" sz="1900" dirty="0">
                <a:latin typeface="Corbel" panose="020B0503020204020204" pitchFamily="34" charset="0"/>
              </a:rPr>
              <a:t>any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necessary cleanup </a:t>
            </a:r>
            <a:r>
              <a:rPr lang="en-US" sz="1900" dirty="0">
                <a:latin typeface="Corbel" panose="020B0503020204020204" pitchFamily="34" charset="0"/>
              </a:rPr>
              <a:t>in this method, such as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invalidating timers </a:t>
            </a:r>
            <a:r>
              <a:rPr lang="en-US" sz="1900" dirty="0">
                <a:latin typeface="Corbel" panose="020B0503020204020204" pitchFamily="34" charset="0"/>
              </a:rPr>
              <a:t>or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canceling network requests </a:t>
            </a:r>
            <a:r>
              <a:rPr lang="en-US" sz="1900" dirty="0">
                <a:latin typeface="Corbel" panose="020B0503020204020204" pitchFamily="34" charset="0"/>
              </a:rPr>
              <a:t>or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cleaning up any subscriptions</a:t>
            </a:r>
            <a:r>
              <a:rPr lang="en-US" sz="1900" dirty="0">
                <a:latin typeface="Corbel" panose="020B0503020204020204" pitchFamily="34" charset="0"/>
              </a:rPr>
              <a:t> that were created in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componentDidMount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D11BC-3FFB-4DD2-8556-7665A88B0CC4}"/>
              </a:ext>
            </a:extLst>
          </p:cNvPr>
          <p:cNvSpPr txBox="1"/>
          <p:nvPr/>
        </p:nvSpPr>
        <p:spPr>
          <a:xfrm>
            <a:off x="458201" y="5147186"/>
            <a:ext cx="834847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Example</a:t>
            </a:r>
          </a:p>
          <a:p>
            <a:pPr marL="274320" lvl="1" indent="0">
              <a:buNone/>
            </a:pP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componentWillUnmount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	 </a:t>
            </a:r>
            <a:r>
              <a:rPr lang="en-US" sz="1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clearInterval</a:t>
            </a:r>
            <a:r>
              <a:rPr lang="en-US" sz="1900" b="1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9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this.interval</a:t>
            </a:r>
            <a:r>
              <a:rPr lang="en-US" sz="1900" b="1" dirty="0">
                <a:solidFill>
                  <a:srgbClr val="7030A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BA738C-A19D-6F14-1F92-DE7D1373750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Unmounting Phase Methods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86720" cy="35306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It's possible </a:t>
            </a:r>
            <a:r>
              <a:rPr lang="en-US" sz="2400" dirty="0">
                <a:latin typeface="Corbel" panose="020B0503020204020204" pitchFamily="34" charset="0"/>
              </a:rPr>
              <a:t>for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specific component </a:t>
            </a:r>
            <a:r>
              <a:rPr lang="en-US" sz="2400" dirty="0">
                <a:latin typeface="Corbel" panose="020B0503020204020204" pitchFamily="34" charset="0"/>
              </a:rPr>
              <a:t>to be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removed </a:t>
            </a:r>
            <a:r>
              <a:rPr lang="en-US" sz="2400" dirty="0">
                <a:latin typeface="Corbel" panose="020B0503020204020204" pitchFamily="34" charset="0"/>
              </a:rPr>
              <a:t>from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DOM</a:t>
            </a:r>
            <a:r>
              <a:rPr lang="en-US" sz="2400" dirty="0">
                <a:latin typeface="Corbel" panose="020B0503020204020204" pitchFamily="34" charset="0"/>
              </a:rPr>
              <a:t> after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completion</a:t>
            </a:r>
            <a:r>
              <a:rPr lang="en-US" sz="2400" dirty="0">
                <a:latin typeface="Corbel" panose="020B0503020204020204" pitchFamily="34" charset="0"/>
              </a:rPr>
              <a:t> of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operation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 this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has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method </a:t>
            </a:r>
            <a:r>
              <a:rPr lang="en-US" sz="2400" dirty="0">
                <a:latin typeface="Corbel" panose="020B0503020204020204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unmount()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removes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 from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specific container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95FC81-9373-8533-CF21-90FA8C8E07F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How To Unmount A React Component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3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2489200"/>
            <a:ext cx="8167067" cy="3530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method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unmount() </a:t>
            </a:r>
            <a:r>
              <a:rPr lang="en-US" sz="2400" dirty="0">
                <a:latin typeface="Corbel" panose="020B0503020204020204" pitchFamily="34" charset="0"/>
              </a:rPr>
              <a:t>belongs to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root</a:t>
            </a:r>
            <a:r>
              <a:rPr lang="en-US" sz="2400" dirty="0">
                <a:latin typeface="Corbel" panose="020B0503020204020204" pitchFamily="34" charset="0"/>
              </a:rPr>
              <a:t> object which we got from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createRoot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method of 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ReactDOM</a:t>
            </a:r>
            <a:r>
              <a:rPr lang="en-US" sz="2400" dirty="0">
                <a:latin typeface="Corbel" panose="020B0503020204020204" pitchFamily="34" charset="0"/>
              </a:rPr>
              <a:t> object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Below</a:t>
            </a:r>
            <a:r>
              <a:rPr lang="en-US" sz="2400" dirty="0">
                <a:latin typeface="Corbel" panose="020B0503020204020204" pitchFamily="34" charset="0"/>
              </a:rPr>
              <a:t> is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basic syntax </a:t>
            </a:r>
            <a:r>
              <a:rPr lang="en-US" sz="2400" dirty="0">
                <a:latin typeface="Corbel" panose="020B0503020204020204" pitchFamily="34" charset="0"/>
              </a:rPr>
              <a:t>of the method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unmount ():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root.unmount</a:t>
            </a:r>
            <a:r>
              <a:rPr lang="en-US" sz="2000" b="1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20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E1216E-3E57-9956-36E6-33625059F2B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How To Unmount A React Component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3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48BF6-18E6-4233-9D51-E71A624E4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57200" y="2489200"/>
            <a:ext cx="8362920" cy="4225948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03A843-810D-3DB3-4BBF-5728F70BE52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Final Summary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1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292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Mounting </a:t>
            </a:r>
            <a:r>
              <a:rPr lang="en-US" sz="2400" dirty="0">
                <a:latin typeface="Corbel" panose="020B0503020204020204" pitchFamily="34" charset="0"/>
              </a:rPr>
              <a:t>— 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instance</a:t>
            </a:r>
            <a:r>
              <a:rPr lang="en-US" sz="2400" dirty="0">
                <a:latin typeface="Corbel" panose="020B0503020204020204" pitchFamily="34" charset="0"/>
              </a:rPr>
              <a:t> of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 is being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created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inserted</a:t>
            </a:r>
            <a:r>
              <a:rPr lang="en-US" sz="2400" dirty="0">
                <a:latin typeface="Corbel" panose="020B0503020204020204" pitchFamily="34" charset="0"/>
              </a:rPr>
              <a:t> into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DOM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Updating</a:t>
            </a:r>
            <a:r>
              <a:rPr lang="en-US" sz="2400" dirty="0">
                <a:latin typeface="Corbel" panose="020B0503020204020204" pitchFamily="34" charset="0"/>
              </a:rPr>
              <a:t> — when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 component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born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browser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6"/>
                </a:solidFill>
                <a:latin typeface="Corbel" panose="020B0503020204020204" pitchFamily="34" charset="0"/>
              </a:rPr>
              <a:t>grows</a:t>
            </a:r>
            <a:r>
              <a:rPr lang="en-US" sz="2400" dirty="0">
                <a:latin typeface="Corbel" panose="020B0503020204020204" pitchFamily="34" charset="0"/>
              </a:rPr>
              <a:t> by receiving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new updates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Unmounting</a:t>
            </a:r>
            <a:r>
              <a:rPr lang="en-US" sz="2400" u="sng" dirty="0">
                <a:latin typeface="Corbel" panose="020B0503020204020204" pitchFamily="34" charset="0"/>
              </a:rPr>
              <a:t> </a:t>
            </a:r>
            <a:r>
              <a:rPr lang="en-US" sz="2400" dirty="0">
                <a:latin typeface="Corbel" panose="020B0503020204020204" pitchFamily="34" charset="0"/>
              </a:rPr>
              <a:t>— the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not needed </a:t>
            </a:r>
            <a:r>
              <a:rPr lang="en-US" sz="2400" dirty="0">
                <a:latin typeface="Corbel" panose="020B0503020204020204" pitchFamily="34" charset="0"/>
              </a:rPr>
              <a:t>and gets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removed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Error handling </a:t>
            </a:r>
            <a:r>
              <a:rPr lang="en-US" sz="2400" dirty="0">
                <a:latin typeface="Corbel" panose="020B0503020204020204" pitchFamily="34" charset="0"/>
              </a:rPr>
              <a:t>— 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called when </a:t>
            </a:r>
            <a:r>
              <a:rPr lang="en-US" sz="2400" dirty="0">
                <a:latin typeface="Corbel" panose="020B0503020204020204" pitchFamily="34" charset="0"/>
              </a:rPr>
              <a:t>there is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error</a:t>
            </a:r>
            <a:r>
              <a:rPr lang="en-US" sz="2400" dirty="0">
                <a:latin typeface="Corbel" panose="020B0503020204020204" pitchFamily="34" charset="0"/>
              </a:rPr>
              <a:t> during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rendering</a:t>
            </a:r>
            <a:r>
              <a:rPr lang="en-US" sz="2400" dirty="0">
                <a:latin typeface="Corbel" panose="020B0503020204020204" pitchFamily="34" charset="0"/>
              </a:rPr>
              <a:t>, in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lifecycle method</a:t>
            </a:r>
            <a:r>
              <a:rPr lang="en-US" sz="2400" dirty="0">
                <a:latin typeface="Corbel" panose="020B0503020204020204" pitchFamily="34" charset="0"/>
              </a:rPr>
              <a:t>, or in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constructor</a:t>
            </a:r>
            <a:r>
              <a:rPr lang="en-US" sz="2400" dirty="0">
                <a:latin typeface="Corbel" panose="020B0503020204020204" pitchFamily="34" charset="0"/>
              </a:rPr>
              <a:t> of any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child component</a:t>
            </a:r>
            <a:r>
              <a:rPr lang="en-US" sz="2400" dirty="0">
                <a:latin typeface="Corbel" panose="020B0503020204020204" pitchFamily="34" charset="0"/>
              </a:rPr>
              <a:t>. We will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discuss</a:t>
            </a:r>
            <a:r>
              <a:rPr lang="en-US" sz="2400" dirty="0">
                <a:latin typeface="Corbel" panose="020B0503020204020204" pitchFamily="34" charset="0"/>
              </a:rPr>
              <a:t> this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phase</a:t>
            </a:r>
            <a:r>
              <a:rPr lang="en-US" sz="2400" dirty="0">
                <a:latin typeface="Corbel" panose="020B0503020204020204" pitchFamily="34" charset="0"/>
              </a:rPr>
              <a:t> during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Error Boundaries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FB9C9B-E9BA-72DB-2D53-A6D41521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Life Cycle Phases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48BF6-18E6-4233-9D51-E71A624E4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8400"/>
            <a:ext cx="8077200" cy="40386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10832C0-8AFA-0795-7C20-5A5F794891B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More Commonly Used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1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77200" cy="3987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In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every phase </a:t>
            </a:r>
            <a:r>
              <a:rPr lang="en-US" sz="2200" dirty="0">
                <a:latin typeface="Corbel" panose="020B0503020204020204" pitchFamily="34" charset="0"/>
              </a:rPr>
              <a:t>of its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life</a:t>
            </a:r>
            <a:r>
              <a:rPr lang="en-US" sz="2200" dirty="0">
                <a:latin typeface="Corbel" panose="020B0503020204020204" pitchFamily="34" charset="0"/>
              </a:rPr>
              <a:t> , a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React component </a:t>
            </a:r>
            <a:r>
              <a:rPr lang="en-US" sz="2200" dirty="0">
                <a:latin typeface="Corbel" panose="020B0503020204020204" pitchFamily="34" charset="0"/>
              </a:rPr>
              <a:t>has certain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lifecycle methods </a:t>
            </a:r>
            <a:r>
              <a:rPr lang="en-US" sz="2200" dirty="0">
                <a:latin typeface="Corbel" panose="020B0503020204020204" pitchFamily="34" charset="0"/>
              </a:rPr>
              <a:t>automatically called by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React</a:t>
            </a:r>
            <a:r>
              <a:rPr lang="en-US" sz="2200" dirty="0">
                <a:latin typeface="Corbel" panose="020B0503020204020204" pitchFamily="34" charset="0"/>
              </a:rPr>
              <a:t> 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We can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override</a:t>
            </a:r>
            <a:r>
              <a:rPr lang="en-US" sz="2200" dirty="0">
                <a:latin typeface="Corbel" panose="020B0503020204020204" pitchFamily="34" charset="0"/>
              </a:rPr>
              <a:t> these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methods</a:t>
            </a:r>
            <a:r>
              <a:rPr lang="en-US" sz="2200" dirty="0">
                <a:latin typeface="Corbel" panose="020B0503020204020204" pitchFamily="34" charset="0"/>
              </a:rPr>
              <a:t> and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insert our own code </a:t>
            </a:r>
            <a:r>
              <a:rPr lang="en-US" sz="2200" dirty="0">
                <a:latin typeface="Corbel" panose="020B0503020204020204" pitchFamily="34" charset="0"/>
              </a:rPr>
              <a:t>in them to be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executed</a:t>
            </a:r>
            <a:r>
              <a:rPr lang="en-US" sz="2200" dirty="0">
                <a:latin typeface="Corbel" panose="020B0503020204020204" pitchFamily="34" charset="0"/>
              </a:rPr>
              <a:t> at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particular moment </a:t>
            </a:r>
            <a:r>
              <a:rPr lang="en-US" sz="2200" dirty="0">
                <a:latin typeface="Corbel" panose="020B0503020204020204" pitchFamily="34" charset="0"/>
              </a:rPr>
              <a:t>during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lifecycle</a:t>
            </a:r>
            <a:r>
              <a:rPr lang="en-US" sz="2200" dirty="0">
                <a:latin typeface="Corbel" panose="020B0503020204020204" pitchFamily="34" charset="0"/>
              </a:rPr>
              <a:t> of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component.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DEBC11-BF44-8826-E133-13BE872BEC2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Life Cycle Phases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9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42259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Overall</a:t>
            </a:r>
            <a:r>
              <a:rPr lang="en-US" sz="2400" dirty="0">
                <a:latin typeface="Corbel" panose="020B0503020204020204" pitchFamily="34" charset="0"/>
              </a:rPr>
              <a:t> we have </a:t>
            </a: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10 unique life cycle methods </a:t>
            </a:r>
            <a:r>
              <a:rPr lang="en-US" sz="2400" dirty="0">
                <a:latin typeface="Corbel" panose="020B0503020204020204" pitchFamily="34" charset="0"/>
              </a:rPr>
              <a:t>and they are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called </a:t>
            </a:r>
            <a:r>
              <a:rPr lang="en-US" sz="2400" dirty="0">
                <a:latin typeface="Corbel" panose="020B0503020204020204" pitchFamily="34" charset="0"/>
              </a:rPr>
              <a:t>during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different phases </a:t>
            </a:r>
            <a:r>
              <a:rPr lang="en-US" sz="2400" dirty="0">
                <a:latin typeface="Corbel" panose="020B0503020204020204" pitchFamily="34" charset="0"/>
              </a:rPr>
              <a:t>of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component’s life cycle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These are:</a:t>
            </a:r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C761D2-7F86-294E-C659-10144D25271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How Many </a:t>
            </a:r>
            <a:r>
              <a:rPr lang="en-US" b="1" dirty="0" err="1">
                <a:latin typeface="Corbel" pitchFamily="34" charset="0"/>
              </a:rPr>
              <a:t>LifeCycle</a:t>
            </a:r>
            <a:r>
              <a:rPr lang="en-US" b="1" dirty="0">
                <a:latin typeface="Corbel" pitchFamily="34" charset="0"/>
              </a:rPr>
              <a:t> Methods Are There ?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C5721-9657-9B44-B75A-BC65BE57C1D2}"/>
              </a:ext>
            </a:extLst>
          </p:cNvPr>
          <p:cNvSpPr txBox="1"/>
          <p:nvPr/>
        </p:nvSpPr>
        <p:spPr>
          <a:xfrm>
            <a:off x="4724400" y="4567297"/>
            <a:ext cx="413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Updating :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shouldComponentUpdate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render()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getSnapshotBeforeUpdate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componentDidUpdate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</a:p>
          <a:p>
            <a:pPr lvl="2"/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1E594-FE2E-B26C-1FAC-9E0E0595DC3F}"/>
              </a:ext>
            </a:extLst>
          </p:cNvPr>
          <p:cNvSpPr txBox="1"/>
          <p:nvPr/>
        </p:nvSpPr>
        <p:spPr>
          <a:xfrm>
            <a:off x="285720" y="4602174"/>
            <a:ext cx="45720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Mounting :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constructor()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getDerivedStateFromProps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render()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componentDidMount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  <a:endParaRPr lang="en-US" sz="1700" i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2336" lvl="1" indent="0">
              <a:buNone/>
            </a:pPr>
            <a:endParaRPr lang="en-US" sz="19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/>
            <a:endParaRPr lang="en-US" sz="19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731520" lvl="2" indent="0">
              <a:buNone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DB8C15-DC3C-1661-A717-A3870162E58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How Many </a:t>
            </a:r>
            <a:r>
              <a:rPr lang="en-US" b="1" dirty="0" err="1">
                <a:latin typeface="Corbel" pitchFamily="34" charset="0"/>
              </a:rPr>
              <a:t>LifeCycle</a:t>
            </a:r>
            <a:r>
              <a:rPr lang="en-US" b="1" dirty="0">
                <a:latin typeface="Corbel" pitchFamily="34" charset="0"/>
              </a:rPr>
              <a:t> Methods Are There ?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BA871-5D58-6677-C517-92BD9E46E909}"/>
              </a:ext>
            </a:extLst>
          </p:cNvPr>
          <p:cNvSpPr txBox="1"/>
          <p:nvPr/>
        </p:nvSpPr>
        <p:spPr>
          <a:xfrm>
            <a:off x="285720" y="25908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900" b="1" u="sng" dirty="0" err="1">
                <a:solidFill>
                  <a:srgbClr val="7030A0"/>
                </a:solidFill>
                <a:latin typeface="Corbel" panose="020B0503020204020204" pitchFamily="34" charset="0"/>
              </a:rPr>
              <a:t>UnMounting</a:t>
            </a:r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 :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componentWillUnmount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5CD0F-311F-3D82-A5E9-3764E903A8FD}"/>
              </a:ext>
            </a:extLst>
          </p:cNvPr>
          <p:cNvSpPr txBox="1"/>
          <p:nvPr/>
        </p:nvSpPr>
        <p:spPr>
          <a:xfrm>
            <a:off x="228600" y="4343400"/>
            <a:ext cx="457200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Error Handling: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getDerivedStateFromError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b="1" i="1" dirty="0" err="1">
                <a:solidFill>
                  <a:schemeClr val="accent1"/>
                </a:solidFill>
                <a:latin typeface="Corbel" panose="020B0503020204020204" pitchFamily="34" charset="0"/>
              </a:rPr>
              <a:t>componentDidCatch</a:t>
            </a:r>
            <a:r>
              <a:rPr lang="en-US" sz="1700" b="1" i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4261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Initially</a:t>
            </a:r>
            <a:r>
              <a:rPr lang="en-US" sz="2200" dirty="0">
                <a:latin typeface="Corbel" panose="020B0503020204020204" pitchFamily="34" charset="0"/>
              </a:rPr>
              <a:t> we will discuss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Mounting</a:t>
            </a:r>
            <a:r>
              <a:rPr lang="en-US" sz="2200" dirty="0">
                <a:latin typeface="Corbel" panose="020B0503020204020204" pitchFamily="34" charset="0"/>
              </a:rPr>
              <a:t> ,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Updating</a:t>
            </a:r>
            <a:r>
              <a:rPr lang="en-US" sz="2200" dirty="0">
                <a:latin typeface="Corbel" panose="020B0503020204020204" pitchFamily="34" charset="0"/>
              </a:rPr>
              <a:t> and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Unmounting</a:t>
            </a:r>
            <a:r>
              <a:rPr lang="en-US" sz="2200" dirty="0">
                <a:latin typeface="Corbel" panose="020B0503020204020204" pitchFamily="34" charset="0"/>
              </a:rPr>
              <a:t> phase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methods</a:t>
            </a:r>
            <a:r>
              <a:rPr lang="en-US" sz="2200" dirty="0">
                <a:latin typeface="Corbel" panose="020B0503020204020204" pitchFamily="34" charset="0"/>
              </a:rPr>
              <a:t> only.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Error handling phase </a:t>
            </a:r>
            <a:r>
              <a:rPr lang="en-US" sz="2200" dirty="0">
                <a:latin typeface="Corbel" panose="020B0503020204020204" pitchFamily="34" charset="0"/>
              </a:rPr>
              <a:t>will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make sense </a:t>
            </a:r>
            <a:r>
              <a:rPr lang="en-US" sz="2200" dirty="0">
                <a:latin typeface="Corbel" panose="020B0503020204020204" pitchFamily="34" charset="0"/>
              </a:rPr>
              <a:t>when we will discuss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another topic </a:t>
            </a:r>
            <a:r>
              <a:rPr lang="en-US" sz="2200" dirty="0">
                <a:latin typeface="Corbel" panose="020B0503020204020204" pitchFamily="34" charset="0"/>
              </a:rPr>
              <a:t>in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200" dirty="0">
                <a:latin typeface="Corbel" panose="020B0503020204020204" pitchFamily="34" charset="0"/>
              </a:rPr>
              <a:t> called </a:t>
            </a:r>
            <a:r>
              <a:rPr lang="en-US" sz="22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Error Boundaries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1AEFF2-A104-DB47-78FA-1B9CE9EF3F6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We Will Discuss Now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2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4064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constructor(props):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It is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very first method </a:t>
            </a:r>
            <a:r>
              <a:rPr lang="en-US" sz="1900" dirty="0">
                <a:latin typeface="Corbel" panose="020B0503020204020204" pitchFamily="34" charset="0"/>
              </a:rPr>
              <a:t>called as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component</a:t>
            </a:r>
            <a:r>
              <a:rPr lang="en-US" sz="1900" dirty="0">
                <a:latin typeface="Corbel" panose="020B0503020204020204" pitchFamily="34" charset="0"/>
              </a:rPr>
              <a:t> is “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brought to life</a:t>
            </a:r>
            <a:r>
              <a:rPr lang="en-US" sz="1900" dirty="0">
                <a:latin typeface="Corbel" panose="020B0503020204020204" pitchFamily="34" charset="0"/>
              </a:rPr>
              <a:t>.”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constructor method </a:t>
            </a:r>
            <a:r>
              <a:rPr lang="en-US" sz="1900" dirty="0">
                <a:latin typeface="Corbel" panose="020B0503020204020204" pitchFamily="34" charset="0"/>
              </a:rPr>
              <a:t>is called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before</a:t>
            </a:r>
            <a:r>
              <a:rPr lang="en-US" sz="1900" dirty="0"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component</a:t>
            </a:r>
            <a:r>
              <a:rPr lang="en-US" sz="1900" dirty="0">
                <a:latin typeface="Corbel" panose="020B0503020204020204" pitchFamily="34" charset="0"/>
              </a:rPr>
              <a:t> 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mounted</a:t>
            </a:r>
            <a:r>
              <a:rPr lang="en-US" sz="1900" dirty="0">
                <a:latin typeface="Corbel" panose="020B0503020204020204" pitchFamily="34" charset="0"/>
              </a:rPr>
              <a:t> to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DOM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marL="731520" lvl="1" indent="-457200"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It is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mostly used </a:t>
            </a:r>
            <a:r>
              <a:rPr lang="en-US" sz="1900" dirty="0">
                <a:latin typeface="Corbel" panose="020B0503020204020204" pitchFamily="34" charset="0"/>
              </a:rPr>
              <a:t>for initializing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state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binding event handlers methods </a:t>
            </a:r>
          </a:p>
          <a:p>
            <a:pPr marL="731520" lvl="1" indent="-457200">
              <a:buFont typeface="Wingdings"/>
              <a:buAutoNum type="arabicPeriod"/>
            </a:pPr>
            <a:endParaRPr lang="en-US" sz="1900" dirty="0">
              <a:latin typeface="Corbel" panose="020B0503020204020204" pitchFamily="34" charset="0"/>
            </a:endParaRPr>
          </a:p>
          <a:p>
            <a:pPr marL="731520" lvl="1" indent="-457200">
              <a:buFont typeface="Wingdings"/>
              <a:buAutoNum type="arabicPeriod"/>
            </a:pPr>
            <a:r>
              <a:rPr lang="en-US" sz="1900" dirty="0">
                <a:latin typeface="Corbel" panose="020B0503020204020204" pitchFamily="34" charset="0"/>
              </a:rPr>
              <a:t>It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should never be used </a:t>
            </a:r>
            <a:r>
              <a:rPr lang="en-US" sz="1900" dirty="0">
                <a:latin typeface="Corbel" panose="020B0503020204020204" pitchFamily="34" charset="0"/>
              </a:rPr>
              <a:t>for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AJAX Requests </a:t>
            </a:r>
            <a:r>
              <a:rPr lang="en-US" sz="1900" dirty="0">
                <a:latin typeface="Corbel" panose="020B0503020204020204" pitchFamily="34" charset="0"/>
              </a:rPr>
              <a:t>or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setting up timers</a:t>
            </a:r>
          </a:p>
          <a:p>
            <a:pPr marL="457200" indent="-457200">
              <a:buAutoNum type="arabicPeriod"/>
            </a:pP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F001374-6384-E507-10C0-BD37F695F17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Mounting Phase Methods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3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12424</TotalTime>
  <Words>2435</Words>
  <Application>Microsoft Office PowerPoint</Application>
  <PresentationFormat>On-screen Show (4:3)</PresentationFormat>
  <Paragraphs>467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Century Gothic</vt:lpstr>
      <vt:lpstr>Consolas</vt:lpstr>
      <vt:lpstr>Corbel</vt:lpstr>
      <vt:lpstr>Wingdings</vt:lpstr>
      <vt:lpstr>Wingdings 3</vt:lpstr>
      <vt:lpstr>Ion Boardroom</vt:lpstr>
      <vt:lpstr>PowerPoint Presentation</vt:lpstr>
      <vt:lpstr>Today’s Agenda</vt:lpstr>
      <vt:lpstr>Life Cycle Phases</vt:lpstr>
      <vt:lpstr>Life Cycle Phases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   </vt:lpstr>
      <vt:lpstr>   </vt:lpstr>
      <vt:lpstr>   </vt:lpstr>
      <vt:lpstr>   </vt:lpstr>
      <vt:lpstr>PowerPoint Presentation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709</cp:revision>
  <dcterms:created xsi:type="dcterms:W3CDTF">2016-02-04T12:02:26Z</dcterms:created>
  <dcterms:modified xsi:type="dcterms:W3CDTF">2023-04-14T07:07:31Z</dcterms:modified>
</cp:coreProperties>
</file>