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7" r:id="rId2"/>
    <p:sldId id="475" r:id="rId3"/>
    <p:sldId id="612" r:id="rId4"/>
    <p:sldId id="701" r:id="rId5"/>
    <p:sldId id="702" r:id="rId6"/>
    <p:sldId id="703" r:id="rId7"/>
    <p:sldId id="675" r:id="rId8"/>
    <p:sldId id="704" r:id="rId9"/>
    <p:sldId id="705" r:id="rId10"/>
    <p:sldId id="706" r:id="rId11"/>
    <p:sldId id="707" r:id="rId12"/>
    <p:sldId id="708" r:id="rId13"/>
    <p:sldId id="709" r:id="rId14"/>
    <p:sldId id="710" r:id="rId15"/>
    <p:sldId id="711" r:id="rId16"/>
    <p:sldId id="712" r:id="rId17"/>
    <p:sldId id="655" r:id="rId18"/>
    <p:sldId id="656" r:id="rId19"/>
    <p:sldId id="714" r:id="rId20"/>
    <p:sldId id="713" r:id="rId21"/>
    <p:sldId id="715" r:id="rId22"/>
    <p:sldId id="716" r:id="rId23"/>
    <p:sldId id="718" r:id="rId24"/>
    <p:sldId id="72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8" autoAdjust="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61C61B7-7331-45E8-8888-719D93398635}"/>
    <pc:docChg chg="modSld">
      <pc:chgData name="Sharma Computer Academy" userId="08476b32c11f4418" providerId="LiveId" clId="{361C61B7-7331-45E8-8888-719D93398635}" dt="2023-04-24T16:44:51.008" v="1" actId="20577"/>
      <pc:docMkLst>
        <pc:docMk/>
      </pc:docMkLst>
      <pc:sldChg chg="modSp mod">
        <pc:chgData name="Sharma Computer Academy" userId="08476b32c11f4418" providerId="LiveId" clId="{361C61B7-7331-45E8-8888-719D93398635}" dt="2023-04-24T16:44:51.008" v="1" actId="20577"/>
        <pc:sldMkLst>
          <pc:docMk/>
          <pc:sldMk cId="345466160" sldId="712"/>
        </pc:sldMkLst>
        <pc:spChg chg="mod">
          <ac:chgData name="Sharma Computer Academy" userId="08476b32c11f4418" providerId="LiveId" clId="{361C61B7-7331-45E8-8888-719D93398635}" dt="2023-04-24T16:44:51.008" v="1" actId="20577"/>
          <ac:spMkLst>
            <pc:docMk/>
            <pc:sldMk cId="345466160" sldId="712"/>
            <ac:spMk id="6" creationId="{0A4D1899-7E1A-204B-75CB-D344ECED9D1D}"/>
          </ac:spMkLst>
        </pc:spChg>
      </pc:sldChg>
    </pc:docChg>
  </pc:docChgLst>
  <pc:docChgLst>
    <pc:chgData name="Sharma Computer Academy" userId="08476b32c11f4418" providerId="LiveId" clId="{C42073F1-4995-4608-819F-0D4A77D093C0}"/>
    <pc:docChg chg="modSld">
      <pc:chgData name="Sharma Computer Academy" userId="08476b32c11f4418" providerId="LiveId" clId="{C42073F1-4995-4608-819F-0D4A77D093C0}" dt="2023-04-19T06:04:30.332" v="0" actId="255"/>
      <pc:docMkLst>
        <pc:docMk/>
      </pc:docMkLst>
      <pc:sldChg chg="modSp">
        <pc:chgData name="Sharma Computer Academy" userId="08476b32c11f4418" providerId="LiveId" clId="{C42073F1-4995-4608-819F-0D4A77D093C0}" dt="2023-04-19T06:04:30.332" v="0" actId="255"/>
        <pc:sldMkLst>
          <pc:docMk/>
          <pc:sldMk cId="1091912755" sldId="720"/>
        </pc:sldMkLst>
        <pc:spChg chg="mod">
          <ac:chgData name="Sharma Computer Academy" userId="08476b32c11f4418" providerId="LiveId" clId="{C42073F1-4995-4608-819F-0D4A77D093C0}" dt="2023-04-19T06:04:30.332" v="0" actId="255"/>
          <ac:spMkLst>
            <pc:docMk/>
            <pc:sldMk cId="1091912755" sldId="720"/>
            <ac:spMk id="7" creationId="{00000000-0000-0000-0000-000000000000}"/>
          </ac:spMkLst>
        </pc:spChg>
      </pc:sldChg>
    </pc:docChg>
  </pc:docChgLst>
  <pc:docChgLst>
    <pc:chgData name="Sharma Computer Academy" userId="08476b32c11f4418" providerId="LiveId" clId="{6B84F6E7-7DC1-45D5-8988-52D66A617078}"/>
    <pc:docChg chg="delSld modSld">
      <pc:chgData name="Sharma Computer Academy" userId="08476b32c11f4418" providerId="LiveId" clId="{6B84F6E7-7DC1-45D5-8988-52D66A617078}" dt="2023-04-24T17:11:04.318" v="25" actId="20577"/>
      <pc:docMkLst>
        <pc:docMk/>
      </pc:docMkLst>
      <pc:sldChg chg="del">
        <pc:chgData name="Sharma Computer Academy" userId="08476b32c11f4418" providerId="LiveId" clId="{6B84F6E7-7DC1-45D5-8988-52D66A617078}" dt="2023-04-24T17:10:48.670" v="0" actId="47"/>
        <pc:sldMkLst>
          <pc:docMk/>
          <pc:sldMk cId="1313878680" sldId="717"/>
        </pc:sldMkLst>
      </pc:sldChg>
      <pc:sldChg chg="del">
        <pc:chgData name="Sharma Computer Academy" userId="08476b32c11f4418" providerId="LiveId" clId="{6B84F6E7-7DC1-45D5-8988-52D66A617078}" dt="2023-04-24T17:10:48.670" v="0" actId="47"/>
        <pc:sldMkLst>
          <pc:docMk/>
          <pc:sldMk cId="407570706" sldId="719"/>
        </pc:sldMkLst>
      </pc:sldChg>
      <pc:sldChg chg="modSp mod">
        <pc:chgData name="Sharma Computer Academy" userId="08476b32c11f4418" providerId="LiveId" clId="{6B84F6E7-7DC1-45D5-8988-52D66A617078}" dt="2023-04-24T17:11:04.318" v="25" actId="20577"/>
        <pc:sldMkLst>
          <pc:docMk/>
          <pc:sldMk cId="1091912755" sldId="720"/>
        </pc:sldMkLst>
        <pc:spChg chg="mod">
          <ac:chgData name="Sharma Computer Academy" userId="08476b32c11f4418" providerId="LiveId" clId="{6B84F6E7-7DC1-45D5-8988-52D66A617078}" dt="2023-04-24T17:11:04.318" v="25" actId="20577"/>
          <ac:spMkLst>
            <pc:docMk/>
            <pc:sldMk cId="1091912755" sldId="720"/>
            <ac:spMk id="3" creationId="{9690EFB0-4998-6E87-E862-9589051836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4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5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01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17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01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17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52909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1166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2388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5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5164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6376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3462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29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5202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95400" y="2552700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</a:t>
            </a:r>
            <a:r>
              <a:rPr lang="en-US" sz="4000" b="1" dirty="0" err="1">
                <a:solidFill>
                  <a:schemeClr val="bg1"/>
                </a:solidFill>
                <a:latin typeface="Corbel" pitchFamily="34" charset="0"/>
              </a:rPr>
              <a:t>localstorage</a:t>
            </a:r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Lecture-30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4292600"/>
          </a:xfrm>
        </p:spPr>
        <p:txBody>
          <a:bodyPr>
            <a:normAutofit fontScale="62500" lnSpcReduction="20000"/>
          </a:bodyPr>
          <a:lstStyle/>
          <a:p>
            <a:r>
              <a:rPr lang="en-US" sz="3500" dirty="0">
                <a:latin typeface="Corbel" panose="020B0503020204020204" pitchFamily="34" charset="0"/>
              </a:rPr>
              <a:t>To store </a:t>
            </a:r>
            <a:r>
              <a:rPr lang="en-US" sz="3500" b="1" dirty="0">
                <a:solidFill>
                  <a:srgbClr val="0070C0"/>
                </a:solidFill>
                <a:latin typeface="Corbel" panose="020B0503020204020204" pitchFamily="34" charset="0"/>
              </a:rPr>
              <a:t>arrays</a:t>
            </a:r>
            <a:r>
              <a:rPr lang="en-US" sz="3500" dirty="0">
                <a:latin typeface="Corbel" panose="020B0503020204020204" pitchFamily="34" charset="0"/>
              </a:rPr>
              <a:t> or </a:t>
            </a:r>
            <a:r>
              <a:rPr lang="en-US" sz="3500" b="1" dirty="0">
                <a:solidFill>
                  <a:srgbClr val="0070C0"/>
                </a:solidFill>
                <a:latin typeface="Corbel" panose="020B0503020204020204" pitchFamily="34" charset="0"/>
              </a:rPr>
              <a:t>objects</a:t>
            </a:r>
            <a:r>
              <a:rPr lang="en-US" sz="3500" dirty="0">
                <a:latin typeface="Corbel" panose="020B0503020204020204" pitchFamily="34" charset="0"/>
              </a:rPr>
              <a:t>, we would have to </a:t>
            </a:r>
            <a:r>
              <a:rPr lang="en-US" sz="3500" b="1" dirty="0">
                <a:solidFill>
                  <a:srgbClr val="00B050"/>
                </a:solidFill>
                <a:latin typeface="Corbel" panose="020B0503020204020204" pitchFamily="34" charset="0"/>
              </a:rPr>
              <a:t>convert them </a:t>
            </a:r>
            <a:r>
              <a:rPr lang="en-US" sz="3500" dirty="0">
                <a:latin typeface="Corbel" panose="020B0503020204020204" pitchFamily="34" charset="0"/>
              </a:rPr>
              <a:t>to </a:t>
            </a:r>
            <a:r>
              <a:rPr lang="en-US" sz="3500" b="1" dirty="0">
                <a:solidFill>
                  <a:srgbClr val="C00000"/>
                </a:solidFill>
                <a:latin typeface="Corbel" panose="020B0503020204020204" pitchFamily="34" charset="0"/>
              </a:rPr>
              <a:t>strings</a:t>
            </a:r>
            <a:r>
              <a:rPr lang="en-US" sz="3500" dirty="0">
                <a:latin typeface="Corbel" panose="020B0503020204020204" pitchFamily="34" charset="0"/>
              </a:rPr>
              <a:t>.</a:t>
            </a:r>
          </a:p>
          <a:p>
            <a:endParaRPr lang="en-US" sz="3500" dirty="0">
              <a:latin typeface="Corbel" panose="020B0503020204020204" pitchFamily="34" charset="0"/>
            </a:endParaRPr>
          </a:p>
          <a:p>
            <a:r>
              <a:rPr lang="en-US" sz="3500" b="1" dirty="0">
                <a:solidFill>
                  <a:srgbClr val="7030A0"/>
                </a:solidFill>
                <a:latin typeface="Corbel" panose="020B0503020204020204" pitchFamily="34" charset="0"/>
              </a:rPr>
              <a:t>To do this</a:t>
            </a:r>
            <a:r>
              <a:rPr lang="en-US" sz="3500" dirty="0">
                <a:latin typeface="Corbel" panose="020B0503020204020204" pitchFamily="34" charset="0"/>
              </a:rPr>
              <a:t>, we use the </a:t>
            </a:r>
            <a:r>
              <a:rPr lang="en-US" sz="35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JSON.stringify</a:t>
            </a:r>
            <a:r>
              <a:rPr lang="en-US" sz="35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3500" dirty="0">
                <a:latin typeface="Corbel" panose="020B0503020204020204" pitchFamily="34" charset="0"/>
              </a:rPr>
              <a:t>method </a:t>
            </a:r>
            <a:r>
              <a:rPr lang="en-US" sz="3500" b="1" dirty="0">
                <a:solidFill>
                  <a:srgbClr val="00B050"/>
                </a:solidFill>
                <a:latin typeface="Corbel" panose="020B0503020204020204" pitchFamily="34" charset="0"/>
              </a:rPr>
              <a:t>before passing </a:t>
            </a:r>
            <a:r>
              <a:rPr lang="en-US" sz="3500" dirty="0">
                <a:latin typeface="Corbel" panose="020B0503020204020204" pitchFamily="34" charset="0"/>
              </a:rPr>
              <a:t>to </a:t>
            </a:r>
            <a:r>
              <a:rPr lang="en-US" sz="35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setItem</a:t>
            </a:r>
            <a:r>
              <a:rPr lang="en-US" sz="3500" b="1" dirty="0">
                <a:solidFill>
                  <a:srgbClr val="C00000"/>
                </a:solidFill>
                <a:latin typeface="Corbel" panose="020B0503020204020204" pitchFamily="34" charset="0"/>
              </a:rPr>
              <a:t>()</a:t>
            </a:r>
            <a:r>
              <a:rPr lang="en-US" sz="3500" dirty="0">
                <a:latin typeface="Corbel" panose="020B0503020204020204" pitchFamily="34" charset="0"/>
              </a:rPr>
              <a:t>.</a:t>
            </a:r>
            <a:endParaRPr lang="en-US" sz="35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35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35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const person =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    name: "</a:t>
            </a:r>
            <a:r>
              <a:rPr lang="en-US" sz="2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Sachin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    city: "Bhopal",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window.localStorage.setItem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('user',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JSON.stringify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(person));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FE30ED-4387-4180-8E3E-BC5567B3D27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The Method </a:t>
            </a:r>
            <a:r>
              <a:rPr lang="en-US" b="1" dirty="0" err="1">
                <a:solidFill>
                  <a:srgbClr val="FFC000"/>
                </a:solidFill>
                <a:latin typeface="Corbel" pitchFamily="34" charset="0"/>
              </a:rPr>
              <a:t>setItem</a:t>
            </a:r>
            <a:r>
              <a:rPr lang="en-US" b="1" dirty="0">
                <a:solidFill>
                  <a:srgbClr val="FFC000"/>
                </a:solidFill>
                <a:latin typeface="Corbel" pitchFamily="34" charset="0"/>
              </a:rPr>
              <a:t>()</a:t>
            </a:r>
            <a:endParaRPr lang="en-IN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0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8001000" cy="3987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get items </a:t>
            </a:r>
            <a:r>
              <a:rPr lang="en-US" sz="2400" dirty="0">
                <a:latin typeface="Corbel" panose="020B0503020204020204" pitchFamily="34" charset="0"/>
              </a:rPr>
              <a:t>from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r>
              <a:rPr lang="en-US" sz="2400" dirty="0">
                <a:latin typeface="Corbel" panose="020B0503020204020204" pitchFamily="34" charset="0"/>
              </a:rPr>
              <a:t>, we use 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getItem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method.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It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accepts</a:t>
            </a:r>
            <a:r>
              <a:rPr lang="en-US" sz="2400" dirty="0">
                <a:latin typeface="Corbel" panose="020B0503020204020204" pitchFamily="34" charset="0"/>
              </a:rPr>
              <a:t> only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one parameter</a:t>
            </a:r>
            <a:r>
              <a:rPr lang="en-US" sz="2400" dirty="0">
                <a:latin typeface="Corbel" panose="020B0503020204020204" pitchFamily="34" charset="0"/>
              </a:rPr>
              <a:t>, which is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key</a:t>
            </a:r>
            <a:r>
              <a:rPr lang="en-US" sz="2400" dirty="0">
                <a:latin typeface="Corbel" panose="020B0503020204020204" pitchFamily="34" charset="0"/>
              </a:rPr>
              <a:t>, 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returns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value</a:t>
            </a:r>
            <a:r>
              <a:rPr lang="en-US" sz="2400" dirty="0">
                <a:latin typeface="Corbel" panose="020B0503020204020204" pitchFamily="34" charset="0"/>
              </a:rPr>
              <a:t> as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string</a:t>
            </a:r>
            <a:endParaRPr lang="en-US" sz="2400" b="1" u="sng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let username=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window.localStorage.getItem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('name');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375DD1-0750-5AE9-0123-B399109643C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The Method </a:t>
            </a:r>
            <a:r>
              <a:rPr lang="en-US" b="1" dirty="0" err="1">
                <a:solidFill>
                  <a:srgbClr val="FFC000"/>
                </a:solidFill>
                <a:latin typeface="Corbel" pitchFamily="34" charset="0"/>
              </a:rPr>
              <a:t>getItem</a:t>
            </a:r>
            <a:r>
              <a:rPr lang="en-US" b="1" dirty="0">
                <a:solidFill>
                  <a:srgbClr val="FFC000"/>
                </a:solidFill>
                <a:latin typeface="Corbel" pitchFamily="34" charset="0"/>
              </a:rPr>
              <a:t>()</a:t>
            </a:r>
            <a:endParaRPr lang="en-IN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2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8077200" cy="38354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If we are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reading</a:t>
            </a:r>
            <a:r>
              <a:rPr lang="en-US" sz="2200" dirty="0">
                <a:latin typeface="Corbel" panose="020B0503020204020204" pitchFamily="34" charset="0"/>
              </a:rPr>
              <a:t> an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object</a:t>
            </a:r>
            <a:r>
              <a:rPr lang="en-US" sz="2200" dirty="0">
                <a:latin typeface="Corbel" panose="020B0503020204020204" pitchFamily="34" charset="0"/>
              </a:rPr>
              <a:t> from </a:t>
            </a:r>
            <a:r>
              <a:rPr lang="en-US" sz="22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getItem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200" dirty="0">
                <a:latin typeface="Corbel" panose="020B0503020204020204" pitchFamily="34" charset="0"/>
              </a:rPr>
              <a:t>, then we will have to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convert</a:t>
            </a:r>
            <a:r>
              <a:rPr lang="en-US" sz="2200" dirty="0">
                <a:latin typeface="Corbel" panose="020B0503020204020204" pitchFamily="34" charset="0"/>
              </a:rPr>
              <a:t> the returned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string</a:t>
            </a:r>
            <a:r>
              <a:rPr lang="en-US" sz="2200" dirty="0">
                <a:latin typeface="Corbel" panose="020B0503020204020204" pitchFamily="34" charset="0"/>
              </a:rPr>
              <a:t> to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object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To do this</a:t>
            </a:r>
            <a:r>
              <a:rPr lang="en-US" sz="2200" dirty="0">
                <a:latin typeface="Corbel" panose="020B0503020204020204" pitchFamily="34" charset="0"/>
              </a:rPr>
              <a:t>, we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make use of </a:t>
            </a:r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JSON.parse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200" dirty="0">
                <a:latin typeface="Corbel" panose="020B0503020204020204" pitchFamily="34" charset="0"/>
              </a:rPr>
              <a:t>method, which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converts</a:t>
            </a:r>
            <a:r>
              <a:rPr lang="en-US" sz="2200" dirty="0">
                <a:latin typeface="Corbel" panose="020B0503020204020204" pitchFamily="34" charset="0"/>
              </a:rPr>
              <a:t> a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JSON string </a:t>
            </a:r>
            <a:r>
              <a:rPr lang="en-US" sz="2200" dirty="0">
                <a:latin typeface="Corbel" panose="020B0503020204020204" pitchFamily="34" charset="0"/>
              </a:rPr>
              <a:t>into a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JavaScript object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  <a:endParaRPr lang="en-US" sz="22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2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2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Example: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let </a:t>
            </a:r>
            <a:r>
              <a:rPr lang="en-US" sz="1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userdetails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sz="1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window.localStorage.getItem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(‘user’);</a:t>
            </a:r>
            <a:endParaRPr lang="en-US" sz="19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let person=</a:t>
            </a:r>
            <a:r>
              <a:rPr lang="en-US" sz="19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JSON.parse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userdetails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2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FBA87B9-D907-0B4C-F0BD-F8A5BC16D49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The Method </a:t>
            </a:r>
            <a:r>
              <a:rPr lang="en-US" b="1" dirty="0" err="1">
                <a:solidFill>
                  <a:srgbClr val="FFC000"/>
                </a:solidFill>
                <a:latin typeface="Corbel" pitchFamily="34" charset="0"/>
              </a:rPr>
              <a:t>getItem</a:t>
            </a:r>
            <a:r>
              <a:rPr lang="en-US" b="1" dirty="0">
                <a:solidFill>
                  <a:srgbClr val="FFC000"/>
                </a:solidFill>
                <a:latin typeface="Corbel" pitchFamily="34" charset="0"/>
              </a:rPr>
              <a:t>()</a:t>
            </a:r>
            <a:endParaRPr lang="en-IN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75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29600" cy="39878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delete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key-value</a:t>
            </a:r>
            <a:r>
              <a:rPr lang="en-US" sz="2400" dirty="0">
                <a:latin typeface="Corbel" panose="020B0503020204020204" pitchFamily="34" charset="0"/>
              </a:rPr>
              <a:t> pair from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localStroage</a:t>
            </a:r>
            <a:r>
              <a:rPr lang="en-US" sz="2400" dirty="0">
                <a:latin typeface="Corbel" panose="020B0503020204020204" pitchFamily="34" charset="0"/>
              </a:rPr>
              <a:t> we use 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removeItem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method.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It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accepts</a:t>
            </a:r>
            <a:r>
              <a:rPr lang="en-US" sz="2400" dirty="0">
                <a:latin typeface="Corbel" panose="020B0503020204020204" pitchFamily="34" charset="0"/>
              </a:rPr>
              <a:t> only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one parameter</a:t>
            </a:r>
            <a:r>
              <a:rPr lang="en-US" sz="2400" dirty="0">
                <a:latin typeface="Corbel" panose="020B0503020204020204" pitchFamily="34" charset="0"/>
              </a:rPr>
              <a:t>, which is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key</a:t>
            </a:r>
            <a:r>
              <a:rPr lang="en-US" sz="2400" dirty="0">
                <a:latin typeface="Corbel" panose="020B0503020204020204" pitchFamily="34" charset="0"/>
              </a:rPr>
              <a:t>, 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removes</a:t>
            </a:r>
            <a:r>
              <a:rPr lang="en-US" sz="2400" dirty="0">
                <a:latin typeface="Corbel" panose="020B0503020204020204" pitchFamily="34" charset="0"/>
              </a:rPr>
              <a:t> that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key-value </a:t>
            </a:r>
            <a:r>
              <a:rPr lang="en-US" sz="2400" dirty="0">
                <a:latin typeface="Corbel" panose="020B0503020204020204" pitchFamily="34" charset="0"/>
              </a:rPr>
              <a:t>pair from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endParaRPr lang="en-US" sz="2400" b="1" u="sng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window.localStorage.removeItem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('name');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9046F2-1ED6-4C44-A924-51FFF047317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The Method </a:t>
            </a:r>
            <a:r>
              <a:rPr lang="en-US" b="1" dirty="0" err="1">
                <a:solidFill>
                  <a:srgbClr val="FFC000"/>
                </a:solidFill>
                <a:latin typeface="Corbel" pitchFamily="34" charset="0"/>
              </a:rPr>
              <a:t>removeItem</a:t>
            </a:r>
            <a:r>
              <a:rPr lang="en-US" b="1" dirty="0">
                <a:solidFill>
                  <a:srgbClr val="FFC000"/>
                </a:solidFill>
                <a:latin typeface="Corbel" pitchFamily="34" charset="0"/>
              </a:rPr>
              <a:t>()</a:t>
            </a:r>
            <a:endParaRPr lang="en-IN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3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229600" cy="40640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use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clear() </a:t>
            </a:r>
            <a:r>
              <a:rPr lang="en-US" sz="2400" dirty="0">
                <a:latin typeface="Corbel" panose="020B0503020204020204" pitchFamily="34" charset="0"/>
              </a:rPr>
              <a:t>method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delete all items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This method</a:t>
            </a:r>
            <a:r>
              <a:rPr lang="en-US" sz="2400" dirty="0">
                <a:latin typeface="Corbel" panose="020B0503020204020204" pitchFamily="34" charset="0"/>
              </a:rPr>
              <a:t>, when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invoked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clears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entire storage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all records</a:t>
            </a:r>
            <a:r>
              <a:rPr lang="en-US" sz="2400" dirty="0">
                <a:latin typeface="Corbel" panose="020B0503020204020204" pitchFamily="34" charset="0"/>
              </a:rPr>
              <a:t> for that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domain. </a:t>
            </a:r>
            <a:endParaRPr lang="en-US" sz="2400" b="1" u="sng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window.localStorage.clear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0C41F1C-70EA-10E6-FD1F-E3F1041A9CF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The Method </a:t>
            </a:r>
            <a:r>
              <a:rPr lang="en-US" b="1" dirty="0">
                <a:solidFill>
                  <a:srgbClr val="FFC000"/>
                </a:solidFill>
                <a:latin typeface="Corbel" pitchFamily="34" charset="0"/>
              </a:rPr>
              <a:t>clear()</a:t>
            </a:r>
            <a:endParaRPr lang="en-IN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4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86720" cy="3911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key() </a:t>
            </a:r>
            <a:r>
              <a:rPr lang="en-US" sz="2200" dirty="0">
                <a:latin typeface="Corbel" panose="020B0503020204020204" pitchFamily="34" charset="0"/>
              </a:rPr>
              <a:t>method is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used</a:t>
            </a:r>
            <a:r>
              <a:rPr lang="en-US" sz="2200" dirty="0">
                <a:latin typeface="Corbel" panose="020B0503020204020204" pitchFamily="34" charset="0"/>
              </a:rPr>
              <a:t> in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situations</a:t>
            </a:r>
            <a:r>
              <a:rPr lang="en-US" sz="2200" dirty="0">
                <a:latin typeface="Corbel" panose="020B0503020204020204" pitchFamily="34" charset="0"/>
              </a:rPr>
              <a:t> where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we need to loop through </a:t>
            </a:r>
            <a:r>
              <a:rPr lang="en-US" sz="2200" dirty="0">
                <a:latin typeface="Corbel" panose="020B0503020204020204" pitchFamily="34" charset="0"/>
              </a:rPr>
              <a:t>all the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keys 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It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allows us </a:t>
            </a:r>
            <a:r>
              <a:rPr lang="en-US" sz="2200" dirty="0">
                <a:latin typeface="Corbel" panose="020B0503020204020204" pitchFamily="34" charset="0"/>
              </a:rPr>
              <a:t>to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pass</a:t>
            </a:r>
            <a:r>
              <a:rPr lang="en-US" sz="2200" dirty="0">
                <a:latin typeface="Corbel" panose="020B0503020204020204" pitchFamily="34" charset="0"/>
              </a:rPr>
              <a:t> a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number</a:t>
            </a:r>
            <a:r>
              <a:rPr lang="en-US" sz="2200" dirty="0">
                <a:latin typeface="Corbel" panose="020B0503020204020204" pitchFamily="34" charset="0"/>
              </a:rPr>
              <a:t> or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index</a:t>
            </a:r>
            <a:r>
              <a:rPr lang="en-US" sz="2200" dirty="0">
                <a:latin typeface="Corbel" panose="020B0503020204020204" pitchFamily="34" charset="0"/>
              </a:rPr>
              <a:t> to </a:t>
            </a:r>
            <a:r>
              <a:rPr lang="en-US" sz="22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r>
              <a:rPr lang="en-US" sz="2200" dirty="0">
                <a:latin typeface="Corbel" panose="020B0503020204020204" pitchFamily="34" charset="0"/>
              </a:rPr>
              <a:t> to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retrieve</a:t>
            </a:r>
            <a:r>
              <a:rPr lang="en-US" sz="2200" dirty="0">
                <a:latin typeface="Corbel" panose="020B0503020204020204" pitchFamily="34" charset="0"/>
              </a:rPr>
              <a:t> the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name</a:t>
            </a:r>
            <a:r>
              <a:rPr lang="en-US" sz="2200" dirty="0">
                <a:latin typeface="Corbel" panose="020B0503020204020204" pitchFamily="34" charset="0"/>
              </a:rPr>
              <a:t> of the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key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  <a:endParaRPr lang="en-US" sz="22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2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 let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keyName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window.localStorage.key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(index);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43E8E9C-76FC-B876-13B4-522ADA8D1D5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The Method </a:t>
            </a:r>
            <a:r>
              <a:rPr lang="en-US" b="1" dirty="0">
                <a:solidFill>
                  <a:srgbClr val="FFC000"/>
                </a:solidFill>
                <a:latin typeface="Corbel" pitchFamily="34" charset="0"/>
              </a:rPr>
              <a:t>key()</a:t>
            </a:r>
            <a:endParaRPr lang="en-IN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29600" cy="40640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To get </a:t>
            </a:r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number</a:t>
            </a:r>
            <a:r>
              <a:rPr lang="en-US" sz="2200" dirty="0">
                <a:latin typeface="Corbel" panose="020B0503020204020204" pitchFamily="34" charset="0"/>
              </a:rPr>
              <a:t> of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key-value</a:t>
            </a:r>
            <a:r>
              <a:rPr lang="en-US" sz="2200" dirty="0">
                <a:latin typeface="Corbel" panose="020B0503020204020204" pitchFamily="34" charset="0"/>
              </a:rPr>
              <a:t> pairs, we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can use </a:t>
            </a:r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length</a:t>
            </a:r>
            <a:r>
              <a:rPr lang="en-US" sz="2200" dirty="0">
                <a:latin typeface="Corbel" panose="020B0503020204020204" pitchFamily="34" charset="0"/>
              </a:rPr>
              <a:t> property like this:</a:t>
            </a:r>
            <a:endParaRPr lang="en-US" sz="22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2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2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2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 console.log(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window.localStorage.length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4D1899-7E1A-204B-75CB-D344ECED9D1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The Property </a:t>
            </a:r>
            <a:r>
              <a:rPr lang="en-US" b="1" dirty="0">
                <a:solidFill>
                  <a:srgbClr val="FFC000"/>
                </a:solidFill>
                <a:latin typeface="Corbel" pitchFamily="34" charset="0"/>
              </a:rPr>
              <a:t>length</a:t>
            </a:r>
            <a:endParaRPr lang="en-IN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6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86720" cy="39878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an HTML Page </a:t>
            </a:r>
            <a:r>
              <a:rPr lang="en-US" sz="2400" dirty="0">
                <a:latin typeface="Corbel" pitchFamily="34" charset="0"/>
              </a:rPr>
              <a:t>which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displays 2 textboxes </a:t>
            </a:r>
            <a:r>
              <a:rPr lang="en-US" sz="2400" dirty="0">
                <a:latin typeface="Corbel" pitchFamily="34" charset="0"/>
              </a:rPr>
              <a:t>for inputting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and 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age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two buttons </a:t>
            </a:r>
            <a:r>
              <a:rPr lang="en-US" sz="2400" dirty="0">
                <a:latin typeface="Corbel" pitchFamily="34" charset="0"/>
              </a:rPr>
              <a:t>for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saving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loading</a:t>
            </a:r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save button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clicked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 entered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textboxes</a:t>
            </a:r>
            <a:r>
              <a:rPr lang="en-US" sz="2400" dirty="0">
                <a:latin typeface="Corbel" pitchFamily="34" charset="0"/>
              </a:rPr>
              <a:t> should be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saved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localstorage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load button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clicked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data </a:t>
            </a:r>
            <a:r>
              <a:rPr lang="en-US" sz="2400" dirty="0">
                <a:latin typeface="Corbel" pitchFamily="34" charset="0"/>
              </a:rPr>
              <a:t>from </a:t>
            </a:r>
            <a:r>
              <a:rPr lang="en-US" sz="2400" dirty="0" err="1">
                <a:latin typeface="Corbel" pitchFamily="34" charset="0"/>
              </a:rPr>
              <a:t>l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ocalstorage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should be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read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displayed</a:t>
            </a:r>
            <a:r>
              <a:rPr lang="en-US" sz="2400" dirty="0">
                <a:latin typeface="Corbel" pitchFamily="34" charset="0"/>
              </a:rPr>
              <a:t> 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textboxes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16CAD6-FDB2-EC6C-7165-C76917F8DB9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2362200"/>
            <a:ext cx="8362920" cy="40386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020222C-76A1-B454-84B2-74EB91F318D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56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077200" cy="44291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&gt;Local Storage Demo&lt;/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txtName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"#name"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txtAge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"#age"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txtName.value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userAge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txtAge.value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userAge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txtName.value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txtAge.value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function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txtName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"#name"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txtAge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"#age"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userAge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localStorage.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txtName.value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txtAge.value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userAge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100" b="1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1590652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userdata.html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CB0FC44-365C-8271-5CBD-8D24221D3B5E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41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44" y="2286000"/>
            <a:ext cx="8712968" cy="3962400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Introduction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What Is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localStorage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?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Methods Of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localStorage</a:t>
            </a: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Examples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Exercise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SzPct val="100000"/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362200"/>
            <a:ext cx="8153400" cy="3970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&gt;Your Details:&lt;/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&gt;Name:&lt;/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6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/&gt;&lt;</a:t>
            </a:r>
            <a:r>
              <a:rPr lang="en-IN" sz="16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&gt;Age:&lt;/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6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/&gt;&lt;</a:t>
            </a:r>
            <a:r>
              <a:rPr lang="en-IN" sz="16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/&gt;&lt;</a:t>
            </a:r>
            <a:r>
              <a:rPr lang="en-IN" sz="16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&gt;Save&lt;/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&gt;Load&lt;/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14BFB5-D259-9E4C-A42F-F4499965073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solidFill>
                <a:srgbClr val="FFC000"/>
              </a:solidFill>
              <a:latin typeface="Corbe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6DAEF3-D7A5-7943-60A7-0F28EFF4C8C3}"/>
              </a:ext>
            </a:extLst>
          </p:cNvPr>
          <p:cNvSpPr/>
          <p:nvPr/>
        </p:nvSpPr>
        <p:spPr>
          <a:xfrm>
            <a:off x="3505200" y="1590652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userdata.html</a:t>
            </a:r>
          </a:p>
        </p:txBody>
      </p:sp>
    </p:spTree>
    <p:extLst>
      <p:ext uri="{BB962C8B-B14F-4D97-AF65-F5344CB8AC3E}">
        <p14:creationId xmlns:p14="http://schemas.microsoft.com/office/powerpoint/2010/main" val="2515201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911600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an HTML Page </a:t>
            </a:r>
            <a:r>
              <a:rPr lang="en-US" sz="2400" dirty="0">
                <a:latin typeface="Corbel" pitchFamily="34" charset="0"/>
              </a:rPr>
              <a:t>which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displays a counter </a:t>
            </a:r>
            <a:r>
              <a:rPr lang="en-US" sz="2400" dirty="0">
                <a:latin typeface="Corbel" pitchFamily="34" charset="0"/>
              </a:rPr>
              <a:t>whose value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initially set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0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Provide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2 buttons </a:t>
            </a:r>
            <a:r>
              <a:rPr lang="en-US" sz="2400" dirty="0">
                <a:latin typeface="Corbel" pitchFamily="34" charset="0"/>
              </a:rPr>
              <a:t>, one for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incrementing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counter</a:t>
            </a:r>
            <a:r>
              <a:rPr lang="en-US" sz="2400" dirty="0">
                <a:latin typeface="Corbel" pitchFamily="34" charset="0"/>
              </a:rPr>
              <a:t> and other for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clearing </a:t>
            </a:r>
            <a:r>
              <a:rPr lang="en-US" sz="2400" dirty="0">
                <a:latin typeface="Corbel" pitchFamily="34" charset="0"/>
              </a:rPr>
              <a:t>it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increment button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clicked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counter </a:t>
            </a:r>
            <a:r>
              <a:rPr lang="en-US" sz="2400" dirty="0">
                <a:latin typeface="Corbel" pitchFamily="34" charset="0"/>
              </a:rPr>
              <a:t>should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increment by 1 </a:t>
            </a:r>
            <a:r>
              <a:rPr lang="en-US" sz="2400" dirty="0">
                <a:latin typeface="Corbel" pitchFamily="34" charset="0"/>
              </a:rPr>
              <a:t>and when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clear button</a:t>
            </a:r>
            <a:r>
              <a:rPr lang="en-US" sz="2400" dirty="0">
                <a:latin typeface="Corbel" pitchFamily="34" charset="0"/>
              </a:rPr>
              <a:t> 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clicked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counter</a:t>
            </a:r>
            <a:r>
              <a:rPr lang="en-US" sz="2400" dirty="0">
                <a:latin typeface="Corbel" pitchFamily="34" charset="0"/>
              </a:rPr>
              <a:t> should be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reset to 0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most importantly </a:t>
            </a:r>
            <a:r>
              <a:rPr lang="en-US" sz="2400" dirty="0">
                <a:latin typeface="Corbel" pitchFamily="34" charset="0"/>
              </a:rPr>
              <a:t>, when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</a:t>
            </a:r>
            <a:r>
              <a:rPr lang="en-US" sz="2400" dirty="0">
                <a:latin typeface="Corbel" pitchFamily="34" charset="0"/>
              </a:rPr>
              <a:t> 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closed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opened </a:t>
            </a:r>
            <a:r>
              <a:rPr lang="en-US" sz="2400" dirty="0">
                <a:latin typeface="Corbel" pitchFamily="34" charset="0"/>
              </a:rPr>
              <a:t>again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counter </a:t>
            </a:r>
            <a:r>
              <a:rPr lang="en-US" sz="2400" dirty="0">
                <a:latin typeface="Corbel" pitchFamily="34" charset="0"/>
              </a:rPr>
              <a:t>should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start</a:t>
            </a:r>
            <a:r>
              <a:rPr lang="en-US" sz="2400" dirty="0">
                <a:latin typeface="Corbel" pitchFamily="34" charset="0"/>
              </a:rPr>
              <a:t> from its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last previous value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69565D5-A7DE-943F-3E55-346C78B099F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3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" y="2819400"/>
            <a:ext cx="8286720" cy="35814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29D2927-95A0-AF8D-01D6-6A0B662B666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201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1" y="2895600"/>
            <a:ext cx="8077200" cy="35052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E29EB5A-3903-0505-2B8B-047D11D3220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26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Update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todoapp</a:t>
            </a:r>
            <a:r>
              <a:rPr lang="en-US" sz="2200" dirty="0">
                <a:latin typeface="Corbel" pitchFamily="34" charset="0"/>
              </a:rPr>
              <a:t> so that even after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refreshing</a:t>
            </a:r>
            <a:r>
              <a:rPr lang="en-US" sz="2200" dirty="0">
                <a:latin typeface="Corbel" pitchFamily="34" charset="0"/>
              </a:rPr>
              <a:t> or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reopening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</a:t>
            </a:r>
            <a:r>
              <a:rPr lang="en-US" sz="2200" dirty="0">
                <a:latin typeface="Corbel" pitchFamily="34" charset="0"/>
              </a:rPr>
              <a:t> ,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tasks list </a:t>
            </a:r>
            <a:r>
              <a:rPr lang="en-US" sz="2200" dirty="0">
                <a:latin typeface="Corbel" pitchFamily="34" charset="0"/>
              </a:rPr>
              <a:t>should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not get erased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90EFB0-4998-6E87-E862-95890518364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>
                <a:latin typeface="Corbel" pitchFamily="34" charset="0"/>
              </a:rPr>
              <a:t>Project Improvement</a:t>
            </a:r>
            <a:endParaRPr lang="en-IN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1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In the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early days </a:t>
            </a:r>
            <a:r>
              <a:rPr lang="en-US" sz="2200" dirty="0">
                <a:latin typeface="Corbel" panose="020B0503020204020204" pitchFamily="34" charset="0"/>
              </a:rPr>
              <a:t>of the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web</a:t>
            </a:r>
            <a:r>
              <a:rPr lang="en-US" sz="2200" dirty="0">
                <a:latin typeface="Corbel" panose="020B0503020204020204" pitchFamily="34" charset="0"/>
              </a:rPr>
              <a:t>,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data persistence </a:t>
            </a:r>
            <a:r>
              <a:rPr lang="en-US" sz="2200" dirty="0">
                <a:latin typeface="Corbel" panose="020B0503020204020204" pitchFamily="34" charset="0"/>
              </a:rPr>
              <a:t>was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only possible</a:t>
            </a:r>
            <a:r>
              <a:rPr lang="en-US" sz="2200" dirty="0">
                <a:latin typeface="Corbel" panose="020B0503020204020204" pitchFamily="34" charset="0"/>
              </a:rPr>
              <a:t> with a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server</a:t>
            </a:r>
            <a:r>
              <a:rPr lang="en-US" sz="2200" dirty="0">
                <a:latin typeface="Corbel" panose="020B0503020204020204" pitchFamily="34" charset="0"/>
              </a:rPr>
              <a:t>. 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Nowadays</a:t>
            </a:r>
            <a:r>
              <a:rPr lang="en-US" sz="2200" dirty="0">
                <a:latin typeface="Corbel" panose="020B0503020204020204" pitchFamily="34" charset="0"/>
              </a:rPr>
              <a:t>, through the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use</a:t>
            </a:r>
            <a:r>
              <a:rPr lang="en-US" sz="2200" dirty="0">
                <a:latin typeface="Corbel" panose="020B0503020204020204" pitchFamily="34" charset="0"/>
              </a:rPr>
              <a:t> of </a:t>
            </a:r>
            <a:r>
              <a:rPr lang="en-US" sz="2200" b="1" u="sng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r>
              <a:rPr lang="en-US" sz="2200" dirty="0">
                <a:latin typeface="Corbel" panose="020B0503020204020204" pitchFamily="34" charset="0"/>
              </a:rPr>
              <a:t>, we can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store data </a:t>
            </a:r>
            <a:r>
              <a:rPr lang="en-US" sz="2200" dirty="0">
                <a:latin typeface="Corbel" panose="020B0503020204020204" pitchFamily="34" charset="0"/>
              </a:rPr>
              <a:t>on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clients </a:t>
            </a:r>
            <a:r>
              <a:rPr lang="en-US" sz="2200" dirty="0">
                <a:latin typeface="Corbel" panose="020B0503020204020204" pitchFamily="34" charset="0"/>
              </a:rPr>
              <a:t>like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browsers </a:t>
            </a:r>
            <a:r>
              <a:rPr lang="en-US" sz="2200" dirty="0">
                <a:latin typeface="Corbel" panose="020B0503020204020204" pitchFamily="34" charset="0"/>
              </a:rPr>
              <a:t>and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mobile apps </a:t>
            </a:r>
            <a:r>
              <a:rPr lang="en-US" sz="2200" dirty="0">
                <a:latin typeface="Corbel" panose="020B0503020204020204" pitchFamily="34" charset="0"/>
              </a:rPr>
              <a:t>without communicating with a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back-end application.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7AD939-302E-C2C3-A183-F19D344B0D3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Introduction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 fontScale="92500"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r>
              <a:rPr lang="en-US" sz="2400" dirty="0">
                <a:latin typeface="Corbel" panose="020B0503020204020204" pitchFamily="34" charset="0"/>
              </a:rPr>
              <a:t> is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property</a:t>
            </a:r>
            <a:r>
              <a:rPr lang="en-US" sz="2400" dirty="0">
                <a:latin typeface="Corbel" panose="020B0503020204020204" pitchFamily="34" charset="0"/>
              </a:rPr>
              <a:t> that allows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JavaScript</a:t>
            </a:r>
            <a:r>
              <a:rPr lang="en-US" sz="2400" dirty="0">
                <a:latin typeface="Corbel" panose="020B0503020204020204" pitchFamily="34" charset="0"/>
              </a:rPr>
              <a:t> based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sites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apps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store data locally </a:t>
            </a:r>
            <a:r>
              <a:rPr lang="en-US" sz="2400" dirty="0">
                <a:latin typeface="Corbel" panose="020B0503020204020204" pitchFamily="34" charset="0"/>
              </a:rPr>
              <a:t>within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user's browser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no expiration date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data</a:t>
            </a:r>
            <a:r>
              <a:rPr lang="en-US" sz="2400" dirty="0">
                <a:latin typeface="Corbel" panose="020B0503020204020204" pitchFamily="34" charset="0"/>
              </a:rPr>
              <a:t> will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not be deleted </a:t>
            </a:r>
            <a:r>
              <a:rPr lang="en-US" sz="2400" dirty="0">
                <a:latin typeface="Corbel" panose="020B0503020204020204" pitchFamily="34" charset="0"/>
              </a:rPr>
              <a:t>even when 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browser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closed</a:t>
            </a:r>
            <a:r>
              <a:rPr lang="en-US" sz="2400" dirty="0">
                <a:latin typeface="Corbel" panose="020B0503020204020204" pitchFamily="34" charset="0"/>
              </a:rPr>
              <a:t>, and will be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available</a:t>
            </a:r>
            <a:r>
              <a:rPr lang="en-US" sz="2400" dirty="0">
                <a:latin typeface="Corbel" panose="020B0503020204020204" pitchFamily="34" charset="0"/>
              </a:rPr>
              <a:t> when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browser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opened again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F96553F-4629-1654-68BA-FDF62E0B954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Is </a:t>
            </a:r>
            <a:r>
              <a:rPr lang="en-US" b="1" dirty="0" err="1">
                <a:solidFill>
                  <a:srgbClr val="00B050"/>
                </a:solidFill>
                <a:latin typeface="Corbel" pitchFamily="34" charset="0"/>
              </a:rPr>
              <a:t>localStorage</a:t>
            </a:r>
            <a:r>
              <a:rPr lang="en-US" b="1" dirty="0">
                <a:latin typeface="Corbel" pitchFamily="34" charset="0"/>
              </a:rPr>
              <a:t>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It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stores</a:t>
            </a:r>
            <a:r>
              <a:rPr lang="en-US" sz="2400" dirty="0">
                <a:latin typeface="Corbel" panose="020B0503020204020204" pitchFamily="34" charset="0"/>
              </a:rPr>
              <a:t> up 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5-10MB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data</a:t>
            </a:r>
            <a:r>
              <a:rPr lang="en-US" sz="2400" dirty="0">
                <a:latin typeface="Corbel" panose="020B0503020204020204" pitchFamily="34" charset="0"/>
              </a:rPr>
              <a:t> (depending on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browser</a:t>
            </a:r>
            <a:r>
              <a:rPr lang="en-US" sz="2400" dirty="0">
                <a:latin typeface="Corbel" panose="020B0503020204020204" pitchFamily="34" charset="0"/>
              </a:rPr>
              <a:t>).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Easy to use </a:t>
            </a:r>
            <a:r>
              <a:rPr lang="en-US" sz="2400" dirty="0">
                <a:latin typeface="Corbel" panose="020B0503020204020204" pitchFamily="34" charset="0"/>
              </a:rPr>
              <a:t>– no need for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web server </a:t>
            </a:r>
            <a:r>
              <a:rPr lang="en-US" sz="2400" dirty="0">
                <a:latin typeface="Corbel" panose="020B0503020204020204" pitchFamily="34" charset="0"/>
              </a:rPr>
              <a:t>or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backend database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Great</a:t>
            </a:r>
            <a:r>
              <a:rPr lang="en-US" sz="2400" dirty="0">
                <a:latin typeface="Corbel" panose="020B0503020204020204" pitchFamily="34" charset="0"/>
              </a:rPr>
              <a:t> for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getting </a:t>
            </a:r>
            <a:r>
              <a:rPr lang="en-US" sz="2400" dirty="0">
                <a:latin typeface="Corbel" panose="020B0503020204020204" pitchFamily="34" charset="0"/>
              </a:rPr>
              <a:t>an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idea up and running </a:t>
            </a:r>
            <a:r>
              <a:rPr lang="en-US" sz="2400" dirty="0">
                <a:latin typeface="Corbel" panose="020B0503020204020204" pitchFamily="34" charset="0"/>
              </a:rPr>
              <a:t>and for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testing</a:t>
            </a:r>
            <a:r>
              <a:rPr lang="en-US" sz="2400" dirty="0">
                <a:latin typeface="Corbel" panose="020B0503020204020204" pitchFamily="34" charset="0"/>
              </a:rPr>
              <a:t> purposes.</a:t>
            </a:r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F1607C6-33D7-073D-967D-F3F32EB2510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Good Points About </a:t>
            </a:r>
            <a:r>
              <a:rPr lang="en-US" b="1" dirty="0" err="1">
                <a:solidFill>
                  <a:srgbClr val="00B050"/>
                </a:solidFill>
                <a:latin typeface="Corbel" pitchFamily="34" charset="0"/>
              </a:rPr>
              <a:t>localStorage</a:t>
            </a:r>
            <a:endParaRPr lang="en-IN" b="1" dirty="0">
              <a:solidFill>
                <a:srgbClr val="00B05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7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It can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only store strings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It’s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local</a:t>
            </a:r>
            <a:r>
              <a:rPr lang="en-US" sz="2400" dirty="0">
                <a:latin typeface="Corbel" panose="020B0503020204020204" pitchFamily="34" charset="0"/>
              </a:rPr>
              <a:t> to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browser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It’s not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secure</a:t>
            </a:r>
            <a:r>
              <a:rPr lang="en-US" sz="2400" dirty="0">
                <a:latin typeface="Corbel" panose="020B0503020204020204" pitchFamily="34" charset="0"/>
              </a:rPr>
              <a:t> so we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should not store </a:t>
            </a:r>
            <a:r>
              <a:rPr lang="en-US" sz="2400" dirty="0">
                <a:latin typeface="Corbel" panose="020B0503020204020204" pitchFamily="34" charset="0"/>
              </a:rPr>
              <a:t>any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private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personal</a:t>
            </a:r>
            <a:r>
              <a:rPr lang="en-US" sz="2400" dirty="0">
                <a:latin typeface="Corbel" panose="020B0503020204020204" pitchFamily="34" charset="0"/>
              </a:rPr>
              <a:t> information in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2BF581-6C0D-E689-FD70-053C3F7DA45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Bad Points About </a:t>
            </a:r>
            <a:r>
              <a:rPr lang="en-US" b="1" dirty="0" err="1">
                <a:solidFill>
                  <a:srgbClr val="00B050"/>
                </a:solidFill>
                <a:latin typeface="Corbel" pitchFamily="34" charset="0"/>
              </a:rPr>
              <a:t>localStorage</a:t>
            </a:r>
            <a:endParaRPr lang="en-IN" b="1" dirty="0">
              <a:solidFill>
                <a:srgbClr val="00B05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6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911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In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Google Chrome</a:t>
            </a:r>
            <a:r>
              <a:rPr lang="en-US" sz="2200" dirty="0">
                <a:latin typeface="Corbel" panose="020B0503020204020204" pitchFamily="34" charset="0"/>
              </a:rPr>
              <a:t>, the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local storage data </a:t>
            </a:r>
            <a:r>
              <a:rPr lang="en-US" sz="2200" dirty="0">
                <a:latin typeface="Corbel" panose="020B0503020204020204" pitchFamily="34" charset="0"/>
              </a:rPr>
              <a:t>is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saved </a:t>
            </a:r>
            <a:r>
              <a:rPr lang="en-US" sz="2200" dirty="0">
                <a:latin typeface="Corbel" panose="020B0503020204020204" pitchFamily="34" charset="0"/>
              </a:rPr>
              <a:t>in an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SQLite file </a:t>
            </a:r>
            <a:r>
              <a:rPr lang="en-US" sz="2200" dirty="0">
                <a:latin typeface="Corbel" panose="020B0503020204020204" pitchFamily="34" charset="0"/>
              </a:rPr>
              <a:t>in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subfolder</a:t>
            </a:r>
            <a:r>
              <a:rPr lang="en-US" sz="2200" dirty="0">
                <a:latin typeface="Corbel" panose="020B0503020204020204" pitchFamily="34" charset="0"/>
              </a:rPr>
              <a:t> located at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\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AppData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\Local\Google\Chrome\User Data\Default\Local Storage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Firefox</a:t>
            </a:r>
            <a:r>
              <a:rPr lang="en-US" sz="2200" dirty="0">
                <a:latin typeface="Corbel" panose="020B0503020204020204" pitchFamily="34" charset="0"/>
              </a:rPr>
              <a:t> saves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storage objects </a:t>
            </a:r>
            <a:r>
              <a:rPr lang="en-US" sz="2200" dirty="0">
                <a:latin typeface="Corbel" panose="020B0503020204020204" pitchFamily="34" charset="0"/>
              </a:rPr>
              <a:t>in an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SQLite file </a:t>
            </a:r>
            <a:r>
              <a:rPr lang="en-US" sz="2200" dirty="0">
                <a:latin typeface="Corbel" panose="020B0503020204020204" pitchFamily="34" charset="0"/>
              </a:rPr>
              <a:t>called </a:t>
            </a:r>
            <a:r>
              <a:rPr lang="en-US" sz="2200" b="1" u="sng" dirty="0" err="1">
                <a:solidFill>
                  <a:srgbClr val="C00000"/>
                </a:solidFill>
                <a:latin typeface="Corbel" panose="020B0503020204020204" pitchFamily="34" charset="0"/>
              </a:rPr>
              <a:t>webappsstore.sqlite</a:t>
            </a:r>
            <a:r>
              <a:rPr lang="en-US" sz="2200" dirty="0">
                <a:latin typeface="Corbel" panose="020B0503020204020204" pitchFamily="34" charset="0"/>
              </a:rPr>
              <a:t>, which is also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located</a:t>
            </a:r>
            <a:r>
              <a:rPr lang="en-US" sz="2200" dirty="0">
                <a:latin typeface="Corbel" panose="020B0503020204020204" pitchFamily="34" charset="0"/>
              </a:rPr>
              <a:t> in the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user’s profile folder.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6517E6-1BA3-D0F5-D591-84085D58465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Where does </a:t>
            </a:r>
            <a:r>
              <a:rPr lang="en-US" b="1" dirty="0" err="1">
                <a:solidFill>
                  <a:srgbClr val="00B050"/>
                </a:solidFill>
                <a:latin typeface="Corbel" pitchFamily="34" charset="0"/>
              </a:rPr>
              <a:t>localStorage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b="1" dirty="0">
                <a:latin typeface="Corbel" pitchFamily="34" charset="0"/>
              </a:rPr>
              <a:t>live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b="1" dirty="0">
                <a:latin typeface="Corbel" pitchFamily="34" charset="0"/>
              </a:rPr>
              <a:t>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7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01000" cy="40640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To use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r>
              <a:rPr lang="en-US" sz="2400" dirty="0">
                <a:latin typeface="Corbel" panose="020B0503020204020204" pitchFamily="34" charset="0"/>
              </a:rPr>
              <a:t> in our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web applications</a:t>
            </a:r>
            <a:r>
              <a:rPr lang="en-US" sz="2400" dirty="0">
                <a:latin typeface="Corbel" panose="020B0503020204020204" pitchFamily="34" charset="0"/>
              </a:rPr>
              <a:t>, there are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five methods 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setItem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(): </a:t>
            </a:r>
            <a:r>
              <a:rPr lang="en-US" sz="1900" dirty="0">
                <a:latin typeface="Corbel" panose="020B0503020204020204" pitchFamily="34" charset="0"/>
              </a:rPr>
              <a:t>Add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key</a:t>
            </a:r>
            <a:r>
              <a:rPr lang="en-US" sz="1900" dirty="0">
                <a:latin typeface="Corbel" panose="020B0503020204020204" pitchFamily="34" charset="0"/>
              </a:rPr>
              <a:t> and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value</a:t>
            </a:r>
            <a:r>
              <a:rPr lang="en-US" sz="1900" dirty="0">
                <a:latin typeface="Corbel" panose="020B0503020204020204" pitchFamily="34" charset="0"/>
              </a:rPr>
              <a:t> to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endParaRPr lang="en-US" sz="19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getItem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():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get</a:t>
            </a:r>
            <a:r>
              <a:rPr lang="en-US" sz="1900" dirty="0">
                <a:latin typeface="Corbel" panose="020B0503020204020204" pitchFamily="34" charset="0"/>
              </a:rPr>
              <a:t> an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item</a:t>
            </a:r>
            <a:r>
              <a:rPr lang="en-US" sz="1900" dirty="0">
                <a:latin typeface="Corbel" panose="020B0503020204020204" pitchFamily="34" charset="0"/>
              </a:rPr>
              <a:t> from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endParaRPr lang="en-US" sz="19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removeItem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():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Remove</a:t>
            </a:r>
            <a:r>
              <a:rPr lang="en-US" sz="1900" dirty="0">
                <a:latin typeface="Corbel" panose="020B0503020204020204" pitchFamily="34" charset="0"/>
              </a:rPr>
              <a:t> an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item</a:t>
            </a:r>
            <a:r>
              <a:rPr lang="en-US" sz="1900" dirty="0">
                <a:latin typeface="Corbel" panose="020B0503020204020204" pitchFamily="34" charset="0"/>
              </a:rPr>
              <a:t> by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key</a:t>
            </a:r>
            <a:r>
              <a:rPr lang="en-US" sz="1900" dirty="0">
                <a:latin typeface="Corbel" panose="020B0503020204020204" pitchFamily="34" charset="0"/>
              </a:rPr>
              <a:t> from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endParaRPr lang="en-US" sz="19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clear():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Clear</a:t>
            </a:r>
            <a:r>
              <a:rPr lang="en-US" sz="1900" dirty="0">
                <a:latin typeface="Corbel" panose="020B0503020204020204" pitchFamily="34" charset="0"/>
              </a:rPr>
              <a:t> all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endParaRPr lang="en-US" sz="19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key(): </a:t>
            </a:r>
            <a:r>
              <a:rPr lang="en-US" sz="1900" dirty="0">
                <a:latin typeface="Corbel" panose="020B0503020204020204" pitchFamily="34" charset="0"/>
              </a:rPr>
              <a:t>Passed a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number</a:t>
            </a:r>
            <a:r>
              <a:rPr lang="en-US" sz="1900" dirty="0">
                <a:latin typeface="Corbel" panose="020B0503020204020204" pitchFamily="34" charset="0"/>
              </a:rPr>
              <a:t> to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retrieve </a:t>
            </a: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key</a:t>
            </a:r>
            <a:r>
              <a:rPr lang="en-US" sz="1900" dirty="0">
                <a:latin typeface="Corbel" panose="020B0503020204020204" pitchFamily="34" charset="0"/>
              </a:rPr>
              <a:t> of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endParaRPr lang="en-US" sz="19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B5B6AAB-12FF-9E4B-A181-E5495E0D0C5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Methods Of </a:t>
            </a:r>
            <a:r>
              <a:rPr lang="en-US" b="1" dirty="0" err="1">
                <a:solidFill>
                  <a:srgbClr val="00B050"/>
                </a:solidFill>
                <a:latin typeface="Corbel" pitchFamily="34" charset="0"/>
              </a:rPr>
              <a:t>localStorage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endParaRPr lang="en-IN" b="1" dirty="0">
              <a:solidFill>
                <a:srgbClr val="00B05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6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01000" cy="35306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Just</a:t>
            </a:r>
            <a:r>
              <a:rPr lang="en-US" sz="2400" dirty="0">
                <a:latin typeface="Corbel" panose="020B0503020204020204" pitchFamily="34" charset="0"/>
              </a:rPr>
              <a:t> as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name implies</a:t>
            </a:r>
            <a:r>
              <a:rPr lang="en-US" sz="2400" dirty="0">
                <a:latin typeface="Corbel" panose="020B0503020204020204" pitchFamily="34" charset="0"/>
              </a:rPr>
              <a:t>, this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method</a:t>
            </a:r>
            <a:r>
              <a:rPr lang="en-US" sz="2400" dirty="0">
                <a:latin typeface="Corbel" panose="020B0503020204020204" pitchFamily="34" charset="0"/>
              </a:rPr>
              <a:t> allows us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store values </a:t>
            </a:r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localStorage</a:t>
            </a:r>
            <a:r>
              <a:rPr lang="en-US" sz="2400" dirty="0">
                <a:latin typeface="Corbel" panose="020B0503020204020204" pitchFamily="34" charset="0"/>
              </a:rPr>
              <a:t> object.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It takes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two parameters</a:t>
            </a:r>
            <a:r>
              <a:rPr lang="en-US" sz="2400" dirty="0">
                <a:latin typeface="Corbel" panose="020B0503020204020204" pitchFamily="34" charset="0"/>
              </a:rPr>
              <a:t>: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key</a:t>
            </a:r>
            <a:r>
              <a:rPr lang="en-US" sz="2400" dirty="0">
                <a:latin typeface="Corbel" panose="020B0503020204020204" pitchFamily="34" charset="0"/>
              </a:rPr>
              <a:t> and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value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window.localStorage.setItem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('name', '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Sachin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');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20390B-EC02-B28E-4DAE-11B1E498377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The Method </a:t>
            </a:r>
            <a:r>
              <a:rPr lang="en-US" b="1" dirty="0" err="1">
                <a:solidFill>
                  <a:srgbClr val="FFC000"/>
                </a:solidFill>
                <a:latin typeface="Corbel" pitchFamily="34" charset="0"/>
              </a:rPr>
              <a:t>setItem</a:t>
            </a:r>
            <a:r>
              <a:rPr lang="en-US" b="1" dirty="0">
                <a:solidFill>
                  <a:srgbClr val="FFC000"/>
                </a:solidFill>
                <a:latin typeface="Corbel" pitchFamily="34" charset="0"/>
              </a:rPr>
              <a:t>()</a:t>
            </a:r>
            <a:endParaRPr lang="en-IN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64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12198</TotalTime>
  <Words>1188</Words>
  <Application>Microsoft Office PowerPoint</Application>
  <PresentationFormat>On-screen Show (4:3)</PresentationFormat>
  <Paragraphs>220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Consolas</vt:lpstr>
      <vt:lpstr>Corbel</vt:lpstr>
      <vt:lpstr>Wingdings 3</vt:lpstr>
      <vt:lpstr>Ion Boardroom</vt:lpstr>
      <vt:lpstr>PowerPoint Presentation</vt:lpstr>
      <vt:lpstr>Today’s Agenda</vt:lpstr>
      <vt:lpstr>   </vt:lpstr>
      <vt:lpstr>   </vt:lpstr>
      <vt:lpstr>   </vt:lpstr>
      <vt:lpstr>   </vt:lpstr>
      <vt:lpstr>   </vt:lpstr>
      <vt:lpstr>PowerPoint Presentation</vt:lpstr>
      <vt:lpstr>   </vt:lpstr>
      <vt:lpstr>   </vt:lpstr>
      <vt:lpstr>   </vt:lpstr>
      <vt:lpstr>   </vt:lpstr>
      <vt:lpstr>   </vt:lpstr>
      <vt:lpstr>   </vt:lpstr>
      <vt:lpstr>   </vt:lpstr>
      <vt:lpstr>PowerPoint Presentation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712</cp:revision>
  <dcterms:created xsi:type="dcterms:W3CDTF">2016-02-04T12:02:26Z</dcterms:created>
  <dcterms:modified xsi:type="dcterms:W3CDTF">2023-04-24T17:11:06Z</dcterms:modified>
</cp:coreProperties>
</file>