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257" r:id="rId2"/>
    <p:sldId id="475" r:id="rId3"/>
    <p:sldId id="701" r:id="rId4"/>
    <p:sldId id="756" r:id="rId5"/>
    <p:sldId id="757" r:id="rId6"/>
    <p:sldId id="758" r:id="rId7"/>
    <p:sldId id="759" r:id="rId8"/>
    <p:sldId id="728" r:id="rId9"/>
    <p:sldId id="729" r:id="rId10"/>
    <p:sldId id="730" r:id="rId11"/>
    <p:sldId id="760" r:id="rId12"/>
    <p:sldId id="761" r:id="rId13"/>
    <p:sldId id="762" r:id="rId14"/>
    <p:sldId id="763" r:id="rId15"/>
    <p:sldId id="764" r:id="rId16"/>
    <p:sldId id="765" r:id="rId17"/>
    <p:sldId id="766" r:id="rId18"/>
    <p:sldId id="767" r:id="rId19"/>
    <p:sldId id="769" r:id="rId20"/>
    <p:sldId id="768" r:id="rId21"/>
    <p:sldId id="770" r:id="rId22"/>
    <p:sldId id="771" r:id="rId23"/>
    <p:sldId id="734" r:id="rId24"/>
    <p:sldId id="736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68" autoAdjust="0"/>
  </p:normalViewPr>
  <p:slideViewPr>
    <p:cSldViewPr>
      <p:cViewPr varScale="1">
        <p:scale>
          <a:sx n="85" d="100"/>
          <a:sy n="85" d="100"/>
        </p:scale>
        <p:origin x="1406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26-04-2023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21D778-B565-4D7E-94D7-64010A445B68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40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4/26/2023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18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4/26/2023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679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4/26/2023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942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4/26/2023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69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4/26/2023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958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4/26/2023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951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37367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6294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4120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7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3915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1783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8592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55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0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2435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4/26/2023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96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43000" y="2552700"/>
            <a:ext cx="8624918" cy="17526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(the </a:t>
            </a:r>
            <a:r>
              <a:rPr lang="en-US" sz="4000" b="1" dirty="0" err="1">
                <a:solidFill>
                  <a:schemeClr val="bg1"/>
                </a:solidFill>
                <a:latin typeface="Corbel" pitchFamily="34" charset="0"/>
              </a:rPr>
              <a:t>useeffect</a:t>
            </a:r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() hook)</a:t>
            </a:r>
          </a:p>
          <a:p>
            <a:r>
              <a:rPr lang="en-US" sz="4000" b="1" dirty="0">
                <a:solidFill>
                  <a:srgbClr val="FFC000"/>
                </a:solidFill>
                <a:latin typeface="Corbel" pitchFamily="34" charset="0"/>
              </a:rPr>
              <a:t>Lecture-33</a:t>
            </a:r>
            <a:endParaRPr lang="en-IN" sz="4000" b="1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57200" y="2286000"/>
            <a:ext cx="8229600" cy="40463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MyCounter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[count,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incrementCount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4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document.title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&gt;Count is :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incrementCount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&gt;Increment Count&lt;/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MyCounter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200" y="1574275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MyCounter.js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2589F17-0BDD-3828-4E43-38FB2417FD71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73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40640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dependencies </a:t>
            </a:r>
            <a:r>
              <a:rPr lang="en-US" sz="2400" dirty="0">
                <a:latin typeface="Corbel" panose="020B0503020204020204" pitchFamily="34" charset="0"/>
              </a:rPr>
              <a:t>argument of the hook 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useEffect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lets us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control</a:t>
            </a:r>
            <a:r>
              <a:rPr lang="en-US" sz="2400" dirty="0">
                <a:latin typeface="Corbel" panose="020B0503020204020204" pitchFamily="34" charset="0"/>
              </a:rPr>
              <a:t> when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side-effect runs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There</a:t>
            </a:r>
            <a:r>
              <a:rPr lang="en-US" sz="2400" dirty="0">
                <a:latin typeface="Corbel" panose="020B0503020204020204" pitchFamily="34" charset="0"/>
              </a:rPr>
              <a:t> are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3 possibilities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No</a:t>
            </a:r>
            <a:r>
              <a:rPr lang="en-US" sz="1900" dirty="0">
                <a:latin typeface="Corbel" panose="020B0503020204020204" pitchFamily="34" charset="0"/>
              </a:rPr>
              <a:t>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dependencies </a:t>
            </a:r>
            <a:r>
              <a:rPr lang="en-US" sz="1900" dirty="0">
                <a:latin typeface="Corbel" panose="020B0503020204020204" pitchFamily="34" charset="0"/>
              </a:rPr>
              <a:t>given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dirty="0">
                <a:latin typeface="Corbel" panose="020B0503020204020204" pitchFamily="34" charset="0"/>
              </a:rPr>
              <a:t>An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empty array </a:t>
            </a:r>
            <a:r>
              <a:rPr lang="en-US" sz="1900" dirty="0">
                <a:latin typeface="Corbel" panose="020B0503020204020204" pitchFamily="34" charset="0"/>
              </a:rPr>
              <a:t>is passed as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dependency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State</a:t>
            </a:r>
            <a:r>
              <a:rPr lang="en-US" sz="1900" dirty="0">
                <a:latin typeface="Corbel" panose="020B0503020204020204" pitchFamily="34" charset="0"/>
              </a:rPr>
              <a:t> or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props</a:t>
            </a:r>
            <a:r>
              <a:rPr lang="en-US" sz="1900" dirty="0">
                <a:latin typeface="Corbel" panose="020B0503020204020204" pitchFamily="34" charset="0"/>
              </a:rPr>
              <a:t> are passed as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dependency</a:t>
            </a:r>
            <a:endParaRPr lang="en-US" sz="14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5AECB33-91AA-27D1-F670-05BBFA009754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The Dependencies Argument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58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209800"/>
            <a:ext cx="8077200" cy="10668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orbel" panose="020B0503020204020204" pitchFamily="34" charset="0"/>
              </a:rPr>
              <a:t>If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no dependencies </a:t>
            </a:r>
            <a:r>
              <a:rPr lang="en-US" sz="2200" dirty="0">
                <a:latin typeface="Corbel" panose="020B0503020204020204" pitchFamily="34" charset="0"/>
              </a:rPr>
              <a:t>are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given</a:t>
            </a:r>
            <a:r>
              <a:rPr lang="en-US" sz="2200" dirty="0">
                <a:latin typeface="Corbel" panose="020B0503020204020204" pitchFamily="34" charset="0"/>
              </a:rPr>
              <a:t> then the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side-effect</a:t>
            </a:r>
            <a:r>
              <a:rPr lang="en-US" sz="2200" dirty="0">
                <a:latin typeface="Corbel" panose="020B0503020204020204" pitchFamily="34" charset="0"/>
              </a:rPr>
              <a:t> runs after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every rendering</a:t>
            </a:r>
            <a:r>
              <a:rPr lang="en-US" sz="22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0C3BB4-02E9-42A1-8029-0E39809D1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15553"/>
            <a:ext cx="8229600" cy="296374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4C02737-4255-39FF-EBC3-D10B50FD9268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Case 1: No Dependency Given 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65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10922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orbel" panose="020B0503020204020204" pitchFamily="34" charset="0"/>
              </a:rPr>
              <a:t>If an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empty array </a:t>
            </a:r>
            <a:r>
              <a:rPr lang="en-US" sz="2200" dirty="0">
                <a:latin typeface="Corbel" panose="020B0503020204020204" pitchFamily="34" charset="0"/>
              </a:rPr>
              <a:t>is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passed </a:t>
            </a:r>
            <a:r>
              <a:rPr lang="en-US" sz="2200" dirty="0">
                <a:latin typeface="Corbel" panose="020B0503020204020204" pitchFamily="34" charset="0"/>
              </a:rPr>
              <a:t>as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dependency</a:t>
            </a:r>
            <a:r>
              <a:rPr lang="en-US" sz="2200" dirty="0">
                <a:latin typeface="Corbel" panose="020B0503020204020204" pitchFamily="34" charset="0"/>
              </a:rPr>
              <a:t> then the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side-effect </a:t>
            </a:r>
            <a:r>
              <a:rPr lang="en-US" sz="2200" dirty="0">
                <a:latin typeface="Corbel" panose="020B0503020204020204" pitchFamily="34" charset="0"/>
              </a:rPr>
              <a:t>runs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once</a:t>
            </a:r>
            <a:r>
              <a:rPr lang="en-US" sz="2200" dirty="0">
                <a:latin typeface="Corbel" panose="020B0503020204020204" pitchFamily="34" charset="0"/>
              </a:rPr>
              <a:t> after the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initial rendering</a:t>
            </a:r>
            <a:r>
              <a:rPr lang="en-US" sz="2200" dirty="0">
                <a:latin typeface="Corbel" panose="020B0503020204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0C3BB4-02E9-42A1-8029-0E39809D1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" y="3733800"/>
            <a:ext cx="8336562" cy="265893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971A721-DCC5-72A1-F005-568889642245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Case 2: Empty Array Passed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22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291976"/>
            <a:ext cx="8068235" cy="11684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orbel" panose="020B0503020204020204" pitchFamily="34" charset="0"/>
              </a:rPr>
              <a:t>If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state</a:t>
            </a:r>
            <a:r>
              <a:rPr lang="en-US" sz="2200" dirty="0">
                <a:latin typeface="Corbel" panose="020B0503020204020204" pitchFamily="34" charset="0"/>
              </a:rPr>
              <a:t> or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props</a:t>
            </a:r>
            <a:r>
              <a:rPr lang="en-US" sz="2200" dirty="0">
                <a:latin typeface="Corbel" panose="020B0503020204020204" pitchFamily="34" charset="0"/>
              </a:rPr>
              <a:t> are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passed</a:t>
            </a:r>
            <a:r>
              <a:rPr lang="en-US" sz="2200" dirty="0">
                <a:latin typeface="Corbel" panose="020B0503020204020204" pitchFamily="34" charset="0"/>
              </a:rPr>
              <a:t> as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dependency</a:t>
            </a:r>
            <a:r>
              <a:rPr lang="en-US" sz="2200" dirty="0">
                <a:latin typeface="Corbel" panose="020B0503020204020204" pitchFamily="34" charset="0"/>
              </a:rPr>
              <a:t> then the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side-effect </a:t>
            </a:r>
            <a:r>
              <a:rPr lang="en-US" sz="2200" dirty="0">
                <a:latin typeface="Corbel" panose="020B0503020204020204" pitchFamily="34" charset="0"/>
              </a:rPr>
              <a:t>runs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only when </a:t>
            </a:r>
            <a:r>
              <a:rPr lang="en-US" sz="2200" dirty="0">
                <a:latin typeface="Corbel" panose="020B0503020204020204" pitchFamily="34" charset="0"/>
              </a:rPr>
              <a:t>any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dependency value changes</a:t>
            </a:r>
            <a:r>
              <a:rPr lang="en-US" sz="2200" dirty="0">
                <a:latin typeface="Corbel" panose="020B0503020204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0C3BB4-02E9-42A1-8029-0E39809D1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" y="3810000"/>
            <a:ext cx="8153400" cy="258274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9000DED-59BA-56C6-5DCB-40C80CF64BE8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Case 3: State &amp; Props Passed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5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229600" cy="3530600"/>
          </a:xfrm>
        </p:spPr>
        <p:txBody>
          <a:bodyPr>
            <a:normAutofit fontScale="77500" lnSpcReduction="20000"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 a Functional Component </a:t>
            </a:r>
            <a:r>
              <a:rPr lang="en-US" sz="2400" dirty="0">
                <a:latin typeface="Corbel" pitchFamily="34" charset="0"/>
              </a:rPr>
              <a:t>which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resembles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Shopping App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displays</a:t>
            </a:r>
            <a:r>
              <a:rPr lang="en-US" sz="2400" dirty="0">
                <a:latin typeface="Corbel" pitchFamily="34" charset="0"/>
              </a:rPr>
              <a:t> 2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textboxes</a:t>
            </a:r>
            <a:r>
              <a:rPr lang="en-US" sz="2400" dirty="0">
                <a:latin typeface="Corbel" pitchFamily="34" charset="0"/>
              </a:rPr>
              <a:t> and a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button</a:t>
            </a:r>
            <a:r>
              <a:rPr lang="en-US" sz="2400" dirty="0">
                <a:latin typeface="Corbel" pitchFamily="34" charset="0"/>
              </a:rPr>
              <a:t> 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In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first textbox </a:t>
            </a:r>
            <a:r>
              <a:rPr lang="en-US" sz="2400" dirty="0">
                <a:latin typeface="Corbel" pitchFamily="34" charset="0"/>
              </a:rPr>
              <a:t>the user will type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item name </a:t>
            </a:r>
            <a:r>
              <a:rPr lang="en-US" sz="2400" dirty="0">
                <a:latin typeface="Corbel" pitchFamily="34" charset="0"/>
              </a:rPr>
              <a:t>and in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second textbox </a:t>
            </a:r>
            <a:r>
              <a:rPr lang="en-US" sz="2400" dirty="0">
                <a:latin typeface="Corbel" pitchFamily="34" charset="0"/>
              </a:rPr>
              <a:t>he will type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item price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Now whenever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user clicks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button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new item </a:t>
            </a:r>
            <a:r>
              <a:rPr lang="en-US" sz="2400" dirty="0">
                <a:latin typeface="Corbel" pitchFamily="34" charset="0"/>
              </a:rPr>
              <a:t>must be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displayed in the shopping list in the page</a:t>
            </a:r>
            <a:r>
              <a:rPr lang="en-US" sz="2400" dirty="0">
                <a:latin typeface="Corbel" pitchFamily="34" charset="0"/>
              </a:rPr>
              <a:t> , along with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previously entered items.</a:t>
            </a:r>
          </a:p>
          <a:p>
            <a:endParaRPr lang="en-US" sz="2400" b="1" u="sng" dirty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Also</a:t>
            </a:r>
            <a:r>
              <a:rPr lang="en-US" sz="2400" dirty="0">
                <a:latin typeface="Corbel" pitchFamily="34" charset="0"/>
              </a:rPr>
              <a:t> at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bottom</a:t>
            </a:r>
            <a:r>
              <a:rPr lang="en-US" sz="2400" dirty="0">
                <a:latin typeface="Corbel" pitchFamily="34" charset="0"/>
              </a:rPr>
              <a:t> display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total number </a:t>
            </a:r>
            <a:r>
              <a:rPr lang="en-US" sz="2400" dirty="0">
                <a:latin typeface="Corbel" pitchFamily="34" charset="0"/>
              </a:rPr>
              <a:t>of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items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total price</a:t>
            </a:r>
            <a:endParaRPr lang="en-US" sz="2400" b="1" u="sng" dirty="0">
              <a:solidFill>
                <a:srgbClr val="0070C0"/>
              </a:solidFill>
              <a:latin typeface="Corbel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74C4F6C-8A4B-235F-9972-C8E7C8358FCB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Exercise 2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52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C765B-4FEC-4E67-A452-941AB231C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650" y="2752391"/>
            <a:ext cx="2814039" cy="20572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B1C655-DDBD-4DF7-9D36-E32723BFD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9345" y="2711360"/>
            <a:ext cx="3352800" cy="20982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131E57-EBA7-45F1-B18C-F548B4BA81E4}"/>
              </a:ext>
            </a:extLst>
          </p:cNvPr>
          <p:cNvSpPr txBox="1"/>
          <p:nvPr/>
        </p:nvSpPr>
        <p:spPr>
          <a:xfrm>
            <a:off x="406309" y="2167564"/>
            <a:ext cx="31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Before adding any item</a:t>
            </a:r>
            <a:endParaRPr lang="en-IN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B160BB-F9A2-42FF-95A2-81B7D4A44022}"/>
              </a:ext>
            </a:extLst>
          </p:cNvPr>
          <p:cNvSpPr txBox="1"/>
          <p:nvPr/>
        </p:nvSpPr>
        <p:spPr>
          <a:xfrm>
            <a:off x="5029200" y="2198940"/>
            <a:ext cx="2814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adding an item</a:t>
            </a:r>
            <a:endParaRPr lang="en-IN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96EBB2-F440-4AB8-9A48-18F2D0B745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650" y="4809609"/>
            <a:ext cx="2895600" cy="18565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633D9D-6BA4-4ECC-9A87-83332083D4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906" y="4777329"/>
            <a:ext cx="3352800" cy="196145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A21025A-6184-43C7-7C63-062843408242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Desired 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75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2286000"/>
            <a:ext cx="8153400" cy="4191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1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1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[data, 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name: 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price: </a:t>
            </a:r>
            <a:r>
              <a:rPr lang="en-IN" sz="11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1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handleNameChange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1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1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data, name: </a:t>
            </a:r>
            <a:r>
              <a:rPr lang="en-IN" sz="11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1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handlePriceChange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1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1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data, price: </a:t>
            </a:r>
            <a:r>
              <a:rPr lang="en-IN" sz="11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1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[items, 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setItems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1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1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1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setItems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items, data]);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name: 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price: </a:t>
            </a:r>
            <a:r>
              <a:rPr lang="en-IN" sz="11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  <a:r>
              <a:rPr lang="en-IN" sz="11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IN" sz="11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total 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1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item 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items) {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total 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item.price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IN" sz="11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items.length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IN" sz="11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[items]);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endParaRPr lang="en-IN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43300" y="1572138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Collection.js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D291F54-6260-CCFD-7941-EE224F982B7E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656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57200" y="2351135"/>
            <a:ext cx="8362920" cy="45068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sz="14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40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40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4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IN" sz="140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40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IN" sz="140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Type item name:</a:t>
            </a:r>
          </a:p>
          <a:p>
            <a:r>
              <a:rPr lang="en-IN" sz="14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40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4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4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40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4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40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sz="14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40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4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data.name</a:t>
            </a:r>
            <a:r>
              <a:rPr lang="en-IN" sz="140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IN" sz="140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40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handleNameChange</a:t>
            </a:r>
            <a:r>
              <a:rPr lang="en-IN" sz="140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4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40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4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4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Type item price:</a:t>
            </a:r>
          </a:p>
          <a:p>
            <a:r>
              <a:rPr lang="en-IN" sz="14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40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4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4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40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4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40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"number"</a:t>
            </a:r>
            <a:r>
              <a:rPr lang="en-IN" sz="14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40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40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data.price</a:t>
            </a:r>
            <a:r>
              <a:rPr lang="en-IN" sz="140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IN" sz="140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40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handlePriceChange</a:t>
            </a:r>
            <a:r>
              <a:rPr lang="en-IN" sz="140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4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40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4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4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40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4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&gt;Add Item&lt;/</a:t>
            </a:r>
            <a:r>
              <a:rPr lang="en-IN" sz="140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4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sz="140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4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4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sz="140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4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140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US" sz="14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140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140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&gt;Name&lt;/</a:t>
            </a:r>
            <a:r>
              <a:rPr lang="en-US" sz="140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140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&gt;Price&lt;/</a:t>
            </a:r>
            <a:r>
              <a:rPr lang="en-US" sz="140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140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140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US" sz="14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IN" sz="16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B19F62-30E5-CB82-F20D-790D78426EE4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7CF660-8A00-1E86-664D-A003F15188AF}"/>
              </a:ext>
            </a:extLst>
          </p:cNvPr>
          <p:cNvSpPr/>
          <p:nvPr/>
        </p:nvSpPr>
        <p:spPr>
          <a:xfrm>
            <a:off x="3543300" y="1572138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Collection.js</a:t>
            </a:r>
          </a:p>
        </p:txBody>
      </p:sp>
    </p:spTree>
    <p:extLst>
      <p:ext uri="{BB962C8B-B14F-4D97-AF65-F5344CB8AC3E}">
        <p14:creationId xmlns:p14="http://schemas.microsoft.com/office/powerpoint/2010/main" val="653158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2286000"/>
            <a:ext cx="8153400" cy="4343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items.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))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4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Total Items:&lt;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&gt;0&lt;/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4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400" b="1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IN" sz="14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;&amp;</a:t>
            </a:r>
            <a:r>
              <a:rPr lang="en-IN" sz="1400" b="1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IN" sz="14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Cart Total:&lt;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&gt;0&lt;/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0E0252B-74FF-8F24-0645-F2554CFD49A5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2F13FF-C234-A1F6-AB26-A9AB53CBC5E0}"/>
              </a:ext>
            </a:extLst>
          </p:cNvPr>
          <p:cNvSpPr/>
          <p:nvPr/>
        </p:nvSpPr>
        <p:spPr>
          <a:xfrm>
            <a:off x="3543300" y="1572138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Collection.js</a:t>
            </a:r>
          </a:p>
        </p:txBody>
      </p:sp>
    </p:spTree>
    <p:extLst>
      <p:ext uri="{BB962C8B-B14F-4D97-AF65-F5344CB8AC3E}">
        <p14:creationId xmlns:p14="http://schemas.microsoft.com/office/powerpoint/2010/main" val="382564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926" y="2187388"/>
            <a:ext cx="8712968" cy="4648200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Introduction To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useEffect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()</a:t>
            </a:r>
          </a:p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Syntax</a:t>
            </a:r>
          </a:p>
          <a:p>
            <a:pPr>
              <a:buSzPct val="100000"/>
            </a:pP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Example</a:t>
            </a:r>
          </a:p>
          <a:p>
            <a:pPr marL="0" indent="0">
              <a:buSzPct val="100000"/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 Of Dependencies Argument</a:t>
            </a:r>
          </a:p>
          <a:p>
            <a:pPr marL="0" indent="0">
              <a:buSzPct val="100000"/>
              <a:buNone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Performing Clean Up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2286000"/>
            <a:ext cx="8153400" cy="40463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Collection </a:t>
            </a:r>
            <a:r>
              <a:rPr lang="en-US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"./Collection"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&gt;Shopping App&lt;/</a:t>
            </a:r>
            <a:r>
              <a:rPr lang="en-US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721EFE-247C-7693-480A-A0830BEDAD64}"/>
              </a:ext>
            </a:extLst>
          </p:cNvPr>
          <p:cNvSpPr/>
          <p:nvPr/>
        </p:nvSpPr>
        <p:spPr>
          <a:xfrm>
            <a:off x="3543300" y="1572138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App.js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D369CD-36A0-7125-1D65-032D862D3812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831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3530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Some side-effects </a:t>
            </a:r>
            <a:r>
              <a:rPr lang="en-US" sz="2200" dirty="0">
                <a:latin typeface="Corbel" panose="020B0503020204020204" pitchFamily="34" charset="0"/>
              </a:rPr>
              <a:t>need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cleanup:</a:t>
            </a:r>
            <a:r>
              <a:rPr lang="en-US" sz="2200" dirty="0">
                <a:latin typeface="Corbel" panose="020B0503020204020204" pitchFamily="34" charset="0"/>
              </a:rPr>
              <a:t>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close a connection</a:t>
            </a:r>
            <a:r>
              <a:rPr lang="en-US" sz="2200" dirty="0">
                <a:latin typeface="Corbel" panose="020B0503020204020204" pitchFamily="34" charset="0"/>
              </a:rPr>
              <a:t>,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clear timers.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r>
              <a:rPr lang="en-US" sz="2200" dirty="0">
                <a:latin typeface="Corbel" panose="020B0503020204020204" pitchFamily="34" charset="0"/>
              </a:rPr>
              <a:t>If the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callback</a:t>
            </a:r>
            <a:r>
              <a:rPr lang="en-US" sz="2200" dirty="0">
                <a:latin typeface="Corbel" panose="020B0503020204020204" pitchFamily="34" charset="0"/>
              </a:rPr>
              <a:t> of </a:t>
            </a:r>
            <a:r>
              <a:rPr lang="en-US" sz="22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useEffect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2200" dirty="0">
                <a:latin typeface="Corbel" panose="020B0503020204020204" pitchFamily="34" charset="0"/>
              </a:rPr>
              <a:t>returns a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function</a:t>
            </a:r>
            <a:r>
              <a:rPr lang="en-US" sz="2200" dirty="0">
                <a:latin typeface="Corbel" panose="020B0503020204020204" pitchFamily="34" charset="0"/>
              </a:rPr>
              <a:t>, then </a:t>
            </a:r>
            <a:r>
              <a:rPr lang="en-US" sz="22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useEffect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2200" dirty="0">
                <a:latin typeface="Corbel" panose="020B0503020204020204" pitchFamily="34" charset="0"/>
              </a:rPr>
              <a:t>considers this as an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effect cleanup</a:t>
            </a:r>
            <a:r>
              <a:rPr lang="en-US" sz="2200" dirty="0">
                <a:latin typeface="Corbel" panose="020B0503020204020204" pitchFamily="34" charset="0"/>
              </a:rPr>
              <a:t>.</a:t>
            </a:r>
            <a:endParaRPr lang="en-US" sz="2200" b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7B6E5CF-6198-D625-BB1C-C0AD298FFBDE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Performing Clean Up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44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2699F0-4350-481C-AD22-72CDB7C65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" y="2743200"/>
            <a:ext cx="8286720" cy="35814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67C338E-50F5-3FCA-3944-DD8720481E75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Performing Clean Up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962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353060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Cleanup</a:t>
            </a:r>
            <a:r>
              <a:rPr lang="en-US" sz="2400" dirty="0">
                <a:latin typeface="Corbel" pitchFamily="34" charset="0"/>
              </a:rPr>
              <a:t> works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following way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1900" dirty="0">
                <a:latin typeface="Corbel" pitchFamily="34" charset="0"/>
              </a:rPr>
              <a:t>A) After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initial rendering</a:t>
            </a:r>
            <a:r>
              <a:rPr lang="en-US" sz="1900" dirty="0">
                <a:latin typeface="Corbel" pitchFamily="34" charset="0"/>
              </a:rPr>
              <a:t>, the </a:t>
            </a:r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useEffect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() </a:t>
            </a:r>
            <a:r>
              <a:rPr lang="en-US" sz="1900" dirty="0">
                <a:latin typeface="Corbel" pitchFamily="34" charset="0"/>
              </a:rPr>
              <a:t>hook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invokes</a:t>
            </a:r>
            <a:r>
              <a:rPr lang="en-US" sz="1900" dirty="0">
                <a:latin typeface="Corbel" pitchFamily="34" charset="0"/>
              </a:rPr>
              <a:t> the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callback</a:t>
            </a:r>
            <a:r>
              <a:rPr lang="en-US" sz="1900" dirty="0">
                <a:latin typeface="Corbel" pitchFamily="34" charset="0"/>
              </a:rPr>
              <a:t> but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cleanup function </a:t>
            </a:r>
            <a:r>
              <a:rPr lang="en-US" sz="1900" dirty="0">
                <a:latin typeface="Corbel" pitchFamily="34" charset="0"/>
              </a:rPr>
              <a:t>is </a:t>
            </a:r>
            <a:r>
              <a:rPr lang="en-US" sz="1900" b="1" u="sng" dirty="0">
                <a:solidFill>
                  <a:schemeClr val="accent1"/>
                </a:solidFill>
                <a:latin typeface="Corbel" pitchFamily="34" charset="0"/>
              </a:rPr>
              <a:t>not invoked</a:t>
            </a:r>
            <a:r>
              <a:rPr lang="en-US" sz="19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1900" dirty="0">
                <a:latin typeface="Corbel" pitchFamily="34" charset="0"/>
              </a:rPr>
              <a:t>B) On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later renderings</a:t>
            </a:r>
            <a:r>
              <a:rPr lang="en-US" sz="1900" dirty="0">
                <a:latin typeface="Corbel" pitchFamily="34" charset="0"/>
              </a:rPr>
              <a:t>, before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invoking</a:t>
            </a:r>
            <a:r>
              <a:rPr lang="en-US" sz="1900" dirty="0">
                <a:latin typeface="Corbel" pitchFamily="34" charset="0"/>
              </a:rPr>
              <a:t> the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callback</a:t>
            </a:r>
            <a:r>
              <a:rPr lang="en-US" sz="1900" dirty="0">
                <a:latin typeface="Corbel" pitchFamily="34" charset="0"/>
              </a:rPr>
              <a:t>, the </a:t>
            </a:r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useEffect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() </a:t>
            </a:r>
            <a:r>
              <a:rPr lang="en-US" sz="1900" dirty="0">
                <a:latin typeface="Corbel" pitchFamily="34" charset="0"/>
              </a:rPr>
              <a:t>hook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invokes</a:t>
            </a:r>
            <a:r>
              <a:rPr lang="en-US" sz="1900" dirty="0">
                <a:latin typeface="Corbel" pitchFamily="34" charset="0"/>
              </a:rPr>
              <a:t> the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cleanup function from the previous side-effect execution </a:t>
            </a:r>
            <a:r>
              <a:rPr lang="en-US" sz="1900" dirty="0">
                <a:latin typeface="Corbel" pitchFamily="34" charset="0"/>
              </a:rPr>
              <a:t>and then 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runs </a:t>
            </a:r>
            <a:r>
              <a:rPr lang="en-US" sz="1900" dirty="0">
                <a:latin typeface="Corbel" pitchFamily="34" charset="0"/>
              </a:rPr>
              <a:t>the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current side-effect</a:t>
            </a:r>
            <a:r>
              <a:rPr lang="en-US" sz="19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1900" dirty="0">
                <a:latin typeface="Corbel" pitchFamily="34" charset="0"/>
              </a:rPr>
              <a:t>C) Finally,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after unmounting the component</a:t>
            </a:r>
            <a:r>
              <a:rPr lang="en-US" sz="1900" dirty="0">
                <a:latin typeface="Corbel" pitchFamily="34" charset="0"/>
              </a:rPr>
              <a:t>, the </a:t>
            </a:r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useEffect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() </a:t>
            </a:r>
            <a:r>
              <a:rPr lang="en-US" sz="1900" dirty="0">
                <a:latin typeface="Corbel" pitchFamily="34" charset="0"/>
              </a:rPr>
              <a:t>hook invokes the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cleanup function </a:t>
            </a:r>
            <a:r>
              <a:rPr lang="en-US" sz="1900" dirty="0">
                <a:latin typeface="Corbel" pitchFamily="34" charset="0"/>
              </a:rPr>
              <a:t>from the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latest side-effect</a:t>
            </a:r>
            <a:r>
              <a:rPr lang="en-US" sz="19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23E0E8A-8617-EE0F-5570-05E9B718CDAC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How </a:t>
            </a:r>
            <a:r>
              <a:rPr lang="en-US" b="1" dirty="0" err="1">
                <a:latin typeface="Corbel" pitchFamily="34" charset="0"/>
              </a:rPr>
              <a:t>CleanUp</a:t>
            </a:r>
            <a:r>
              <a:rPr lang="en-US" b="1" dirty="0">
                <a:latin typeface="Corbel" pitchFamily="34" charset="0"/>
              </a:rPr>
              <a:t> Works ?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14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78224" y="2209800"/>
            <a:ext cx="5638800" cy="236614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 . . . . .</a:t>
            </a:r>
          </a:p>
          <a:p>
            <a:r>
              <a:rPr lang="en-US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document.title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count;</a:t>
            </a:r>
          </a:p>
          <a:p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cleanup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"count is"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count);</a:t>
            </a:r>
          </a:p>
          <a:p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[count]);</a:t>
            </a:r>
          </a:p>
          <a:p>
            <a:r>
              <a:rPr lang="en-US" b="1" dirty="0">
                <a:solidFill>
                  <a:srgbClr val="F8F8F2"/>
                </a:solidFill>
                <a:latin typeface="Consolas" panose="020B0609020204030204" pitchFamily="49" charset="0"/>
              </a:rPr>
              <a:t>. . . . . .</a:t>
            </a:r>
            <a:endParaRPr lang="en-US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57600" y="1584353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MyCounter.js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635DB-7135-48D1-AA06-7B9BA7A37D3B}"/>
              </a:ext>
            </a:extLst>
          </p:cNvPr>
          <p:cNvSpPr txBox="1"/>
          <p:nvPr/>
        </p:nvSpPr>
        <p:spPr>
          <a:xfrm>
            <a:off x="609600" y="4648200"/>
            <a:ext cx="71091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Output In Console: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================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 rendering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will show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nothing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button click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will become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but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will show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which is the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 of count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previous execution.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3.   On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 button click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will become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but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will show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which is the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 of count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previous execution.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678A0F7-CD00-7227-84DA-43C9A2C13CBA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Example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73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35306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orbel" panose="020B0503020204020204" pitchFamily="34" charset="0"/>
              </a:rPr>
              <a:t>The </a:t>
            </a:r>
            <a:r>
              <a:rPr lang="en-US" sz="22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useEffect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2200" dirty="0">
                <a:latin typeface="Corbel" panose="020B0503020204020204" pitchFamily="34" charset="0"/>
              </a:rPr>
              <a:t>Hook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allows us </a:t>
            </a:r>
            <a:r>
              <a:rPr lang="en-US" sz="2200" dirty="0">
                <a:latin typeface="Corbel" panose="020B0503020204020204" pitchFamily="34" charset="0"/>
              </a:rPr>
              <a:t>to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perform side effects </a:t>
            </a:r>
            <a:r>
              <a:rPr lang="en-US" sz="2200" dirty="0">
                <a:latin typeface="Corbel" panose="020B0503020204020204" pitchFamily="34" charset="0"/>
              </a:rPr>
              <a:t>in our components.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endParaRPr lang="en-US" sz="22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Examples </a:t>
            </a:r>
            <a:r>
              <a:rPr lang="en-US" sz="2200" dirty="0">
                <a:latin typeface="Corbel" panose="020B0503020204020204" pitchFamily="34" charset="0"/>
              </a:rPr>
              <a:t>of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side-effects</a:t>
            </a:r>
            <a:r>
              <a:rPr lang="en-US" sz="2200" dirty="0">
                <a:latin typeface="Corbel" panose="020B0503020204020204" pitchFamily="34" charset="0"/>
              </a:rPr>
              <a:t> are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ajax requests</a:t>
            </a:r>
            <a:r>
              <a:rPr lang="en-US" sz="2200" dirty="0">
                <a:latin typeface="Corbel" panose="020B0503020204020204" pitchFamily="34" charset="0"/>
              </a:rPr>
              <a:t>,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manipulating DOM directly</a:t>
            </a:r>
            <a:r>
              <a:rPr lang="en-US" sz="2200" dirty="0">
                <a:latin typeface="Corbel" panose="020B0503020204020204" pitchFamily="34" charset="0"/>
              </a:rPr>
              <a:t>,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using timer functions </a:t>
            </a:r>
            <a:r>
              <a:rPr lang="en-US" sz="2200" dirty="0">
                <a:latin typeface="Corbel" panose="020B0503020204020204" pitchFamily="34" charset="0"/>
              </a:rPr>
              <a:t>like </a:t>
            </a:r>
            <a:r>
              <a:rPr lang="en-US" sz="22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setTimeout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()</a:t>
            </a:r>
            <a:r>
              <a:rPr lang="en-US" sz="2200" dirty="0">
                <a:latin typeface="Corbel" panose="020B0503020204020204" pitchFamily="34" charset="0"/>
              </a:rPr>
              <a:t>, and more.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DB293B3-925A-1C9A-9431-F2FB239A429A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The </a:t>
            </a:r>
            <a:r>
              <a:rPr lang="en-US" b="1" dirty="0" err="1">
                <a:latin typeface="Corbel" pitchFamily="34" charset="0"/>
              </a:rPr>
              <a:t>useEffect</a:t>
            </a:r>
            <a:r>
              <a:rPr lang="en-US" b="1" dirty="0">
                <a:latin typeface="Corbel" pitchFamily="34" charset="0"/>
              </a:rPr>
              <a:t>() Hook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97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35306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component rendering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side-effect logic </a:t>
            </a:r>
            <a:r>
              <a:rPr lang="en-US" sz="2400" dirty="0">
                <a:latin typeface="Corbel" panose="020B0503020204020204" pitchFamily="34" charset="0"/>
              </a:rPr>
              <a:t>are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independent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It would be a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mistake</a:t>
            </a:r>
            <a:r>
              <a:rPr lang="en-US" sz="2400" dirty="0">
                <a:latin typeface="Corbel" panose="020B0503020204020204" pitchFamily="34" charset="0"/>
              </a:rPr>
              <a:t> to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perform side-effects </a:t>
            </a:r>
            <a:r>
              <a:rPr lang="en-US" sz="2400" dirty="0">
                <a:latin typeface="Corbel" panose="020B0503020204020204" pitchFamily="34" charset="0"/>
              </a:rPr>
              <a:t>directly in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body of the component</a:t>
            </a:r>
            <a:r>
              <a:rPr lang="en-US" sz="2400" dirty="0">
                <a:latin typeface="Corbel" panose="020B0503020204020204" pitchFamily="34" charset="0"/>
              </a:rPr>
              <a:t>, which is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primarily used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compute the output.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954258E-C958-7796-925F-5C7ED7AF45DA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The </a:t>
            </a:r>
            <a:r>
              <a:rPr lang="en-US" b="1" dirty="0" err="1">
                <a:latin typeface="Corbel" pitchFamily="34" charset="0"/>
              </a:rPr>
              <a:t>useEffect</a:t>
            </a:r>
            <a:r>
              <a:rPr lang="en-US" b="1" dirty="0">
                <a:latin typeface="Corbel" pitchFamily="34" charset="0"/>
              </a:rPr>
              <a:t>() Hook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08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2699F0-4350-481C-AD22-72CDB7C65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8400"/>
            <a:ext cx="8229600" cy="39624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9F49C9B-AE3D-B6A9-2D57-EFC6398A6569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Bad Programming !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61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2489200"/>
            <a:ext cx="8077200" cy="3530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So</a:t>
            </a:r>
            <a:r>
              <a:rPr lang="en-US" sz="2200" dirty="0">
                <a:latin typeface="Corbel" panose="020B0503020204020204" pitchFamily="34" charset="0"/>
              </a:rPr>
              <a:t> the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next obvious question </a:t>
            </a:r>
            <a:r>
              <a:rPr lang="en-US" sz="2200" dirty="0">
                <a:latin typeface="Corbel" panose="020B0503020204020204" pitchFamily="34" charset="0"/>
              </a:rPr>
              <a:t>is how to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decouple rendering </a:t>
            </a:r>
            <a:r>
              <a:rPr lang="en-US" sz="2200" dirty="0">
                <a:latin typeface="Corbel" panose="020B0503020204020204" pitchFamily="34" charset="0"/>
              </a:rPr>
              <a:t>from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side-effect</a:t>
            </a:r>
            <a:r>
              <a:rPr lang="en-US" sz="2200" dirty="0">
                <a:latin typeface="Corbel" panose="020B0503020204020204" pitchFamily="34" charset="0"/>
              </a:rPr>
              <a:t>? 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r>
              <a:rPr lang="en-US" sz="2200" dirty="0">
                <a:latin typeface="Corbel" panose="020B0503020204020204" pitchFamily="34" charset="0"/>
              </a:rPr>
              <a:t>The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answer</a:t>
            </a:r>
            <a:r>
              <a:rPr lang="en-US" sz="2200" dirty="0">
                <a:latin typeface="Corbel" panose="020B0503020204020204" pitchFamily="34" charset="0"/>
              </a:rPr>
              <a:t> is , by using </a:t>
            </a:r>
            <a:r>
              <a:rPr lang="en-US" sz="22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useEffect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2200" dirty="0">
                <a:latin typeface="Corbel" panose="020B0503020204020204" pitchFamily="34" charset="0"/>
              </a:rPr>
              <a:t>— the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hook</a:t>
            </a:r>
            <a:r>
              <a:rPr lang="en-US" sz="2200" dirty="0">
                <a:latin typeface="Corbel" panose="020B0503020204020204" pitchFamily="34" charset="0"/>
              </a:rPr>
              <a:t> that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runs side-effects</a:t>
            </a:r>
            <a:r>
              <a:rPr lang="en-US" sz="2200" dirty="0">
                <a:latin typeface="Corbel" panose="020B0503020204020204" pitchFamily="34" charset="0"/>
              </a:rPr>
              <a:t>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independently</a:t>
            </a:r>
            <a:r>
              <a:rPr lang="en-US" sz="2200" dirty="0">
                <a:latin typeface="Corbel" panose="020B0503020204020204" pitchFamily="34" charset="0"/>
              </a:rPr>
              <a:t> of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rendering</a:t>
            </a:r>
            <a:r>
              <a:rPr lang="en-US" sz="2200" dirty="0">
                <a:latin typeface="Corbel" panose="020B0503020204020204" pitchFamily="34" charset="0"/>
              </a:rPr>
              <a:t>.</a:t>
            </a:r>
            <a:endParaRPr lang="en-US" sz="2200" b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8BA052-5A3F-67CE-E8E7-AF6AA6CCBD14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 ?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21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3911600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The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useEffect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hook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accepts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2 arguments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  <a:p>
            <a:endParaRPr lang="en-US" sz="24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Syntax:</a:t>
            </a:r>
          </a:p>
          <a:p>
            <a:pPr lvl="1"/>
            <a:r>
              <a:rPr lang="en-US" sz="19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useEffect</a:t>
            </a: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(callback[, dependencies]);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Following</a:t>
            </a:r>
            <a:r>
              <a:rPr lang="en-US" sz="2400" dirty="0">
                <a:latin typeface="Corbel" panose="020B0503020204020204" pitchFamily="34" charset="0"/>
              </a:rPr>
              <a:t> is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description</a:t>
            </a:r>
            <a:r>
              <a:rPr lang="en-US" sz="2400" dirty="0">
                <a:latin typeface="Corbel" panose="020B0503020204020204" pitchFamily="34" charset="0"/>
              </a:rPr>
              <a:t> of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arguments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callback</a:t>
            </a:r>
            <a:r>
              <a:rPr lang="en-US" sz="1900" dirty="0">
                <a:latin typeface="Corbel" panose="020B0503020204020204" pitchFamily="34" charset="0"/>
              </a:rPr>
              <a:t> is the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function</a:t>
            </a:r>
            <a:r>
              <a:rPr lang="en-US" sz="1900" dirty="0">
                <a:latin typeface="Corbel" panose="020B0503020204020204" pitchFamily="34" charset="0"/>
              </a:rPr>
              <a:t> containing the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side-effect logic</a:t>
            </a:r>
            <a:r>
              <a:rPr lang="en-US" sz="1900" dirty="0">
                <a:latin typeface="Corbel" panose="020B0503020204020204" pitchFamily="34" charset="0"/>
              </a:rPr>
              <a:t> and it is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executed right after </a:t>
            </a:r>
            <a:r>
              <a:rPr lang="en-US" sz="1900" dirty="0">
                <a:latin typeface="Corbel" panose="020B0503020204020204" pitchFamily="34" charset="0"/>
              </a:rPr>
              <a:t>changes were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being pushed </a:t>
            </a:r>
            <a:r>
              <a:rPr lang="en-US" sz="1900" dirty="0">
                <a:latin typeface="Corbel" panose="020B0503020204020204" pitchFamily="34" charset="0"/>
              </a:rPr>
              <a:t>to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DOM.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dependencies</a:t>
            </a:r>
            <a:r>
              <a:rPr lang="en-US" sz="1900" dirty="0">
                <a:latin typeface="Corbel" panose="020B0503020204020204" pitchFamily="34" charset="0"/>
              </a:rPr>
              <a:t> is an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optional array of dependencies</a:t>
            </a:r>
            <a:r>
              <a:rPr lang="en-US" sz="1900" dirty="0">
                <a:latin typeface="Corbel" panose="020B0503020204020204" pitchFamily="34" charset="0"/>
              </a:rPr>
              <a:t> and the  </a:t>
            </a:r>
            <a:r>
              <a:rPr lang="en-US" sz="19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useEffect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() </a:t>
            </a:r>
            <a:r>
              <a:rPr lang="en-US" sz="1900" dirty="0">
                <a:latin typeface="Corbel" panose="020B0503020204020204" pitchFamily="34" charset="0"/>
              </a:rPr>
              <a:t>executes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callback</a:t>
            </a:r>
            <a:r>
              <a:rPr lang="en-US" sz="1900" dirty="0">
                <a:latin typeface="Corbel" panose="020B0503020204020204" pitchFamily="34" charset="0"/>
              </a:rPr>
              <a:t> only if the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dependencies</a:t>
            </a:r>
            <a:r>
              <a:rPr lang="en-US" sz="1900" dirty="0">
                <a:latin typeface="Corbel" panose="020B0503020204020204" pitchFamily="34" charset="0"/>
              </a:rPr>
              <a:t> have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changed</a:t>
            </a:r>
            <a:r>
              <a:rPr lang="en-US" sz="1900" dirty="0">
                <a:latin typeface="Corbel" panose="020B0503020204020204" pitchFamily="34" charset="0"/>
              </a:rPr>
              <a:t> between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renderings</a:t>
            </a:r>
            <a:r>
              <a:rPr lang="en-US" sz="1900" dirty="0"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E34ECA9-7C8F-0214-6C9C-62205643F6D3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Syntax Of </a:t>
            </a:r>
            <a:r>
              <a:rPr lang="en-US" b="1" dirty="0" err="1">
                <a:latin typeface="Corbel" pitchFamily="34" charset="0"/>
              </a:rPr>
              <a:t>useEffect</a:t>
            </a:r>
            <a:r>
              <a:rPr lang="en-US" b="1" dirty="0">
                <a:latin typeface="Corbel" pitchFamily="34" charset="0"/>
              </a:rPr>
              <a:t>()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01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40640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 a Functional Component </a:t>
            </a:r>
            <a:r>
              <a:rPr lang="en-US" sz="2400" dirty="0">
                <a:latin typeface="Corbel" pitchFamily="34" charset="0"/>
              </a:rPr>
              <a:t>which displays a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button </a:t>
            </a:r>
            <a:r>
              <a:rPr lang="en-US" sz="2400" dirty="0">
                <a:latin typeface="Corbel" pitchFamily="34" charset="0"/>
              </a:rPr>
              <a:t>titled </a:t>
            </a:r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Increment Count </a:t>
            </a:r>
            <a:r>
              <a:rPr lang="en-US" sz="2400" dirty="0">
                <a:latin typeface="Corbel" pitchFamily="34" charset="0"/>
              </a:rPr>
              <a:t>and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counter </a:t>
            </a:r>
            <a:r>
              <a:rPr lang="en-US" sz="2400" dirty="0">
                <a:latin typeface="Corbel" pitchFamily="34" charset="0"/>
              </a:rPr>
              <a:t>initially set 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0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When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button </a:t>
            </a:r>
            <a:r>
              <a:rPr lang="en-US" sz="2400" dirty="0">
                <a:latin typeface="Corbel" pitchFamily="34" charset="0"/>
              </a:rPr>
              <a:t>is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clicked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counter </a:t>
            </a:r>
            <a:r>
              <a:rPr lang="en-US" sz="2400" dirty="0">
                <a:latin typeface="Corbel" pitchFamily="34" charset="0"/>
              </a:rPr>
              <a:t>should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increment by 1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b="1" u="sng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b="1" u="sng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Also make sure that the counter value should also be displayed in the title bar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097D772-197C-85A4-166C-F3BF873EF894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Exercise 1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70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C765B-4FEC-4E67-A452-941AB231C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239" y="3581400"/>
            <a:ext cx="3190653" cy="228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B1C655-DDBD-4DF7-9D36-E32723BFD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0200" y="3427008"/>
            <a:ext cx="3190653" cy="23014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131E57-EBA7-45F1-B18C-F548B4BA81E4}"/>
              </a:ext>
            </a:extLst>
          </p:cNvPr>
          <p:cNvSpPr txBox="1"/>
          <p:nvPr/>
        </p:nvSpPr>
        <p:spPr>
          <a:xfrm>
            <a:off x="484824" y="2965343"/>
            <a:ext cx="1689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Before Click</a:t>
            </a:r>
            <a:endParaRPr lang="en-IN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B160BB-F9A2-42FF-95A2-81B7D4A44022}"/>
              </a:ext>
            </a:extLst>
          </p:cNvPr>
          <p:cNvSpPr txBox="1"/>
          <p:nvPr/>
        </p:nvSpPr>
        <p:spPr>
          <a:xfrm>
            <a:off x="5334000" y="2819400"/>
            <a:ext cx="1495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Click</a:t>
            </a:r>
            <a:endParaRPr lang="en-IN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0D4AAEE-E9F8-373B-EB20-8A227E00FB68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Desired 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44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12846</TotalTime>
  <Words>1310</Words>
  <Application>Microsoft Office PowerPoint</Application>
  <PresentationFormat>On-screen Show (4:3)</PresentationFormat>
  <Paragraphs>246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Consolas</vt:lpstr>
      <vt:lpstr>Corbel</vt:lpstr>
      <vt:lpstr>Wingdings 3</vt:lpstr>
      <vt:lpstr>Ion Boardroom</vt:lpstr>
      <vt:lpstr>PowerPoint Presentation</vt:lpstr>
      <vt:lpstr>Today’s Agenda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739</cp:revision>
  <dcterms:created xsi:type="dcterms:W3CDTF">2016-02-04T12:02:26Z</dcterms:created>
  <dcterms:modified xsi:type="dcterms:W3CDTF">2023-04-26T06:52:19Z</dcterms:modified>
</cp:coreProperties>
</file>