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7" r:id="rId2"/>
    <p:sldId id="475" r:id="rId3"/>
    <p:sldId id="701" r:id="rId4"/>
    <p:sldId id="794" r:id="rId5"/>
    <p:sldId id="509" r:id="rId6"/>
    <p:sldId id="797" r:id="rId7"/>
    <p:sldId id="795" r:id="rId8"/>
    <p:sldId id="796" r:id="rId9"/>
    <p:sldId id="772" r:id="rId10"/>
    <p:sldId id="798" r:id="rId11"/>
    <p:sldId id="734" r:id="rId12"/>
    <p:sldId id="735" r:id="rId13"/>
    <p:sldId id="730" r:id="rId14"/>
    <p:sldId id="799" r:id="rId15"/>
    <p:sldId id="800" r:id="rId16"/>
    <p:sldId id="801" r:id="rId17"/>
    <p:sldId id="78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8" autoAdjust="0"/>
  </p:normalViewPr>
  <p:slideViewPr>
    <p:cSldViewPr>
      <p:cViewPr varScale="1">
        <p:scale>
          <a:sx n="85" d="100"/>
          <a:sy n="85" d="100"/>
        </p:scale>
        <p:origin x="14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FC7CCCB2-B6A7-4927-B1AA-E937D1F233AB}"/>
    <pc:docChg chg="custSel modSld">
      <pc:chgData name="Sharma Computer Academy" userId="08476b32c11f4418" providerId="LiveId" clId="{FC7CCCB2-B6A7-4927-B1AA-E937D1F233AB}" dt="2023-05-03T11:45:06.722" v="17"/>
      <pc:docMkLst>
        <pc:docMk/>
      </pc:docMkLst>
      <pc:sldChg chg="addSp delSp modSp mod">
        <pc:chgData name="Sharma Computer Academy" userId="08476b32c11f4418" providerId="LiveId" clId="{FC7CCCB2-B6A7-4927-B1AA-E937D1F233AB}" dt="2023-05-03T11:44:46.601" v="15" actId="20577"/>
        <pc:sldMkLst>
          <pc:docMk/>
          <pc:sldMk cId="2225659512" sldId="735"/>
        </pc:sldMkLst>
        <pc:spChg chg="add mod">
          <ac:chgData name="Sharma Computer Academy" userId="08476b32c11f4418" providerId="LiveId" clId="{FC7CCCB2-B6A7-4927-B1AA-E937D1F233AB}" dt="2023-05-03T11:44:46.601" v="15" actId="20577"/>
          <ac:spMkLst>
            <pc:docMk/>
            <pc:sldMk cId="2225659512" sldId="735"/>
            <ac:spMk id="3" creationId="{C3F4F078-2673-D213-B1BB-CF471BE9EB3C}"/>
          </ac:spMkLst>
        </pc:spChg>
        <pc:spChg chg="del">
          <ac:chgData name="Sharma Computer Academy" userId="08476b32c11f4418" providerId="LiveId" clId="{FC7CCCB2-B6A7-4927-B1AA-E937D1F233AB}" dt="2023-05-03T11:44:39.164" v="0" actId="478"/>
          <ac:spMkLst>
            <pc:docMk/>
            <pc:sldMk cId="2225659512" sldId="735"/>
            <ac:spMk id="8" creationId="{00000000-0000-0000-0000-000000000000}"/>
          </ac:spMkLst>
        </pc:spChg>
      </pc:sldChg>
      <pc:sldChg chg="addSp delSp modSp mod">
        <pc:chgData name="Sharma Computer Academy" userId="08476b32c11f4418" providerId="LiveId" clId="{FC7CCCB2-B6A7-4927-B1AA-E937D1F233AB}" dt="2023-05-03T11:45:06.722" v="17"/>
        <pc:sldMkLst>
          <pc:docMk/>
          <pc:sldMk cId="4015748980" sldId="783"/>
        </pc:sldMkLst>
        <pc:spChg chg="add mod">
          <ac:chgData name="Sharma Computer Academy" userId="08476b32c11f4418" providerId="LiveId" clId="{FC7CCCB2-B6A7-4927-B1AA-E937D1F233AB}" dt="2023-05-03T11:45:06.722" v="17"/>
          <ac:spMkLst>
            <pc:docMk/>
            <pc:sldMk cId="4015748980" sldId="783"/>
            <ac:spMk id="5" creationId="{E9B4C027-2892-FADB-F3F9-0484E2A4367F}"/>
          </ac:spMkLst>
        </pc:spChg>
        <pc:spChg chg="del">
          <ac:chgData name="Sharma Computer Academy" userId="08476b32c11f4418" providerId="LiveId" clId="{FC7CCCB2-B6A7-4927-B1AA-E937D1F233AB}" dt="2023-05-03T11:45:04.947" v="16" actId="478"/>
          <ac:spMkLst>
            <pc:docMk/>
            <pc:sldMk cId="4015748980" sldId="783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03-05-2023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02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5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12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205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441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324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107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83820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86335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1479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342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8470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9379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1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05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3744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19200" y="1981200"/>
            <a:ext cx="8624918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(the </a:t>
            </a:r>
            <a:r>
              <a:rPr lang="en-US" sz="4000" b="1" dirty="0" err="1">
                <a:solidFill>
                  <a:schemeClr val="bg1"/>
                </a:solidFill>
                <a:latin typeface="Corbel" pitchFamily="34" charset="0"/>
              </a:rPr>
              <a:t>usereducer</a:t>
            </a:r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() hook)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Lecture-35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229600" cy="40640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useReducer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returns 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array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2 items</a:t>
            </a:r>
            <a:r>
              <a:rPr lang="en-US" sz="2400" dirty="0">
                <a:latin typeface="Corbel" panose="020B0503020204020204" pitchFamily="34" charset="0"/>
              </a:rPr>
              <a:t>: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current state </a:t>
            </a:r>
            <a:r>
              <a:rPr lang="en-US" sz="2400" dirty="0">
                <a:latin typeface="Corbel" panose="020B0503020204020204" pitchFamily="34" charset="0"/>
              </a:rPr>
              <a:t>and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dispatch</a:t>
            </a:r>
            <a:r>
              <a:rPr lang="en-US" sz="2400" dirty="0">
                <a:latin typeface="Corbel" panose="020B0503020204020204" pitchFamily="34" charset="0"/>
              </a:rPr>
              <a:t> function.</a:t>
            </a:r>
            <a:endParaRPr lang="en-US" sz="2400" b="1" u="sng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The dispatch Function:</a:t>
            </a: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dispatch</a:t>
            </a:r>
            <a:r>
              <a:rPr lang="en-US" sz="1900" dirty="0">
                <a:latin typeface="Corbel" panose="020B0503020204020204" pitchFamily="34" charset="0"/>
              </a:rPr>
              <a:t> function is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created for us </a:t>
            </a:r>
            <a:r>
              <a:rPr lang="en-US" sz="1900" dirty="0">
                <a:latin typeface="Corbel" panose="020B0503020204020204" pitchFamily="34" charset="0"/>
              </a:rPr>
              <a:t>by the </a:t>
            </a:r>
            <a:r>
              <a:rPr lang="en-US" sz="19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useReducer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() </a:t>
            </a:r>
            <a:r>
              <a:rPr lang="en-US" sz="1900" dirty="0">
                <a:latin typeface="Corbel" panose="020B0503020204020204" pitchFamily="34" charset="0"/>
              </a:rPr>
              <a:t>hook.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Whenever </a:t>
            </a:r>
            <a:r>
              <a:rPr lang="en-US" sz="1900" dirty="0">
                <a:latin typeface="Corbel" panose="020B0503020204020204" pitchFamily="34" charset="0"/>
              </a:rPr>
              <a:t>we want to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update the state </a:t>
            </a:r>
            <a:r>
              <a:rPr lang="en-US" sz="1900" dirty="0">
                <a:latin typeface="Corbel" panose="020B0503020204020204" pitchFamily="34" charset="0"/>
              </a:rPr>
              <a:t>we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simply ca</a:t>
            </a:r>
            <a:r>
              <a:rPr lang="en-US" sz="1900" dirty="0">
                <a:latin typeface="Corbel" panose="020B0503020204020204" pitchFamily="34" charset="0"/>
              </a:rPr>
              <a:t>ll 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dispatch</a:t>
            </a:r>
            <a:r>
              <a:rPr lang="en-US" sz="1900" dirty="0">
                <a:latin typeface="Corbel" panose="020B0503020204020204" pitchFamily="34" charset="0"/>
              </a:rPr>
              <a:t> function with the 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appropritate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 action object</a:t>
            </a:r>
            <a:r>
              <a:rPr lang="en-US" sz="1900" dirty="0">
                <a:latin typeface="Corbel" panose="020B0503020204020204" pitchFamily="34" charset="0"/>
              </a:rPr>
              <a:t>: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dispatch(</a:t>
            </a:r>
            <a:r>
              <a:rPr lang="en-US" sz="19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actionObject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).</a:t>
            </a:r>
          </a:p>
          <a:p>
            <a:endParaRPr lang="en-US" sz="2400" b="1" u="sng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The action Object:</a:t>
            </a: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An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action object </a:t>
            </a:r>
            <a:r>
              <a:rPr lang="en-US" sz="1900" dirty="0">
                <a:latin typeface="Corbel" panose="020B0503020204020204" pitchFamily="34" charset="0"/>
              </a:rPr>
              <a:t>is an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object</a:t>
            </a:r>
            <a:r>
              <a:rPr lang="en-US" sz="1900" dirty="0">
                <a:latin typeface="Corbel" panose="020B0503020204020204" pitchFamily="34" charset="0"/>
              </a:rPr>
              <a:t> that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describes </a:t>
            </a:r>
            <a:r>
              <a:rPr lang="en-US" sz="1900" dirty="0">
                <a:latin typeface="Corbel" panose="020B0503020204020204" pitchFamily="34" charset="0"/>
              </a:rPr>
              <a:t>how to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update the state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  <a:p>
            <a:pPr lvl="1"/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Generally</a:t>
            </a:r>
            <a:r>
              <a:rPr lang="en-US" sz="1900" dirty="0">
                <a:latin typeface="Corbel" panose="020B0503020204020204" pitchFamily="34" charset="0"/>
              </a:rPr>
              <a:t>, 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action object </a:t>
            </a:r>
            <a:r>
              <a:rPr lang="en-US" sz="1900" dirty="0">
                <a:latin typeface="Corbel" panose="020B0503020204020204" pitchFamily="34" charset="0"/>
              </a:rPr>
              <a:t>would be a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string</a:t>
            </a:r>
            <a:r>
              <a:rPr lang="en-US" sz="1900" dirty="0">
                <a:latin typeface="Corbel" panose="020B0503020204020204" pitchFamily="34" charset="0"/>
              </a:rPr>
              <a:t> describing what kind of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state update </a:t>
            </a:r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reducer</a:t>
            </a:r>
            <a:r>
              <a:rPr lang="en-US" sz="1900" dirty="0">
                <a:latin typeface="Corbel" panose="020B0503020204020204" pitchFamily="34" charset="0"/>
              </a:rPr>
              <a:t> must do.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AFEA3A-6C98-39A6-F929-2FAD95882B4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Return Value Of </a:t>
            </a:r>
            <a:r>
              <a:rPr lang="en-US" b="1" dirty="0" err="1">
                <a:latin typeface="Corbel" pitchFamily="34" charset="0"/>
              </a:rPr>
              <a:t>useReducer</a:t>
            </a:r>
            <a:r>
              <a:rPr lang="en-US" b="1" dirty="0">
                <a:latin typeface="Corbel" pitchFamily="34" charset="0"/>
              </a:rPr>
              <a:t>()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7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Create a Functional Component </a:t>
            </a:r>
            <a:r>
              <a:rPr lang="en-US" sz="2200" dirty="0">
                <a:latin typeface="Corbel" pitchFamily="34" charset="0"/>
              </a:rPr>
              <a:t>which displays a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 button </a:t>
            </a:r>
            <a:r>
              <a:rPr lang="en-US" sz="2200" dirty="0">
                <a:latin typeface="Corbel" pitchFamily="34" charset="0"/>
              </a:rPr>
              <a:t>titled </a:t>
            </a:r>
            <a:r>
              <a:rPr lang="en-US" sz="2200" b="1" u="sng" dirty="0">
                <a:solidFill>
                  <a:srgbClr val="0070C0"/>
                </a:solidFill>
                <a:latin typeface="Corbel" pitchFamily="34" charset="0"/>
              </a:rPr>
              <a:t>Click Me </a:t>
            </a:r>
            <a:r>
              <a:rPr lang="en-US" sz="2200" dirty="0">
                <a:latin typeface="Corbel" pitchFamily="34" charset="0"/>
              </a:rPr>
              <a:t>and a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counter </a:t>
            </a:r>
            <a:r>
              <a:rPr lang="en-US" sz="2200" dirty="0">
                <a:latin typeface="Corbel" pitchFamily="34" charset="0"/>
              </a:rPr>
              <a:t>initially set to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0</a:t>
            </a: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endParaRPr lang="en-US" sz="22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button </a:t>
            </a:r>
            <a:r>
              <a:rPr lang="en-US" sz="2200" dirty="0">
                <a:latin typeface="Corbel" pitchFamily="34" charset="0"/>
              </a:rPr>
              <a:t>is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clicked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counter </a:t>
            </a:r>
            <a:r>
              <a:rPr lang="en-US" sz="2200" dirty="0">
                <a:latin typeface="Corbel" pitchFamily="34" charset="0"/>
              </a:rPr>
              <a:t>should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increment</a:t>
            </a:r>
            <a:r>
              <a:rPr lang="en-US" sz="2200" dirty="0">
                <a:latin typeface="Corbel" pitchFamily="34" charset="0"/>
              </a:rPr>
              <a:t> by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1</a:t>
            </a:r>
            <a:endParaRPr lang="en-US" sz="22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2643621-24DE-FF8E-17BD-F1D604E5C50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 1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14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000" y="3048000"/>
            <a:ext cx="3571653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B1C655-DDBD-4DF7-9D36-E32723BFD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9200" y="2895600"/>
            <a:ext cx="4114800" cy="2301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131E57-EBA7-45F1-B18C-F548B4BA81E4}"/>
              </a:ext>
            </a:extLst>
          </p:cNvPr>
          <p:cNvSpPr txBox="1"/>
          <p:nvPr/>
        </p:nvSpPr>
        <p:spPr>
          <a:xfrm>
            <a:off x="609600" y="2396616"/>
            <a:ext cx="1689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Before Click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160BB-F9A2-42FF-95A2-81B7D4A44022}"/>
              </a:ext>
            </a:extLst>
          </p:cNvPr>
          <p:cNvSpPr txBox="1"/>
          <p:nvPr/>
        </p:nvSpPr>
        <p:spPr>
          <a:xfrm>
            <a:off x="4953000" y="2396616"/>
            <a:ext cx="1495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After Click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3F4F078-2673-D213-B1BB-CF471BE9EB3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65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438400"/>
            <a:ext cx="8362920" cy="38939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sz="11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1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"increment"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MyCounter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1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[state, </a:t>
            </a:r>
            <a:r>
              <a:rPr lang="en-IN" sz="11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1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1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1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"increment"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 is :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1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1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&gt;Increment&lt;/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MyCounter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1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71860" y="1505165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MyCounter.js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F6E74C-4EB8-0E17-5FEB-A44B99FE4AAE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732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Modify the previous code </a:t>
            </a:r>
            <a:r>
              <a:rPr lang="en-US" sz="2200" dirty="0">
                <a:latin typeface="Corbel" pitchFamily="34" charset="0"/>
              </a:rPr>
              <a:t>so that now we have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3 buttons </a:t>
            </a:r>
            <a:r>
              <a:rPr lang="en-US" sz="2200" dirty="0">
                <a:latin typeface="Corbel" pitchFamily="34" charset="0"/>
              </a:rPr>
              <a:t>titled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Increment</a:t>
            </a:r>
            <a:r>
              <a:rPr lang="en-US" sz="2200" dirty="0">
                <a:latin typeface="Corbel" pitchFamily="34" charset="0"/>
              </a:rPr>
              <a:t>,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Decrement</a:t>
            </a:r>
            <a:r>
              <a:rPr lang="en-US" sz="2200" dirty="0">
                <a:latin typeface="Corbel" pitchFamily="34" charset="0"/>
              </a:rPr>
              <a:t> and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Reset</a:t>
            </a:r>
            <a:r>
              <a:rPr lang="en-US" sz="2200" dirty="0">
                <a:latin typeface="Corbel" pitchFamily="34" charset="0"/>
              </a:rPr>
              <a:t> respectively</a:t>
            </a:r>
          </a:p>
          <a:p>
            <a:endParaRPr lang="en-US" sz="2200" dirty="0">
              <a:latin typeface="Corbel" pitchFamily="34" charset="0"/>
            </a:endParaRPr>
          </a:p>
          <a:p>
            <a:endParaRPr lang="en-US" sz="22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US" sz="2200" dirty="0">
                <a:latin typeface="Corbel" pitchFamily="34" charset="0"/>
              </a:rPr>
              <a:t> any of 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button </a:t>
            </a:r>
            <a:r>
              <a:rPr lang="en-US" sz="2200" dirty="0">
                <a:latin typeface="Corbel" pitchFamily="34" charset="0"/>
              </a:rPr>
              <a:t>is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clicked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counter </a:t>
            </a:r>
            <a:r>
              <a:rPr lang="en-US" sz="2200" dirty="0">
                <a:latin typeface="Corbel" pitchFamily="34" charset="0"/>
              </a:rPr>
              <a:t>should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change accordingly</a:t>
            </a:r>
            <a:endParaRPr lang="en-US" sz="2200" b="1" u="sng" dirty="0">
              <a:solidFill>
                <a:srgbClr val="7030A0"/>
              </a:solidFill>
              <a:latin typeface="Corbe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791C0A-DEF7-E9FC-D359-6F19D154A825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 2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2893591"/>
            <a:ext cx="3219480" cy="2286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B1C655-DDBD-4DF7-9D36-E32723BFD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2929450"/>
            <a:ext cx="3428040" cy="2301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131E57-EBA7-45F1-B18C-F548B4BA81E4}"/>
              </a:ext>
            </a:extLst>
          </p:cNvPr>
          <p:cNvSpPr txBox="1"/>
          <p:nvPr/>
        </p:nvSpPr>
        <p:spPr>
          <a:xfrm>
            <a:off x="401777" y="2285999"/>
            <a:ext cx="1689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Before Click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160BB-F9A2-42FF-95A2-81B7D4A44022}"/>
              </a:ext>
            </a:extLst>
          </p:cNvPr>
          <p:cNvSpPr txBox="1"/>
          <p:nvPr/>
        </p:nvSpPr>
        <p:spPr>
          <a:xfrm>
            <a:off x="4694496" y="2286000"/>
            <a:ext cx="1495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After Click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535EB04-5555-F787-97BD-3BED11A3F201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11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286000"/>
            <a:ext cx="8229600" cy="40463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"increment"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"decrement"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IN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MyCounter2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[state, </a:t>
            </a:r>
            <a:r>
              <a:rPr lang="en-IN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useReducer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doSomething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7600" y="1481161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MyCounter.js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6158C3-9A8F-AFB8-DFE0-DF19ABB8B027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90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209800"/>
            <a:ext cx="2819400" cy="41225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Count is :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100" b="0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IN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11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1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"increment"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&gt;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Increment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IN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1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11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1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1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"decrement"</a:t>
            </a:r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IN" sz="11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&gt;</a:t>
            </a:r>
          </a:p>
          <a:p>
            <a:r>
              <a:rPr lang="en-IN" sz="11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</a:t>
            </a:r>
            <a:endParaRPr lang="en-IN" sz="10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E3A5026-1817-6F2C-E8FE-2C7EFCDC6D0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C9FCB-8463-1911-468C-16E0920FB789}"/>
              </a:ext>
            </a:extLst>
          </p:cNvPr>
          <p:cNvSpPr/>
          <p:nvPr/>
        </p:nvSpPr>
        <p:spPr>
          <a:xfrm>
            <a:off x="5181600" y="2232212"/>
            <a:ext cx="3276600" cy="41225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        Decrement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2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sz="12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dispatch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&gt;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Reset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MyCounter2</a:t>
            </a:r>
            <a: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B4C027-2892-FADB-F3F9-0484E2A4367F}"/>
              </a:ext>
            </a:extLst>
          </p:cNvPr>
          <p:cNvSpPr/>
          <p:nvPr/>
        </p:nvSpPr>
        <p:spPr>
          <a:xfrm>
            <a:off x="3657600" y="1481161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MyCounter.js</a:t>
            </a:r>
          </a:p>
        </p:txBody>
      </p:sp>
    </p:spTree>
    <p:extLst>
      <p:ext uri="{BB962C8B-B14F-4D97-AF65-F5344CB8AC3E}">
        <p14:creationId xmlns:p14="http://schemas.microsoft.com/office/powerpoint/2010/main" val="401574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62200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Introduction To Reducer In JS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The reduce() Method</a:t>
            </a: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Understanding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useReducer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() Hook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Example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759200"/>
          </a:xfrm>
        </p:spPr>
        <p:txBody>
          <a:bodyPr>
            <a:normAutofit/>
          </a:bodyPr>
          <a:lstStyle/>
          <a:p>
            <a:r>
              <a:rPr lang="en-US" sz="22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useReducer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() </a:t>
            </a:r>
            <a:r>
              <a:rPr lang="en-US" sz="2200" dirty="0">
                <a:latin typeface="Corbel" panose="020B0503020204020204" pitchFamily="34" charset="0"/>
              </a:rPr>
              <a:t>is one of the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additional Hooks </a:t>
            </a:r>
            <a:r>
              <a:rPr lang="en-US" sz="2200" dirty="0">
                <a:latin typeface="Corbel" panose="020B0503020204020204" pitchFamily="34" charset="0"/>
              </a:rPr>
              <a:t>that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shipped </a:t>
            </a:r>
            <a:r>
              <a:rPr lang="en-US" sz="2200" dirty="0">
                <a:latin typeface="Corbel" panose="020B0503020204020204" pitchFamily="34" charset="0"/>
              </a:rPr>
              <a:t>with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React 16.8</a:t>
            </a:r>
            <a:r>
              <a:rPr lang="en-US" sz="2200" dirty="0">
                <a:latin typeface="Corbel" panose="020B0503020204020204" pitchFamily="34" charset="0"/>
              </a:rPr>
              <a:t>. 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Just like </a:t>
            </a:r>
            <a:r>
              <a:rPr lang="en-US" sz="22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useState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() </a:t>
            </a:r>
            <a:r>
              <a:rPr lang="en-US" sz="2200" dirty="0">
                <a:latin typeface="Corbel" panose="020B0503020204020204" pitchFamily="34" charset="0"/>
              </a:rPr>
              <a:t>, it also helps us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manage state </a:t>
            </a:r>
            <a:r>
              <a:rPr lang="en-US" sz="2200" dirty="0">
                <a:latin typeface="Corbel" panose="020B0503020204020204" pitchFamily="34" charset="0"/>
              </a:rPr>
              <a:t>but is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very useful</a:t>
            </a:r>
            <a:r>
              <a:rPr lang="en-US" sz="2200" dirty="0">
                <a:latin typeface="Corbel" panose="020B0503020204020204" pitchFamily="34" charset="0"/>
              </a:rPr>
              <a:t> when we have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complex state logic </a:t>
            </a:r>
            <a:r>
              <a:rPr lang="en-US" sz="2200" dirty="0">
                <a:latin typeface="Corbel" panose="020B0503020204020204" pitchFamily="34" charset="0"/>
              </a:rPr>
              <a:t>in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React applications. </a:t>
            </a:r>
          </a:p>
          <a:p>
            <a:endParaRPr lang="en-US" sz="22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However</a:t>
            </a:r>
            <a:r>
              <a:rPr lang="en-US" sz="2200" dirty="0">
                <a:latin typeface="Corbel" panose="020B0503020204020204" pitchFamily="34" charset="0"/>
              </a:rPr>
              <a:t> to understand </a:t>
            </a:r>
            <a:r>
              <a:rPr lang="en-US" sz="22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useReducer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()</a:t>
            </a:r>
            <a:r>
              <a:rPr lang="en-US" sz="2200" dirty="0">
                <a:latin typeface="Corbel" panose="020B0503020204020204" pitchFamily="34" charset="0"/>
              </a:rPr>
              <a:t> in a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better way </a:t>
            </a:r>
            <a:r>
              <a:rPr lang="en-US" sz="2200" dirty="0">
                <a:latin typeface="Corbel" panose="020B0503020204020204" pitchFamily="34" charset="0"/>
              </a:rPr>
              <a:t>we must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first understand </a:t>
            </a:r>
            <a:r>
              <a:rPr lang="en-US" sz="2200" dirty="0">
                <a:latin typeface="Corbel" panose="020B0503020204020204" pitchFamily="34" charset="0"/>
              </a:rPr>
              <a:t>the term  </a:t>
            </a:r>
            <a:r>
              <a:rPr lang="en-US" sz="22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reducer 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  <a:endParaRPr lang="en-US" sz="22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DE75BF5-D0EB-B375-B6C9-1C55548D0F76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What Is </a:t>
            </a:r>
            <a:r>
              <a:rPr lang="en-US" b="1" dirty="0" err="1">
                <a:latin typeface="Corbel" pitchFamily="34" charset="0"/>
              </a:rPr>
              <a:t>useReducer</a:t>
            </a:r>
            <a:r>
              <a:rPr lang="en-US" b="1" dirty="0">
                <a:latin typeface="Corbel" pitchFamily="34" charset="0"/>
              </a:rPr>
              <a:t>()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97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286720" cy="3987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A “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reducer</a:t>
            </a:r>
            <a:r>
              <a:rPr lang="en-US" sz="2400" dirty="0">
                <a:latin typeface="Corbel" panose="020B0503020204020204" pitchFamily="34" charset="0"/>
              </a:rPr>
              <a:t>” is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fancy word </a:t>
            </a:r>
            <a:r>
              <a:rPr lang="en-US" sz="2400" dirty="0">
                <a:latin typeface="Corbel" panose="020B0503020204020204" pitchFamily="34" charset="0"/>
              </a:rPr>
              <a:t>for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function</a:t>
            </a:r>
            <a:r>
              <a:rPr lang="en-US" sz="2400" dirty="0">
                <a:latin typeface="Corbel" panose="020B0503020204020204" pitchFamily="34" charset="0"/>
              </a:rPr>
              <a:t> that takes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2 values </a:t>
            </a:r>
            <a:r>
              <a:rPr lang="en-US" sz="2400" dirty="0">
                <a:latin typeface="Corbel" panose="020B0503020204020204" pitchFamily="34" charset="0"/>
              </a:rPr>
              <a:t>and returns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1 value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b="1" u="sng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chemeClr val="accent6"/>
                </a:solidFill>
                <a:latin typeface="Corbel" panose="020B0503020204020204" pitchFamily="34" charset="0"/>
              </a:rPr>
              <a:t>Points To Remember:</a:t>
            </a:r>
            <a:endParaRPr lang="en-US" sz="1900" b="1" u="sng" dirty="0">
              <a:solidFill>
                <a:schemeClr val="accent6"/>
              </a:solidFill>
              <a:latin typeface="Corbel" panose="020B0503020204020204" pitchFamily="34" charset="0"/>
            </a:endParaRP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first </a:t>
            </a:r>
            <a:r>
              <a:rPr lang="en-US" sz="1900" dirty="0">
                <a:latin typeface="Corbel" panose="020B0503020204020204" pitchFamily="34" charset="0"/>
              </a:rPr>
              <a:t>and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most important thing </a:t>
            </a:r>
            <a:r>
              <a:rPr lang="en-US" sz="1900" dirty="0">
                <a:latin typeface="Corbel" panose="020B0503020204020204" pitchFamily="34" charset="0"/>
              </a:rPr>
              <a:t>to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understand </a:t>
            </a:r>
            <a:r>
              <a:rPr lang="en-US" sz="1900" dirty="0">
                <a:latin typeface="Corbel" panose="020B0503020204020204" pitchFamily="34" charset="0"/>
              </a:rPr>
              <a:t>about a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reducer</a:t>
            </a:r>
            <a:r>
              <a:rPr lang="en-US" sz="1900" dirty="0">
                <a:latin typeface="Corbel" panose="020B0503020204020204" pitchFamily="34" charset="0"/>
              </a:rPr>
              <a:t> is that it will </a:t>
            </a:r>
            <a:r>
              <a:rPr lang="en-US" sz="19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always only return one value</a:t>
            </a:r>
            <a:r>
              <a:rPr lang="en-US" sz="1900" dirty="0">
                <a:latin typeface="Corbel" panose="020B0503020204020204" pitchFamily="34" charset="0"/>
              </a:rPr>
              <a:t>. 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job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900" dirty="0">
                <a:latin typeface="Corbel" panose="020B0503020204020204" pitchFamily="34" charset="0"/>
              </a:rPr>
              <a:t>of a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reducer</a:t>
            </a:r>
            <a:r>
              <a:rPr lang="en-US" sz="1900" dirty="0">
                <a:latin typeface="Corbel" panose="020B0503020204020204" pitchFamily="34" charset="0"/>
              </a:rPr>
              <a:t> is to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reduce</a:t>
            </a:r>
            <a:r>
              <a:rPr lang="en-US" sz="1900" dirty="0">
                <a:latin typeface="Corbel" panose="020B0503020204020204" pitchFamily="34" charset="0"/>
              </a:rPr>
              <a:t>. 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That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one value </a:t>
            </a:r>
            <a:r>
              <a:rPr lang="en-US" sz="1900" dirty="0">
                <a:latin typeface="Corbel" panose="020B0503020204020204" pitchFamily="34" charset="0"/>
              </a:rPr>
              <a:t>can be a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number</a:t>
            </a:r>
            <a:r>
              <a:rPr lang="en-US" sz="1900" dirty="0">
                <a:latin typeface="Corbel" panose="020B0503020204020204" pitchFamily="34" charset="0"/>
              </a:rPr>
              <a:t>, a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string</a:t>
            </a:r>
            <a:r>
              <a:rPr lang="en-US" sz="1900" dirty="0">
                <a:latin typeface="Corbel" panose="020B0503020204020204" pitchFamily="34" charset="0"/>
              </a:rPr>
              <a:t>, an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array</a:t>
            </a:r>
            <a:r>
              <a:rPr lang="en-US" sz="1900" dirty="0">
                <a:latin typeface="Corbel" panose="020B0503020204020204" pitchFamily="34" charset="0"/>
              </a:rPr>
              <a:t> or an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object</a:t>
            </a:r>
            <a:r>
              <a:rPr lang="en-US" sz="1900" dirty="0">
                <a:latin typeface="Corbel" panose="020B0503020204020204" pitchFamily="34" charset="0"/>
              </a:rPr>
              <a:t>, but it will </a:t>
            </a:r>
            <a:r>
              <a:rPr lang="en-US" sz="19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always only be one</a:t>
            </a:r>
            <a:r>
              <a:rPr lang="en-US" sz="1900" dirty="0">
                <a:latin typeface="Corbel" panose="020B0503020204020204" pitchFamily="34" charset="0"/>
              </a:rPr>
              <a:t>. </a:t>
            </a:r>
          </a:p>
          <a:p>
            <a:pPr marL="274320" lvl="1" indent="0">
              <a:buNone/>
            </a:pPr>
            <a:endParaRPr lang="en-US" sz="19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91B4A2-BBC2-4166-49B8-920611F1BC47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latin typeface="Corbel" pitchFamily="34" charset="0"/>
              </a:rPr>
              <a:t>What Is Reducer ?</a:t>
            </a:r>
            <a:endParaRPr lang="en-IN" sz="36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28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4225948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Based on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concept of reducer </a:t>
            </a:r>
            <a:r>
              <a:rPr lang="en-US" sz="2400" dirty="0">
                <a:latin typeface="Corbel" pitchFamily="34" charset="0"/>
              </a:rPr>
              <a:t>, we  have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reduce() </a:t>
            </a:r>
            <a:r>
              <a:rPr lang="en-US" sz="2400" dirty="0">
                <a:latin typeface="Corbel" pitchFamily="34" charset="0"/>
              </a:rPr>
              <a:t>method which belongs to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Array</a:t>
            </a:r>
            <a:r>
              <a:rPr lang="en-US" sz="2400" dirty="0">
                <a:latin typeface="Corbel" pitchFamily="34" charset="0"/>
              </a:rPr>
              <a:t> object 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It has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following syntax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result=</a:t>
            </a:r>
            <a:r>
              <a:rPr lang="en-US" sz="2400" b="1" u="sng" dirty="0" err="1">
                <a:solidFill>
                  <a:srgbClr val="C00000"/>
                </a:solidFill>
                <a:latin typeface="Corbel" pitchFamily="34" charset="0"/>
              </a:rPr>
              <a:t>arr.reduce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( </a:t>
            </a:r>
            <a:r>
              <a:rPr lang="en-US" sz="2400" b="1" u="sng" dirty="0" err="1">
                <a:solidFill>
                  <a:srgbClr val="C00000"/>
                </a:solidFill>
                <a:latin typeface="Corbel" pitchFamily="34" charset="0"/>
              </a:rPr>
              <a:t>call_back_fn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 , </a:t>
            </a:r>
            <a:r>
              <a:rPr lang="en-US" sz="2400" b="1" u="sng" dirty="0" err="1">
                <a:solidFill>
                  <a:srgbClr val="C00000"/>
                </a:solidFill>
                <a:latin typeface="Corbel" pitchFamily="34" charset="0"/>
              </a:rPr>
              <a:t>initialvalue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)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It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accepts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2 arguments</a:t>
            </a:r>
          </a:p>
          <a:p>
            <a:pPr lvl="1"/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The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first argument 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is </a:t>
            </a:r>
            <a:r>
              <a:rPr lang="en-US" sz="1900" dirty="0">
                <a:latin typeface="Corbel" pitchFamily="34" charset="0"/>
              </a:rPr>
              <a:t>a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callback function </a:t>
            </a:r>
            <a:r>
              <a:rPr lang="en-US" sz="1900" dirty="0">
                <a:latin typeface="Corbel" pitchFamily="34" charset="0"/>
              </a:rPr>
              <a:t>and the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second argument </a:t>
            </a:r>
            <a:r>
              <a:rPr lang="en-US" sz="1900" dirty="0">
                <a:latin typeface="Corbel" pitchFamily="34" charset="0"/>
              </a:rPr>
              <a:t>is a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starting value</a:t>
            </a:r>
          </a:p>
          <a:p>
            <a:pPr lvl="1"/>
            <a:r>
              <a:rPr lang="en-US" sz="1900" dirty="0">
                <a:latin typeface="Corbel" pitchFamily="34" charset="0"/>
              </a:rPr>
              <a:t>It then c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alls</a:t>
            </a:r>
            <a:r>
              <a:rPr lang="en-US" sz="1900" dirty="0">
                <a:latin typeface="Corbel" pitchFamily="34" charset="0"/>
              </a:rPr>
              <a:t> that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callback function </a:t>
            </a:r>
            <a:r>
              <a:rPr lang="en-US" sz="1900" dirty="0">
                <a:latin typeface="Corbel" pitchFamily="34" charset="0"/>
              </a:rPr>
              <a:t>passing it the 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initial value </a:t>
            </a:r>
            <a:r>
              <a:rPr lang="en-US" sz="1900" dirty="0">
                <a:latin typeface="Corbel" pitchFamily="34" charset="0"/>
              </a:rPr>
              <a:t>and 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array’s first element.  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Collects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result returned </a:t>
            </a:r>
            <a:r>
              <a:rPr lang="en-US" sz="1900" dirty="0">
                <a:latin typeface="Corbel" pitchFamily="34" charset="0"/>
              </a:rPr>
              <a:t>by 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callback function  </a:t>
            </a:r>
            <a:r>
              <a:rPr lang="en-US" sz="1900" dirty="0">
                <a:latin typeface="Corbel" pitchFamily="34" charset="0"/>
              </a:rPr>
              <a:t>and then again 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calls</a:t>
            </a:r>
            <a:r>
              <a:rPr lang="en-US" sz="1900" dirty="0">
                <a:latin typeface="Corbel" pitchFamily="34" charset="0"/>
              </a:rPr>
              <a:t> that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callback function </a:t>
            </a:r>
            <a:r>
              <a:rPr lang="en-US" sz="1900" dirty="0">
                <a:latin typeface="Corbel" pitchFamily="34" charset="0"/>
              </a:rPr>
              <a:t>by passing it the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next array element </a:t>
            </a:r>
            <a:r>
              <a:rPr lang="en-US" sz="1900" dirty="0">
                <a:latin typeface="Corbel" pitchFamily="34" charset="0"/>
              </a:rPr>
              <a:t>and the previous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return value</a:t>
            </a: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US" sz="1900" dirty="0">
                <a:latin typeface="Corbel" pitchFamily="34" charset="0"/>
              </a:rPr>
              <a:t> it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returns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last value </a:t>
            </a:r>
            <a:r>
              <a:rPr lang="en-US" sz="1900" dirty="0">
                <a:latin typeface="Corbel" pitchFamily="34" charset="0"/>
              </a:rPr>
              <a:t>returned by call back as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result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3564CBC-047B-6F29-514A-7297DFCADDFE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The reduce() Method Of Array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08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5306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Suppose</a:t>
            </a:r>
            <a:r>
              <a:rPr lang="en-US" sz="2400" dirty="0">
                <a:latin typeface="Corbel" panose="020B0503020204020204" pitchFamily="34" charset="0"/>
              </a:rPr>
              <a:t> we have 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array</a:t>
            </a:r>
            <a:r>
              <a:rPr lang="en-US" sz="2400" dirty="0">
                <a:latin typeface="Corbel" panose="020B0503020204020204" pitchFamily="34" charset="0"/>
              </a:rPr>
              <a:t> of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numbers</a:t>
            </a:r>
            <a:r>
              <a:rPr lang="en-US" sz="2400" dirty="0">
                <a:latin typeface="Corbel" panose="020B0503020204020204" pitchFamily="34" charset="0"/>
              </a:rPr>
              <a:t>, and we want 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add all the values .</a:t>
            </a: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Then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modern way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do that </a:t>
            </a:r>
            <a:r>
              <a:rPr lang="en-US" sz="2400" dirty="0">
                <a:latin typeface="Corbel" panose="020B0503020204020204" pitchFamily="34" charset="0"/>
              </a:rPr>
              <a:t>is to use Array’s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reduce() </a:t>
            </a:r>
            <a:r>
              <a:rPr lang="en-US" sz="2400" dirty="0">
                <a:latin typeface="Corbel" panose="020B0503020204020204" pitchFamily="34" charset="0"/>
              </a:rPr>
              <a:t>function. 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BF733D-6BE7-9FB6-AB1B-682C1F7EFBD1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The reduce() Method In JS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6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Solution 1:</a:t>
            </a: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A60382-1925-45B3-81A3-FDB4EC136752}"/>
              </a:ext>
            </a:extLst>
          </p:cNvPr>
          <p:cNvSpPr/>
          <p:nvPr/>
        </p:nvSpPr>
        <p:spPr>
          <a:xfrm>
            <a:off x="609600" y="3124200"/>
            <a:ext cx="7924800" cy="3352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6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sum 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arr.</a:t>
            </a:r>
            <a:r>
              <a:rPr lang="en-IN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"Array is:"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sz="1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"Sum of array elements is:"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sum);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F04E83-C7C6-0A91-4444-9AB683C5851E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The reduce() Method In JS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04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Solution 2: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D0775B3-A0D4-4D63-83B7-AE4C13388065}"/>
              </a:ext>
            </a:extLst>
          </p:cNvPr>
          <p:cNvSpPr txBox="1">
            <a:spLocks/>
          </p:cNvSpPr>
          <p:nvPr/>
        </p:nvSpPr>
        <p:spPr>
          <a:xfrm>
            <a:off x="381000" y="3124200"/>
            <a:ext cx="8229600" cy="304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1600" b="1" i="1" dirty="0">
                <a:solidFill>
                  <a:srgbClr val="66D9EF"/>
                </a:solidFill>
                <a:latin typeface="Consolas" panose="020B0609020204030204" pitchFamily="49" charset="0"/>
              </a:rPr>
              <a:t>      </a:t>
            </a:r>
            <a:r>
              <a:rPr lang="en-IN" sz="1600" b="1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const</a:t>
            </a: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 [</a:t>
            </a:r>
            <a:r>
              <a:rPr lang="en-IN" sz="1600" b="1" dirty="0">
                <a:solidFill>
                  <a:srgbClr val="AE81FF"/>
                </a:solidFill>
                <a:latin typeface="Consolas" panose="020B0609020204030204" pitchFamily="49" charset="0"/>
              </a:rPr>
              <a:t>10</a:t>
            </a: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IN" sz="1600" b="1" dirty="0">
                <a:solidFill>
                  <a:srgbClr val="AE81FF"/>
                </a:solidFill>
                <a:latin typeface="Consolas" panose="020B0609020204030204" pitchFamily="49" charset="0"/>
              </a:rPr>
              <a:t>20</a:t>
            </a: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IN" sz="1600" b="1" dirty="0">
                <a:solidFill>
                  <a:srgbClr val="AE81FF"/>
                </a:solidFill>
                <a:latin typeface="Consolas" panose="020B0609020204030204" pitchFamily="49" charset="0"/>
              </a:rPr>
              <a:t>30</a:t>
            </a: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IN" sz="1600" b="1" dirty="0">
                <a:solidFill>
                  <a:srgbClr val="AE81FF"/>
                </a:solidFill>
                <a:latin typeface="Consolas" panose="020B0609020204030204" pitchFamily="49" charset="0"/>
              </a:rPr>
              <a:t>40</a:t>
            </a: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IN" sz="1600" b="1" dirty="0">
                <a:solidFill>
                  <a:srgbClr val="AE81FF"/>
                </a:solidFill>
                <a:latin typeface="Consolas" panose="020B0609020204030204" pitchFamily="49" charset="0"/>
              </a:rPr>
              <a:t>50</a:t>
            </a: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Font typeface="Wingdings 2"/>
              <a:buNone/>
            </a:pP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      </a:t>
            </a:r>
            <a:r>
              <a:rPr lang="en-IN" sz="1600" b="1" i="1" dirty="0">
                <a:solidFill>
                  <a:srgbClr val="66D9EF"/>
                </a:solidFill>
                <a:latin typeface="Consolas" panose="020B0609020204030204" pitchFamily="49" charset="0"/>
              </a:rPr>
              <a:t>let</a:t>
            </a: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 sum </a:t>
            </a:r>
            <a:r>
              <a:rPr lang="en-IN" sz="1600" b="1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F8F8F2"/>
                </a:solidFill>
                <a:latin typeface="Consolas" panose="020B0609020204030204" pitchFamily="49" charset="0"/>
              </a:rPr>
              <a:t>arr.</a:t>
            </a:r>
            <a:r>
              <a:rPr lang="en-IN" sz="1600" b="1" dirty="0" err="1">
                <a:solidFill>
                  <a:srgbClr val="A6E22E"/>
                </a:solidFill>
                <a:latin typeface="Consolas" panose="020B0609020204030204" pitchFamily="49" charset="0"/>
              </a:rPr>
              <a:t>reduce</a:t>
            </a: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((</a:t>
            </a:r>
            <a:r>
              <a:rPr lang="en-IN" sz="1600" b="1" i="1" dirty="0">
                <a:solidFill>
                  <a:srgbClr val="FD971F"/>
                </a:solidFill>
                <a:latin typeface="Consolas" panose="020B0609020204030204" pitchFamily="49" charset="0"/>
              </a:rPr>
              <a:t>total</a:t>
            </a: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IN" sz="1600" b="1" i="1" dirty="0">
                <a:solidFill>
                  <a:srgbClr val="FD971F"/>
                </a:solidFill>
                <a:latin typeface="Consolas" panose="020B0609020204030204" pitchFamily="49" charset="0"/>
              </a:rPr>
              <a:t>n</a:t>
            </a: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IN" sz="1600" b="1" i="1" dirty="0">
                <a:solidFill>
                  <a:srgbClr val="66D9EF"/>
                </a:solidFill>
                <a:latin typeface="Consolas" panose="020B0609020204030204" pitchFamily="49" charset="0"/>
              </a:rPr>
              <a:t>=&gt;</a:t>
            </a: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Wingdings 2"/>
              <a:buNone/>
            </a:pP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IN" sz="1600" b="1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IN" sz="1600" b="1" i="1" dirty="0">
                <a:solidFill>
                  <a:srgbClr val="FD971F"/>
                </a:solidFill>
                <a:latin typeface="Consolas" panose="020B0609020204030204" pitchFamily="49" charset="0"/>
              </a:rPr>
              <a:t>total</a:t>
            </a: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IN" sz="1600" b="1" i="1" dirty="0">
                <a:solidFill>
                  <a:srgbClr val="FD971F"/>
                </a:solidFill>
                <a:latin typeface="Consolas" panose="020B0609020204030204" pitchFamily="49" charset="0"/>
              </a:rPr>
              <a:t>n</a:t>
            </a: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Wingdings 2"/>
              <a:buNone/>
            </a:pP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      }, </a:t>
            </a:r>
            <a:r>
              <a:rPr lang="en-IN" sz="1600" b="1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Wingdings 2"/>
              <a:buNone/>
            </a:pP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      </a:t>
            </a:r>
            <a:r>
              <a:rPr lang="en-IN" sz="1600" b="1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IN" sz="1600" b="1" dirty="0" err="1">
                <a:solidFill>
                  <a:srgbClr val="A6E22E"/>
                </a:solidFill>
                <a:latin typeface="Consolas" panose="020B0609020204030204" pitchFamily="49" charset="0"/>
              </a:rPr>
              <a:t>write</a:t>
            </a: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E6DB74"/>
                </a:solidFill>
                <a:latin typeface="Consolas" panose="020B0609020204030204" pitchFamily="49" charset="0"/>
              </a:rPr>
              <a:t>"Array is:"</a:t>
            </a: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F8F8F2"/>
                </a:solidFill>
                <a:latin typeface="Consolas" panose="020B0609020204030204" pitchFamily="49" charset="0"/>
              </a:rPr>
              <a:t>arr</a:t>
            </a: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Wingdings 2"/>
              <a:buNone/>
            </a:pP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      </a:t>
            </a:r>
            <a:r>
              <a:rPr lang="en-IN" sz="1600" b="1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IN" sz="1600" b="1" dirty="0" err="1">
                <a:solidFill>
                  <a:srgbClr val="A6E22E"/>
                </a:solidFill>
                <a:latin typeface="Consolas" panose="020B0609020204030204" pitchFamily="49" charset="0"/>
              </a:rPr>
              <a:t>write</a:t>
            </a: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E6DB74"/>
                </a:solidFill>
                <a:latin typeface="Consolas" panose="020B0609020204030204" pitchFamily="49" charset="0"/>
              </a:rPr>
              <a:t>"&lt;</a:t>
            </a:r>
            <a:r>
              <a:rPr lang="en-IN" sz="1600" b="1" dirty="0" err="1">
                <a:solidFill>
                  <a:srgbClr val="E6DB74"/>
                </a:solidFill>
                <a:latin typeface="Consolas" panose="020B0609020204030204" pitchFamily="49" charset="0"/>
              </a:rPr>
              <a:t>br</a:t>
            </a:r>
            <a:r>
              <a:rPr lang="en-IN" sz="1600" b="1" dirty="0">
                <a:solidFill>
                  <a:srgbClr val="E6DB74"/>
                </a:solidFill>
                <a:latin typeface="Consolas" panose="020B0609020204030204" pitchFamily="49" charset="0"/>
              </a:rPr>
              <a:t>&gt;"</a:t>
            </a: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Wingdings 2"/>
              <a:buNone/>
            </a:pP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      </a:t>
            </a:r>
            <a:r>
              <a:rPr lang="en-IN" sz="1600" b="1" dirty="0" err="1">
                <a:solidFill>
                  <a:srgbClr val="F8F8F2"/>
                </a:solidFill>
                <a:latin typeface="Consolas" panose="020B0609020204030204" pitchFamily="49" charset="0"/>
              </a:rPr>
              <a:t>document.</a:t>
            </a:r>
            <a:r>
              <a:rPr lang="en-IN" sz="1600" b="1" dirty="0" err="1">
                <a:solidFill>
                  <a:srgbClr val="A6E22E"/>
                </a:solidFill>
                <a:latin typeface="Consolas" panose="020B0609020204030204" pitchFamily="49" charset="0"/>
              </a:rPr>
              <a:t>write</a:t>
            </a: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E6DB74"/>
                </a:solidFill>
                <a:latin typeface="Consolas" panose="020B0609020204030204" pitchFamily="49" charset="0"/>
              </a:rPr>
              <a:t>"Sum of array elements is:"</a:t>
            </a: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92672"/>
                </a:solidFill>
                <a:latin typeface="Consolas" panose="020B0609020204030204" pitchFamily="49" charset="0"/>
              </a:rPr>
              <a:t>+</a:t>
            </a:r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 sum);</a:t>
            </a:r>
          </a:p>
          <a:p>
            <a:pPr marL="0" indent="0">
              <a:buFont typeface="Wingdings 2"/>
              <a:buNone/>
            </a:pPr>
            <a:endParaRPr lang="en-IN" sz="160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005585F-2C1B-8F53-7057-1249A5CAC8A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The reduce() Method In JS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8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01000" cy="38354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useReducer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() </a:t>
            </a:r>
            <a:r>
              <a:rPr lang="en-US" sz="2400" dirty="0">
                <a:latin typeface="Corbel" panose="020B0503020204020204" pitchFamily="34" charset="0"/>
              </a:rPr>
              <a:t>hook takes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two arguments </a:t>
            </a:r>
            <a:r>
              <a:rPr lang="en-US" sz="2400" dirty="0">
                <a:latin typeface="Corbel" panose="020B0503020204020204" pitchFamily="34" charset="0"/>
              </a:rPr>
              <a:t>which are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callback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initial state</a:t>
            </a:r>
          </a:p>
          <a:p>
            <a:endParaRPr lang="en-US" sz="2400" b="1" u="sng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Syntax:</a:t>
            </a:r>
          </a:p>
          <a:p>
            <a:pPr lvl="1"/>
            <a:r>
              <a:rPr lang="en-US" sz="1900" b="1" dirty="0">
                <a:latin typeface="Corbel" panose="020B0503020204020204" pitchFamily="34" charset="0"/>
              </a:rPr>
              <a:t>const [state, dispatch] = </a:t>
            </a:r>
            <a:r>
              <a:rPr lang="en-US" sz="1900" b="1" dirty="0" err="1">
                <a:latin typeface="Corbel" panose="020B0503020204020204" pitchFamily="34" charset="0"/>
              </a:rPr>
              <a:t>useReducer</a:t>
            </a:r>
            <a:r>
              <a:rPr lang="en-US" sz="1900" b="1" dirty="0">
                <a:latin typeface="Corbel" panose="020B0503020204020204" pitchFamily="34" charset="0"/>
              </a:rPr>
              <a:t>(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reducer</a:t>
            </a:r>
            <a:r>
              <a:rPr lang="en-US" sz="1900" b="1" dirty="0">
                <a:latin typeface="Corbel" panose="020B0503020204020204" pitchFamily="34" charset="0"/>
              </a:rPr>
              <a:t>, </a:t>
            </a:r>
            <a:r>
              <a:rPr lang="en-US" sz="19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initialArgs</a:t>
            </a:r>
            <a:r>
              <a:rPr lang="en-US" sz="1900" b="1" dirty="0">
                <a:latin typeface="Corbel" panose="020B0503020204020204" pitchFamily="34" charset="0"/>
              </a:rPr>
              <a:t>);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u="sng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Explanation :</a:t>
            </a: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Here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reducer</a:t>
            </a:r>
            <a:r>
              <a:rPr lang="en-US" sz="1900" dirty="0">
                <a:latin typeface="Corbel" panose="020B0503020204020204" pitchFamily="34" charset="0"/>
              </a:rPr>
              <a:t> is the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user-defined function </a:t>
            </a:r>
            <a:r>
              <a:rPr lang="en-US" sz="1900" dirty="0">
                <a:latin typeface="Corbel" panose="020B0503020204020204" pitchFamily="34" charset="0"/>
              </a:rPr>
              <a:t>to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handle the state </a:t>
            </a:r>
            <a:r>
              <a:rPr lang="en-US" sz="1900" dirty="0">
                <a:latin typeface="Corbel" panose="020B0503020204020204" pitchFamily="34" charset="0"/>
              </a:rPr>
              <a:t>and </a:t>
            </a:r>
            <a:r>
              <a:rPr lang="en-US" sz="1900" dirty="0" err="1">
                <a:latin typeface="Corbel" panose="020B0503020204020204" pitchFamily="34" charset="0"/>
              </a:rPr>
              <a:t>i</a:t>
            </a:r>
            <a:r>
              <a:rPr lang="en-US" sz="19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nitialArgs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 </a:t>
            </a:r>
            <a:r>
              <a:rPr lang="en-US" sz="1900" dirty="0">
                <a:latin typeface="Corbel" panose="020B0503020204020204" pitchFamily="34" charset="0"/>
              </a:rPr>
              <a:t>refers to 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initial state</a:t>
            </a: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4CE0C7-8EA5-B654-4E85-35A8E7272A9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What Is </a:t>
            </a:r>
            <a:r>
              <a:rPr lang="en-US" b="1" dirty="0" err="1">
                <a:latin typeface="Corbel" pitchFamily="34" charset="0"/>
              </a:rPr>
              <a:t>useReducer</a:t>
            </a:r>
            <a:r>
              <a:rPr lang="en-US" b="1" dirty="0">
                <a:latin typeface="Corbel" pitchFamily="34" charset="0"/>
              </a:rPr>
              <a:t>() In React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97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13214</TotalTime>
  <Words>1040</Words>
  <Application>Microsoft Office PowerPoint</Application>
  <PresentationFormat>On-screen Show (4:3)</PresentationFormat>
  <Paragraphs>193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Century Gothic</vt:lpstr>
      <vt:lpstr>Consolas</vt:lpstr>
      <vt:lpstr>Corbel</vt:lpstr>
      <vt:lpstr>Wingdings 2</vt:lpstr>
      <vt:lpstr>Wingdings 3</vt:lpstr>
      <vt:lpstr>Ion Boardroom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756</cp:revision>
  <dcterms:created xsi:type="dcterms:W3CDTF">2016-02-04T12:02:26Z</dcterms:created>
  <dcterms:modified xsi:type="dcterms:W3CDTF">2023-05-03T11:45:18Z</dcterms:modified>
</cp:coreProperties>
</file>